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256" r:id="rId2"/>
    <p:sldId id="375" r:id="rId3"/>
    <p:sldId id="293" r:id="rId4"/>
    <p:sldId id="294" r:id="rId5"/>
    <p:sldId id="295" r:id="rId6"/>
    <p:sldId id="308" r:id="rId7"/>
    <p:sldId id="296" r:id="rId8"/>
    <p:sldId id="309" r:id="rId9"/>
    <p:sldId id="310" r:id="rId10"/>
    <p:sldId id="376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11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77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63" r:id="rId64"/>
    <p:sldId id="364" r:id="rId65"/>
    <p:sldId id="365" r:id="rId66"/>
    <p:sldId id="366" r:id="rId67"/>
    <p:sldId id="367" r:id="rId68"/>
    <p:sldId id="368" r:id="rId69"/>
    <p:sldId id="369" r:id="rId70"/>
    <p:sldId id="370" r:id="rId71"/>
    <p:sldId id="371" r:id="rId72"/>
    <p:sldId id="372" r:id="rId73"/>
    <p:sldId id="373" r:id="rId74"/>
    <p:sldId id="374" r:id="rId75"/>
    <p:sldId id="292" r:id="rId7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7" autoAdjust="0"/>
    <p:restoredTop sz="90494"/>
  </p:normalViewPr>
  <p:slideViewPr>
    <p:cSldViewPr snapToGrid="0">
      <p:cViewPr varScale="1">
        <p:scale>
          <a:sx n="78" d="100"/>
          <a:sy n="78" d="100"/>
        </p:scale>
        <p:origin x="208" y="224"/>
      </p:cViewPr>
      <p:guideLst/>
    </p:cSldViewPr>
  </p:slideViewPr>
  <p:notesTextViewPr>
    <p:cViewPr>
      <p:scale>
        <a:sx n="1" d="1"/>
        <a:sy n="1" d="1"/>
      </p:scale>
      <p:origin x="0" y="-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A226C-AEE5-3749-B717-4699DBA78C76}" type="datetimeFigureOut">
              <a:rPr kumimoji="1" lang="zh-CN" altLang="en-US" smtClean="0"/>
              <a:t>22/7/6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39AE7-8F1D-6544-A5C7-80DBF53D01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407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dirty="0" smtClean="0"/>
              <a:t>数据来源：国家统计局。</a:t>
            </a:r>
            <a:r>
              <a:rPr lang="en-US" altLang="zh-CN" dirty="0" smtClean="0"/>
              <a:t>http://</a:t>
            </a:r>
            <a:r>
              <a:rPr lang="en-US" altLang="zh-CN" dirty="0" err="1" smtClean="0"/>
              <a:t>www.stats.gov.cn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tjsj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sjjd</a:t>
            </a:r>
            <a:r>
              <a:rPr lang="en-US" altLang="zh-CN" dirty="0" smtClean="0"/>
              <a:t>/202012/t20201210_1808376.html</a:t>
            </a:r>
            <a:r>
              <a:rPr lang="zh-CN" altLang="zh-CN" dirty="0" smtClean="0"/>
              <a:t>。</a:t>
            </a:r>
          </a:p>
          <a:p>
            <a:r>
              <a:rPr lang="zh-CN" altLang="zh-CN" dirty="0" smtClean="0"/>
              <a:t>数据来源：海关总署。</a:t>
            </a:r>
            <a:r>
              <a:rPr lang="en-US" altLang="zh-CN" dirty="0" smtClean="0"/>
              <a:t>http://</a:t>
            </a:r>
            <a:r>
              <a:rPr lang="en-US" altLang="zh-CN" dirty="0" err="1" smtClean="0"/>
              <a:t>www.customs.gov.cn</a:t>
            </a:r>
            <a:r>
              <a:rPr lang="en-US" altLang="zh-CN" dirty="0" smtClean="0"/>
              <a:t>/customs/302249/</a:t>
            </a:r>
            <a:r>
              <a:rPr lang="en-US" altLang="zh-CN" dirty="0" err="1" smtClean="0"/>
              <a:t>zfxxgk</a:t>
            </a:r>
            <a:r>
              <a:rPr lang="en-US" altLang="zh-CN" smtClean="0"/>
              <a:t>/2799825/302274/302275/3511738/</a:t>
            </a:r>
            <a:r>
              <a:rPr lang="en-US" altLang="zh-CN" dirty="0" err="1" smtClean="0"/>
              <a:t>index.html</a:t>
            </a:r>
            <a:endParaRPr lang="zh-CN" altLang="zh-CN" dirty="0" smtClean="0"/>
          </a:p>
          <a:p>
            <a:r>
              <a:rPr lang="zh-CN" altLang="zh-CN" dirty="0" smtClean="0"/>
              <a:t>喻佳节、司伟：《中国和美国大豆生产成本比较分析》，《大豆科技》</a:t>
            </a:r>
            <a:r>
              <a:rPr lang="en-US" altLang="zh-CN" dirty="0" smtClean="0"/>
              <a:t>2020</a:t>
            </a:r>
            <a:r>
              <a:rPr lang="zh-CN" altLang="zh-CN" dirty="0" smtClean="0"/>
              <a:t>年第</a:t>
            </a:r>
            <a:r>
              <a:rPr lang="en-US" altLang="zh-CN" dirty="0" smtClean="0"/>
              <a:t>2</a:t>
            </a:r>
            <a:r>
              <a:rPr lang="zh-CN" altLang="zh-CN" dirty="0" smtClean="0"/>
              <a:t>期。刘爱民，徐丽明： 《中美主要农产品生产成本与效益的比较及评价》，《中国农业大学学报（社会科学版）》，</a:t>
            </a:r>
            <a:r>
              <a:rPr lang="en-US" altLang="zh-CN" dirty="0" smtClean="0"/>
              <a:t>2002</a:t>
            </a:r>
            <a:r>
              <a:rPr lang="zh-CN" altLang="zh-CN" dirty="0" smtClean="0"/>
              <a:t>年第</a:t>
            </a:r>
            <a:r>
              <a:rPr lang="en-US" altLang="zh-CN" dirty="0" smtClean="0"/>
              <a:t>4</a:t>
            </a:r>
            <a:r>
              <a:rPr lang="zh-CN" altLang="zh-CN" dirty="0" smtClean="0"/>
              <a:t>期。陈菲菲</a:t>
            </a:r>
            <a:r>
              <a:rPr lang="en-US" altLang="zh-CN" dirty="0" smtClean="0"/>
              <a:t>, </a:t>
            </a:r>
            <a:r>
              <a:rPr lang="zh-CN" altLang="zh-CN" dirty="0" smtClean="0"/>
              <a:t>李舒妍</a:t>
            </a:r>
            <a:r>
              <a:rPr lang="en-US" altLang="zh-CN" dirty="0" smtClean="0"/>
              <a:t>, </a:t>
            </a:r>
            <a:r>
              <a:rPr lang="zh-CN" altLang="zh-CN" dirty="0" smtClean="0"/>
              <a:t>徐雪高：《中美大豆成本收益比较研究及其启示》，《中国物价》，</a:t>
            </a:r>
            <a:r>
              <a:rPr lang="en-US" altLang="zh-CN" dirty="0" smtClean="0"/>
              <a:t>2018</a:t>
            </a:r>
            <a:r>
              <a:rPr lang="zh-CN" altLang="zh-CN" dirty="0" smtClean="0"/>
              <a:t>年第</a:t>
            </a:r>
            <a:r>
              <a:rPr lang="en-US" altLang="zh-CN" dirty="0" smtClean="0"/>
              <a:t>3</a:t>
            </a:r>
            <a:r>
              <a:rPr lang="zh-CN" altLang="zh-CN" dirty="0" smtClean="0"/>
              <a:t>期。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39AE7-8F1D-6544-A5C7-80DBF53D01B4}" type="slidenum">
              <a:rPr kumimoji="1" lang="zh-CN" altLang="en-US" smtClean="0"/>
              <a:t>49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042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8E56B9-A36C-CB4E-91A6-F27AF0138B9A}" type="datetimeFigureOut">
              <a:rPr kumimoji="1" lang="zh-CN" altLang="en-US" smtClean="0"/>
              <a:t>22/7/6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87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22/7/6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964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22/7/6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58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91440" indent="-91440">
              <a:buFont typeface="Wingdings" charset="2"/>
              <a:buChar char="p"/>
              <a:defRPr sz="2800"/>
            </a:lvl1pPr>
            <a:lvl2pPr marL="265176" indent="-137160">
              <a:buFont typeface="Wingdings" charset="2"/>
              <a:buChar char="p"/>
              <a:defRPr sz="2400"/>
            </a:lvl2pPr>
            <a:lvl3pPr>
              <a:defRPr sz="2000"/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22/7/6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532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22/7/6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39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 anchor="ctr"/>
          <a:lstStyle>
            <a:lvl1pPr marL="91440" indent="-91440">
              <a:buFont typeface="Wingdings" charset="2"/>
              <a:buChar char="p"/>
              <a:defRPr sz="2800"/>
            </a:lvl1pPr>
            <a:lvl2pPr marL="265176" indent="-137160">
              <a:buFont typeface="Wingdings" charset="2"/>
              <a:buChar char="p"/>
              <a:defRPr sz="2400"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anchor="ctr"/>
          <a:lstStyle>
            <a:lvl1pPr marL="91440" indent="-91440">
              <a:buFont typeface="Wingdings" charset="2"/>
              <a:buChar char="p"/>
              <a:defRPr sz="2800"/>
            </a:lvl1pPr>
            <a:lvl2pPr marL="265176" indent="-137160">
              <a:buFont typeface="Wingdings" charset="2"/>
              <a:buChar char="p"/>
              <a:defRPr sz="2400"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22/7/6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038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22/7/6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932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22/7/6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667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22/7/6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220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22/7/6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173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56B9-A36C-CB4E-91A6-F27AF0138B9A}" type="datetimeFigureOut">
              <a:rPr kumimoji="1" lang="zh-CN" altLang="en-US" smtClean="0"/>
              <a:t>22/7/6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42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58E56B9-A36C-CB4E-91A6-F27AF0138B9A}" type="datetimeFigureOut">
              <a:rPr kumimoji="1" lang="zh-CN" altLang="en-US" smtClean="0"/>
              <a:t>22/7/6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9DEE550-3DE4-6949-A5B5-1F73E070940A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06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中国经济的结构转型</a:t>
            </a:r>
            <a:r>
              <a:rPr lang="zh-CN" altLang="zh-CN" dirty="0"/>
              <a:t> </a:t>
            </a:r>
            <a:endParaRPr kumimoji="1"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5647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“灵魂拷问”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想不想</a:t>
            </a:r>
            <a:r>
              <a:rPr kumimoji="1" lang="zh-CN" altLang="en-US" dirty="0" smtClean="0">
                <a:solidFill>
                  <a:srgbClr val="C00000"/>
                </a:solidFill>
              </a:rPr>
              <a:t>收入高</a:t>
            </a:r>
            <a:r>
              <a:rPr kumimoji="1" lang="zh-CN" altLang="en-US" dirty="0" smtClean="0"/>
              <a:t>？</a:t>
            </a:r>
            <a:endParaRPr kumimoji="1" lang="en-US" altLang="zh-CN" dirty="0" smtClean="0"/>
          </a:p>
          <a:p>
            <a:r>
              <a:rPr kumimoji="1" lang="zh-CN" altLang="en-US" dirty="0" smtClean="0"/>
              <a:t>收入高了（边际上）</a:t>
            </a:r>
            <a:r>
              <a:rPr kumimoji="1" lang="zh-CN" altLang="en-US" dirty="0" smtClean="0">
                <a:solidFill>
                  <a:srgbClr val="C00000"/>
                </a:solidFill>
              </a:rPr>
              <a:t>消费</a:t>
            </a:r>
            <a:r>
              <a:rPr kumimoji="1" lang="zh-CN" altLang="en-US" dirty="0" smtClean="0"/>
              <a:t>啥？</a:t>
            </a:r>
            <a:endParaRPr kumimoji="1" lang="en-US" altLang="zh-CN" dirty="0" smtClean="0"/>
          </a:p>
          <a:p>
            <a:r>
              <a:rPr kumimoji="1" lang="zh-CN" altLang="en-US" dirty="0" smtClean="0"/>
              <a:t>服务消费要</a:t>
            </a:r>
            <a:r>
              <a:rPr kumimoji="1" lang="zh-CN" altLang="en-US" dirty="0" smtClean="0">
                <a:solidFill>
                  <a:srgbClr val="C00000"/>
                </a:solidFill>
              </a:rPr>
              <a:t>多样性</a:t>
            </a:r>
            <a:r>
              <a:rPr kumimoji="1" lang="zh-CN" altLang="en-US" dirty="0" smtClean="0"/>
              <a:t>（喜新厌旧）？</a:t>
            </a:r>
            <a:endParaRPr kumimoji="1" lang="en-US" altLang="zh-CN" dirty="0" smtClean="0"/>
          </a:p>
          <a:p>
            <a:r>
              <a:rPr kumimoji="1" lang="zh-CN" altLang="en-US" dirty="0" smtClean="0"/>
              <a:t>服务消费要不要</a:t>
            </a:r>
            <a:r>
              <a:rPr kumimoji="1" lang="zh-CN" altLang="en-US" dirty="0" smtClean="0">
                <a:solidFill>
                  <a:srgbClr val="C00000"/>
                </a:solidFill>
              </a:rPr>
              <a:t>面对面</a:t>
            </a:r>
            <a:r>
              <a:rPr kumimoji="1" lang="zh-CN" altLang="en-US" dirty="0" smtClean="0"/>
              <a:t>？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3330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基本规律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24127" y="2084832"/>
            <a:ext cx="9720071" cy="4224528"/>
          </a:xfrm>
        </p:spPr>
        <p:txBody>
          <a:bodyPr anchor="ctr"/>
          <a:lstStyle/>
          <a:p>
            <a:r>
              <a:rPr lang="zh-CN" altLang="en-US" dirty="0"/>
              <a:t>随着经济发展和人均收入的提高</a:t>
            </a:r>
            <a:endParaRPr lang="en-US" altLang="zh-CN" dirty="0"/>
          </a:p>
          <a:p>
            <a:pPr lvl="1"/>
            <a:r>
              <a:rPr lang="zh-CN" altLang="en-US" dirty="0"/>
              <a:t>农业在宏观经济中的占比不断下降</a:t>
            </a:r>
            <a:endParaRPr lang="en-US" altLang="zh-CN" dirty="0"/>
          </a:p>
          <a:p>
            <a:pPr lvl="1"/>
            <a:r>
              <a:rPr lang="zh-CN" altLang="en-US" dirty="0"/>
              <a:t>服务业在宏观经济中的占比不断上升</a:t>
            </a:r>
            <a:endParaRPr lang="en-US" altLang="zh-CN" dirty="0"/>
          </a:p>
          <a:p>
            <a:pPr lvl="1"/>
            <a:r>
              <a:rPr lang="zh-CN" altLang="en-US" dirty="0"/>
              <a:t>工业在宏观经济中的占比先上升后下降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zh-CN" altLang="en-US" dirty="0"/>
              <a:t>这不仅是发达国家在历史上走过的道路，也</a:t>
            </a:r>
            <a:r>
              <a:rPr lang="zh-CN" altLang="en-US" dirty="0" smtClean="0"/>
              <a:t>是中国在</a:t>
            </a:r>
            <a:r>
              <a:rPr lang="zh-CN" altLang="en-US" dirty="0"/>
              <a:t>改革开放四十年中走过的路程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029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/>
              <a:t>结构转型的国际经验：</a:t>
            </a:r>
            <a:r>
              <a:rPr kumimoji="1" lang="zh-CN" altLang="en-US" sz="4400" dirty="0" smtClean="0"/>
              <a:t>农业份额</a:t>
            </a:r>
            <a:endParaRPr kumimoji="1"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EFF7C9A-C17B-418D-AAFB-1200232A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376" y="1965158"/>
            <a:ext cx="9248775" cy="489284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57797" y="2368449"/>
            <a:ext cx="104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mtClean="0"/>
              <a:t>就业</a:t>
            </a:r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82197" y="2368449"/>
            <a:ext cx="104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/>
              <a:t>附加值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3472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/>
              <a:t>结构转型的国际经验：</a:t>
            </a:r>
            <a:r>
              <a:rPr kumimoji="1" lang="zh-CN" altLang="en-US" sz="4400" dirty="0" smtClean="0"/>
              <a:t>服务业份额</a:t>
            </a:r>
            <a:endParaRPr kumimoji="1"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FB39B30-D76E-41EC-B2BC-D825052AA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1598194"/>
            <a:ext cx="8810625" cy="5105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57797" y="2293500"/>
            <a:ext cx="104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mtClean="0"/>
              <a:t>就业</a:t>
            </a:r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082197" y="2293500"/>
            <a:ext cx="104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/>
              <a:t>附加值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7992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/>
              <a:t>结构转型的国际经验：</a:t>
            </a:r>
            <a:r>
              <a:rPr kumimoji="1" lang="zh-CN" altLang="en-US" sz="4400" dirty="0" smtClean="0"/>
              <a:t>工业份额</a:t>
            </a:r>
            <a:endParaRPr kumimoji="1"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4B0619B-EFD0-4553-8AB2-81F4CAA7E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1828800"/>
            <a:ext cx="8810625" cy="50292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57797" y="2443400"/>
            <a:ext cx="104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mtClean="0"/>
              <a:t>就业</a:t>
            </a:r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82197" y="2443400"/>
            <a:ext cx="104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/>
              <a:t>附加值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6192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/>
              <a:t>中国经济的结构转型：</a:t>
            </a:r>
            <a:r>
              <a:rPr kumimoji="1" lang="zh-CN" altLang="en-US" sz="4400" dirty="0" smtClean="0"/>
              <a:t>农业份额</a:t>
            </a:r>
            <a:endParaRPr kumimoji="1"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DD47999-50DC-4133-AB4B-8CEF6E1C8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639" y="2084832"/>
            <a:ext cx="9586722" cy="377808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57797" y="2728210"/>
            <a:ext cx="104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mtClean="0"/>
              <a:t>就业</a:t>
            </a:r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082197" y="2728210"/>
            <a:ext cx="104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/>
              <a:t>附加值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6294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/>
              <a:t>中国经济的结构转型：</a:t>
            </a:r>
            <a:r>
              <a:rPr kumimoji="1" lang="zh-CN" altLang="en-US" sz="4400" dirty="0" smtClean="0"/>
              <a:t>服务业份额</a:t>
            </a:r>
            <a:endParaRPr kumimoji="1"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DE74610-726A-4F51-8C42-B6A194B22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64" y="2260834"/>
            <a:ext cx="9720072" cy="379034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97837" y="2728210"/>
            <a:ext cx="104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mtClean="0"/>
              <a:t>就业</a:t>
            </a:r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22237" y="2728210"/>
            <a:ext cx="104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/>
              <a:t>附加值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2595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/>
              <a:t>中国经济的结构转型：</a:t>
            </a:r>
            <a:r>
              <a:rPr kumimoji="1" lang="zh-CN" altLang="en-US" sz="4400" dirty="0" smtClean="0"/>
              <a:t>工业份额</a:t>
            </a:r>
            <a:endParaRPr kumimoji="1"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325E839-A840-4500-A470-255232ABE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020" y="2084832"/>
            <a:ext cx="9581960" cy="377808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57797" y="2728210"/>
            <a:ext cx="104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mtClean="0"/>
              <a:t>就业</a:t>
            </a:r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082197" y="2728210"/>
            <a:ext cx="104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 smtClean="0"/>
              <a:t>附加值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2996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结构转型为什么重要？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0880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结构转型为什么重要？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57219" cy="4023360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/>
              <a:t>经济增长的强大功能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内循环与双循环的推进器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kumimoji="1" lang="zh-CN" altLang="en-US" sz="2800" dirty="0"/>
              <a:t>收入平等与男女就业平等</a:t>
            </a:r>
            <a:endParaRPr kumimoji="1" lang="en-US" altLang="zh-CN" sz="2800" dirty="0"/>
          </a:p>
          <a:p>
            <a:pPr>
              <a:buFont typeface="Wingdings" charset="2"/>
              <a:buChar char="p"/>
            </a:pPr>
            <a:r>
              <a:rPr kumimoji="1" lang="zh-CN" altLang="en-US" dirty="0"/>
              <a:t>绿水青山与碳达峰</a:t>
            </a:r>
          </a:p>
        </p:txBody>
      </p:sp>
    </p:spTree>
    <p:extLst>
      <p:ext uri="{BB962C8B-B14F-4D97-AF65-F5344CB8AC3E}">
        <p14:creationId xmlns:p14="http://schemas.microsoft.com/office/powerpoint/2010/main" val="127576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引子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0698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告别马尔萨斯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57219" cy="4023360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/>
              <a:t>在不发达国家，农业劳动生产率普遍远低于非农部门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与发达国家相比，这些国家又把更高份额的劳动力投入农业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kumimoji="1" lang="zh-CN" altLang="en-US" dirty="0"/>
              <a:t>农业是典型的马尔萨斯经济：农业劳动力越多，人均土地就越少，劳动生产率就越低，</a:t>
            </a:r>
            <a:r>
              <a:rPr kumimoji="1" lang="zh-CN" altLang="en-US" dirty="0" smtClean="0"/>
              <a:t>恶性循环</a:t>
            </a:r>
            <a:endParaRPr kumimoji="1" lang="en-US" altLang="zh-CN" sz="2800" dirty="0"/>
          </a:p>
          <a:p>
            <a:pPr>
              <a:buFont typeface="Wingdings" charset="2"/>
              <a:buChar char="p"/>
            </a:pPr>
            <a:r>
              <a:rPr kumimoji="1" lang="zh-CN" altLang="en-US" dirty="0"/>
              <a:t>如果不发达国家能将大量劳动力从低效率的农业部门解放出来，就能大幅提高人均收入</a:t>
            </a:r>
          </a:p>
        </p:txBody>
      </p:sp>
    </p:spTree>
    <p:extLst>
      <p:ext uri="{BB962C8B-B14F-4D97-AF65-F5344CB8AC3E}">
        <p14:creationId xmlns:p14="http://schemas.microsoft.com/office/powerpoint/2010/main" val="3157319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/>
              <a:t>农业是穷国的“问题部门”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56C2AC3-ADE5-4B7A-8849-70CC458B8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838" y="2631171"/>
            <a:ext cx="7844127" cy="304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66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>
                <a:solidFill>
                  <a:srgbClr val="C00000"/>
                </a:solidFill>
              </a:rPr>
              <a:t>农地规模</a:t>
            </a:r>
            <a:r>
              <a:rPr kumimoji="1" lang="zh-CN" altLang="en-US" sz="4400" dirty="0"/>
              <a:t>非常重要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FD41054-E63B-46E8-9ADB-27C2A4EBA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288" y="2249724"/>
            <a:ext cx="6357938" cy="3962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141120" y="2608288"/>
                <a:ext cx="2505831" cy="7903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2400" i="1" smtClean="0">
                              <a:latin typeface="Cambria Math" charset="0"/>
                              <a:ea typeface="FangSong" charset="-122"/>
                              <a:cs typeface="FangSong" charset="-122"/>
                            </a:rPr>
                          </m:ctrlPr>
                        </m:fPr>
                        <m:num>
                          <m:r>
                            <a:rPr kumimoji="1" lang="zh-CN" altLang="en-US" sz="2400" b="0" i="1" smtClean="0">
                              <a:latin typeface="Cambria Math" charset="0"/>
                              <a:ea typeface="FangSong" charset="-122"/>
                              <a:cs typeface="FangSong" charset="-122"/>
                            </a:rPr>
                            <m:t>产出</m:t>
                          </m:r>
                        </m:num>
                        <m:den>
                          <m:r>
                            <a:rPr kumimoji="1" lang="zh-CN" altLang="en-US" sz="2400" i="1" smtClean="0">
                              <a:latin typeface="Cambria Math" charset="0"/>
                              <a:ea typeface="FangSong" charset="-122"/>
                              <a:cs typeface="FangSong" charset="-122"/>
                            </a:rPr>
                            <m:t>劳动</m:t>
                          </m:r>
                        </m:den>
                      </m:f>
                      <m:r>
                        <a:rPr kumimoji="1" lang="en-US" altLang="zh-CN" sz="2400" b="0" i="1" smtClean="0">
                          <a:latin typeface="Cambria Math" charset="0"/>
                          <a:ea typeface="FangSong" charset="-122"/>
                          <a:cs typeface="FangSong" charset="-122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2400" b="0" i="1" smtClean="0">
                              <a:latin typeface="Cambria Math" charset="0"/>
                              <a:ea typeface="FangSong" charset="-122"/>
                              <a:cs typeface="FangSong" charset="-122"/>
                            </a:rPr>
                          </m:ctrlPr>
                        </m:fPr>
                        <m:num>
                          <m:r>
                            <a:rPr kumimoji="1" lang="zh-CN" altLang="en-US" sz="2400" b="0" i="1" smtClean="0">
                              <a:latin typeface="Cambria Math" charset="0"/>
                              <a:ea typeface="FangSong" charset="-122"/>
                              <a:cs typeface="FangSong" charset="-122"/>
                            </a:rPr>
                            <m:t>产出</m:t>
                          </m:r>
                        </m:num>
                        <m:den>
                          <m:r>
                            <a:rPr kumimoji="1" lang="zh-CN" altLang="en-US" sz="2400" i="1" smtClean="0">
                              <a:latin typeface="Cambria Math" charset="0"/>
                              <a:ea typeface="FangSong" charset="-122"/>
                              <a:cs typeface="FangSong" charset="-122"/>
                            </a:rPr>
                            <m:t>土地</m:t>
                          </m:r>
                        </m:den>
                      </m:f>
                      <m:r>
                        <a:rPr kumimoji="1" lang="en-US" altLang="zh-CN" sz="2400" b="0" i="1" smtClean="0">
                          <a:latin typeface="Cambria Math" charset="0"/>
                          <a:ea typeface="FangSong" charset="-122"/>
                          <a:cs typeface="FangSong" charset="-122"/>
                        </a:rPr>
                        <m:t>∙</m:t>
                      </m:r>
                      <m:f>
                        <m:fPr>
                          <m:ctrlPr>
                            <a:rPr kumimoji="1" lang="en-US" altLang="zh-CN" sz="2400" b="0" i="1" smtClean="0">
                              <a:latin typeface="Cambria Math" charset="0"/>
                              <a:ea typeface="FangSong" charset="-122"/>
                              <a:cs typeface="FangSong" charset="-122"/>
                            </a:rPr>
                          </m:ctrlPr>
                        </m:fPr>
                        <m:num>
                          <m:r>
                            <a:rPr kumimoji="1" lang="zh-CN" altLang="en-US" sz="2400" i="1" smtClean="0">
                              <a:latin typeface="Cambria Math" charset="0"/>
                              <a:ea typeface="FangSong" charset="-122"/>
                              <a:cs typeface="FangSong" charset="-122"/>
                            </a:rPr>
                            <m:t>土地</m:t>
                          </m:r>
                        </m:num>
                        <m:den>
                          <m:r>
                            <a:rPr kumimoji="1" lang="zh-CN" altLang="en-US" sz="2400" i="1" smtClean="0">
                              <a:latin typeface="Cambria Math" charset="0"/>
                              <a:ea typeface="FangSong" charset="-122"/>
                              <a:cs typeface="FangSong" charset="-122"/>
                            </a:rPr>
                            <m:t>劳动</m:t>
                          </m:r>
                        </m:den>
                      </m:f>
                    </m:oMath>
                  </m:oMathPara>
                </a14:m>
                <a:endParaRPr kumimoji="1" lang="zh-CN" altLang="en-US" sz="2400" dirty="0">
                  <a:latin typeface="FangSong" charset="-122"/>
                  <a:ea typeface="FangSong" charset="-122"/>
                  <a:cs typeface="FangSong" charset="-122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120" y="2608288"/>
                <a:ext cx="2505831" cy="7903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线箭头连接符 7"/>
          <p:cNvCxnSpPr/>
          <p:nvPr/>
        </p:nvCxnSpPr>
        <p:spPr>
          <a:xfrm>
            <a:off x="2518348" y="3398633"/>
            <a:ext cx="3486657" cy="12848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/>
          <p:cNvCxnSpPr/>
          <p:nvPr/>
        </p:nvCxnSpPr>
        <p:spPr>
          <a:xfrm>
            <a:off x="4347148" y="3534575"/>
            <a:ext cx="1657857" cy="16508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23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结构转型与</a:t>
            </a:r>
            <a:r>
              <a:rPr kumimoji="1" lang="zh-CN" altLang="en-US" dirty="0">
                <a:solidFill>
                  <a:srgbClr val="C00000"/>
                </a:solidFill>
              </a:rPr>
              <a:t>双循环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57219" cy="4023360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/>
              <a:t>内循环和双循环战略的支点在于</a:t>
            </a:r>
            <a:r>
              <a:rPr lang="zh-CN" altLang="en-US" b="1" dirty="0">
                <a:solidFill>
                  <a:srgbClr val="C00000"/>
                </a:solidFill>
              </a:rPr>
              <a:t>内需和消费</a:t>
            </a:r>
            <a:endParaRPr lang="en-US" altLang="zh-CN" b="1" dirty="0">
              <a:solidFill>
                <a:srgbClr val="C00000"/>
              </a:solidFill>
            </a:endParaRPr>
          </a:p>
          <a:p>
            <a:pPr>
              <a:buFont typeface="Wingdings" charset="2"/>
              <a:buChar char="p"/>
            </a:pPr>
            <a:r>
              <a:rPr lang="zh-CN" altLang="en-US" dirty="0"/>
              <a:t>与世界其他主要经济体相比</a:t>
            </a:r>
            <a:r>
              <a:rPr lang="zh-CN" altLang="en-US" dirty="0" smtClean="0"/>
              <a:t>，中国内需</a:t>
            </a:r>
            <a:r>
              <a:rPr lang="zh-CN" altLang="en-US" dirty="0"/>
              <a:t>和消费占</a:t>
            </a:r>
            <a:r>
              <a:rPr lang="en-US" altLang="zh-CN" dirty="0"/>
              <a:t>GDP</a:t>
            </a:r>
            <a:r>
              <a:rPr lang="zh-CN" altLang="en-US" dirty="0"/>
              <a:t>的比重都偏低，而投资和净出口的占比偏高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kumimoji="1" lang="zh-CN" altLang="en-US" sz="2800" dirty="0"/>
              <a:t>工业品可以大量转化成投资或出口，但服务业产品大部分难以贸易，只能在本地生产本地消费</a:t>
            </a:r>
            <a:endParaRPr kumimoji="1" lang="en-US" altLang="zh-CN" sz="2800" dirty="0"/>
          </a:p>
          <a:p>
            <a:pPr>
              <a:buFont typeface="Wingdings" charset="2"/>
              <a:buChar char="p"/>
            </a:pPr>
            <a:r>
              <a:rPr kumimoji="1" lang="zh-CN" altLang="en-US" dirty="0"/>
              <a:t>从工业到服务的结构转型，将</a:t>
            </a:r>
            <a:r>
              <a:rPr kumimoji="1" lang="zh-CN" altLang="en-US" dirty="0" smtClean="0"/>
              <a:t>促进中国的</a:t>
            </a:r>
            <a:r>
              <a:rPr kumimoji="1" lang="zh-CN" altLang="en-US" dirty="0"/>
              <a:t>消费和内需</a:t>
            </a:r>
          </a:p>
        </p:txBody>
      </p:sp>
    </p:spTree>
    <p:extLst>
      <p:ext uri="{BB962C8B-B14F-4D97-AF65-F5344CB8AC3E}">
        <p14:creationId xmlns:p14="http://schemas.microsoft.com/office/powerpoint/2010/main" val="1438223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结构转型与</a:t>
            </a:r>
            <a:r>
              <a:rPr kumimoji="1" lang="zh-CN" altLang="en-US" dirty="0">
                <a:solidFill>
                  <a:srgbClr val="C00000"/>
                </a:solidFill>
              </a:rPr>
              <a:t>平等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57219" cy="4023360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/>
              <a:t>服务业部门的</a:t>
            </a:r>
            <a:r>
              <a:rPr lang="zh-CN" altLang="en-US" b="1" dirty="0">
                <a:solidFill>
                  <a:srgbClr val="C00000"/>
                </a:solidFill>
              </a:rPr>
              <a:t>劳动收入份额</a:t>
            </a:r>
            <a:r>
              <a:rPr lang="zh-CN" altLang="en-US" dirty="0"/>
              <a:t>显著高于工业部门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从工业到服务的结构转型，将显著</a:t>
            </a:r>
            <a:r>
              <a:rPr lang="zh-CN" altLang="en-US" dirty="0" smtClean="0"/>
              <a:t>提升中国整体</a:t>
            </a:r>
            <a:r>
              <a:rPr lang="zh-CN" altLang="en-US" dirty="0"/>
              <a:t>的劳动收入份额，</a:t>
            </a:r>
            <a:r>
              <a:rPr lang="zh-CN" altLang="en-US" dirty="0" smtClean="0"/>
              <a:t>改善中国收入</a:t>
            </a:r>
            <a:r>
              <a:rPr lang="zh-CN" altLang="en-US" dirty="0"/>
              <a:t>不平等的状况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kumimoji="1" lang="zh-CN" altLang="en-US" dirty="0"/>
              <a:t>同时，相比于工业，服务业对于女性就业更为友好</a:t>
            </a:r>
            <a:endParaRPr kumimoji="1" lang="en-US" altLang="zh-CN" sz="2800" dirty="0"/>
          </a:p>
          <a:p>
            <a:pPr>
              <a:buFont typeface="Wingdings" charset="2"/>
              <a:buChar char="p"/>
            </a:pPr>
            <a:r>
              <a:rPr kumimoji="1" lang="zh-CN" altLang="en-US" dirty="0"/>
              <a:t>因此，结构转型也将</a:t>
            </a:r>
            <a:r>
              <a:rPr kumimoji="1" lang="zh-CN" altLang="en-US" dirty="0" smtClean="0"/>
              <a:t>促使中国男女</a:t>
            </a:r>
            <a:r>
              <a:rPr kumimoji="1" lang="zh-CN" altLang="en-US" dirty="0"/>
              <a:t>就业迈向进一步的平等</a:t>
            </a:r>
          </a:p>
        </p:txBody>
      </p:sp>
    </p:spTree>
    <p:extLst>
      <p:ext uri="{BB962C8B-B14F-4D97-AF65-F5344CB8AC3E}">
        <p14:creationId xmlns:p14="http://schemas.microsoft.com/office/powerpoint/2010/main" val="3727537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结构转型</a:t>
            </a:r>
            <a:r>
              <a:rPr kumimoji="1" lang="zh-CN" altLang="en-US" dirty="0" smtClean="0"/>
              <a:t>与</a:t>
            </a:r>
            <a:r>
              <a:rPr kumimoji="1" lang="zh-CN" altLang="en-US" sz="5400" dirty="0" smtClean="0">
                <a:solidFill>
                  <a:srgbClr val="C00000"/>
                </a:solidFill>
              </a:rPr>
              <a:t>“双碳”</a:t>
            </a:r>
            <a:endParaRPr kumimoji="1" lang="en-US" altLang="zh-CN" sz="54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1884947"/>
            <a:ext cx="10157219" cy="40233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altLang="zh-CN" dirty="0"/>
          </a:p>
          <a:p>
            <a:pPr>
              <a:buFont typeface="Wingdings" charset="2"/>
              <a:buChar char="p"/>
            </a:pPr>
            <a:r>
              <a:rPr kumimoji="1" lang="zh-CN" altLang="en-US" sz="2800" dirty="0"/>
              <a:t>与工业部门相比，服务业部门更为</a:t>
            </a:r>
            <a:r>
              <a:rPr kumimoji="1" lang="zh-CN" altLang="en-US" sz="2800" dirty="0">
                <a:solidFill>
                  <a:srgbClr val="C00000"/>
                </a:solidFill>
              </a:rPr>
              <a:t>节能和环保</a:t>
            </a:r>
            <a:endParaRPr kumimoji="1" lang="en-US" altLang="zh-CN" sz="2800" dirty="0">
              <a:solidFill>
                <a:srgbClr val="C00000"/>
              </a:solidFill>
            </a:endParaRPr>
          </a:p>
          <a:p>
            <a:pPr>
              <a:buFont typeface="Wingdings" charset="2"/>
              <a:buChar char="p"/>
            </a:pPr>
            <a:r>
              <a:rPr kumimoji="1" lang="zh-CN" altLang="en-US" dirty="0"/>
              <a:t>因此，从工业到服务的转型，也</a:t>
            </a:r>
            <a:r>
              <a:rPr kumimoji="1" lang="zh-CN" altLang="en-US" dirty="0" smtClean="0"/>
              <a:t>是中国早日</a:t>
            </a:r>
            <a:r>
              <a:rPr kumimoji="1" lang="zh-CN" altLang="en-US" dirty="0"/>
              <a:t>实现“碳达峰”和“绿水青山”的助推器</a:t>
            </a:r>
          </a:p>
        </p:txBody>
      </p:sp>
    </p:spTree>
    <p:extLst>
      <p:ext uri="{BB962C8B-B14F-4D97-AF65-F5344CB8AC3E}">
        <p14:creationId xmlns:p14="http://schemas.microsoft.com/office/powerpoint/2010/main" val="3601835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结构转型为什么会发生？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95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结构转型为什么重要？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57219" cy="4023360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/>
              <a:t>多元而分层次的需求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城市化与集聚效应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kumimoji="1" lang="zh-CN" altLang="en-US" dirty="0"/>
              <a:t>不平衡的技术进步</a:t>
            </a:r>
            <a:endParaRPr kumimoji="1" lang="en-US" altLang="zh-CN" sz="2800" dirty="0"/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4069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多元而分层次的需求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24126" y="2084832"/>
            <a:ext cx="10143745" cy="4224528"/>
          </a:xfrm>
        </p:spPr>
        <p:txBody>
          <a:bodyPr anchor="ctr"/>
          <a:lstStyle/>
          <a:p>
            <a:r>
              <a:rPr lang="zh-CN" altLang="en-US" dirty="0"/>
              <a:t>人类的需求是多元的：“须知参差多态，乃是幸福的本源。”</a:t>
            </a:r>
            <a:endParaRPr lang="en-US" altLang="zh-CN" dirty="0"/>
          </a:p>
          <a:p>
            <a:r>
              <a:rPr lang="zh-CN" altLang="en-US" dirty="0"/>
              <a:t>人类的需求又是分层次的：马斯洛需求层次理论</a:t>
            </a:r>
            <a:endParaRPr lang="en-US" altLang="zh-CN" dirty="0"/>
          </a:p>
          <a:p>
            <a:r>
              <a:rPr lang="zh-CN" altLang="en-US" dirty="0"/>
              <a:t>在经济学中，我们用</a:t>
            </a:r>
            <a:r>
              <a:rPr lang="zh-CN" altLang="en-US" b="1" dirty="0">
                <a:solidFill>
                  <a:srgbClr val="C00000"/>
                </a:solidFill>
              </a:rPr>
              <a:t>收入需求弹性</a:t>
            </a:r>
            <a:r>
              <a:rPr lang="zh-CN" altLang="en-US" dirty="0"/>
              <a:t>来量化需求层次</a:t>
            </a:r>
            <a:endParaRPr lang="en-US" altLang="zh-CN" dirty="0"/>
          </a:p>
          <a:p>
            <a:r>
              <a:rPr lang="zh-CN" altLang="en-US" dirty="0"/>
              <a:t>平均而言，按收入的需求弹性由低到高：农业、工业、服务业</a:t>
            </a:r>
            <a:endParaRPr lang="en-US" altLang="zh-CN" dirty="0"/>
          </a:p>
          <a:p>
            <a:pPr lvl="1"/>
            <a:r>
              <a:rPr lang="zh-CN" altLang="en-US" dirty="0"/>
              <a:t>大量实证研究支持，例如</a:t>
            </a:r>
            <a:r>
              <a:rPr lang="en-US" altLang="zh-CN" dirty="0"/>
              <a:t>Comin, </a:t>
            </a:r>
            <a:r>
              <a:rPr lang="en-US" altLang="zh-CN" dirty="0" err="1"/>
              <a:t>Lashkari</a:t>
            </a:r>
            <a:r>
              <a:rPr lang="en-US" altLang="zh-CN" dirty="0"/>
              <a:t> and </a:t>
            </a:r>
            <a:r>
              <a:rPr lang="en-US" altLang="zh-CN" dirty="0" err="1"/>
              <a:t>Mestieri</a:t>
            </a:r>
            <a:r>
              <a:rPr lang="en-US" altLang="zh-CN" dirty="0"/>
              <a:t> (2020)</a:t>
            </a:r>
          </a:p>
          <a:p>
            <a:pPr lvl="1"/>
            <a:r>
              <a:rPr lang="zh-CN" altLang="en-US" dirty="0"/>
              <a:t>当然，某些农产品也可能有极高的收入需求弹性</a:t>
            </a:r>
            <a:endParaRPr lang="en-US" altLang="zh-CN" dirty="0"/>
          </a:p>
          <a:p>
            <a:pPr lvl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55436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结构转型为什么重要？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7390" y="2084832"/>
            <a:ext cx="10404589" cy="4187952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/>
              <a:t>农业提供了人类生存的基础</a:t>
            </a:r>
            <a:r>
              <a:rPr lang="en-US" altLang="zh-CN" dirty="0"/>
              <a:t>——</a:t>
            </a:r>
            <a:r>
              <a:rPr lang="zh-CN" altLang="en-US" dirty="0"/>
              <a:t>民以食为天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人不能不吃饭，但人又不能光吃饭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kumimoji="1" lang="zh-CN" altLang="en-US" sz="2800" dirty="0"/>
              <a:t>人们对食物的需求并不会随着收入</a:t>
            </a:r>
            <a:r>
              <a:rPr kumimoji="1" lang="zh-CN" altLang="en-US" sz="2800" b="1" dirty="0"/>
              <a:t>等比例</a:t>
            </a:r>
            <a:r>
              <a:rPr kumimoji="1" lang="zh-CN" altLang="en-US" sz="2800" dirty="0"/>
              <a:t>增长</a:t>
            </a:r>
            <a:endParaRPr kumimoji="1" lang="en-US" altLang="zh-CN" sz="2800" dirty="0"/>
          </a:p>
          <a:p>
            <a:pPr>
              <a:buFont typeface="Wingdings" charset="2"/>
              <a:buChar char="p"/>
            </a:pPr>
            <a:r>
              <a:rPr kumimoji="1" lang="zh-CN" altLang="en-US" dirty="0"/>
              <a:t>高收入家庭只需要拿出收入的一小部分，就能满足对食物的需求</a:t>
            </a:r>
            <a:endParaRPr kumimoji="1" lang="en-US" altLang="zh-CN" dirty="0"/>
          </a:p>
          <a:p>
            <a:pPr>
              <a:buFont typeface="Wingdings" charset="2"/>
              <a:buChar char="p"/>
            </a:pPr>
            <a:r>
              <a:rPr kumimoji="1" lang="zh-CN" altLang="en-US" sz="2800" b="1" dirty="0">
                <a:solidFill>
                  <a:srgbClr val="C00000"/>
                </a:solidFill>
              </a:rPr>
              <a:t>恩格尔定律</a:t>
            </a:r>
            <a:r>
              <a:rPr kumimoji="1" lang="en-US" altLang="zh-CN" sz="2800" dirty="0"/>
              <a:t>——</a:t>
            </a:r>
            <a:r>
              <a:rPr kumimoji="1" lang="zh-CN" altLang="en-US" sz="2800" dirty="0"/>
              <a:t>随着家庭收入的增加，家庭收入中用来购买食物的支出份额反而会下降</a:t>
            </a:r>
            <a:endParaRPr kumimoji="1" lang="en-US" altLang="zh-CN" sz="2800" dirty="0"/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151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一道送分题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2286000"/>
            <a:ext cx="10718693" cy="4023360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/>
              <a:t>根据国家统计局数字，从</a:t>
            </a:r>
            <a:r>
              <a:rPr lang="en-US" altLang="zh-CN" dirty="0"/>
              <a:t>1978-2015</a:t>
            </a:r>
            <a:r>
              <a:rPr lang="zh-CN" altLang="en-US" dirty="0"/>
              <a:t>年</a:t>
            </a:r>
            <a:r>
              <a:rPr lang="zh-CN" altLang="en-US" dirty="0" smtClean="0"/>
              <a:t>，中国</a:t>
            </a:r>
            <a:r>
              <a:rPr lang="zh-CN" altLang="en-US" b="1" dirty="0"/>
              <a:t>城镇居民</a:t>
            </a:r>
            <a:r>
              <a:rPr lang="zh-CN" altLang="en-US" dirty="0"/>
              <a:t>人均实际消费从</a:t>
            </a:r>
            <a:r>
              <a:rPr lang="en-US" altLang="zh-CN" dirty="0"/>
              <a:t>405</a:t>
            </a:r>
            <a:r>
              <a:rPr lang="zh-CN" altLang="en-US" dirty="0"/>
              <a:t>元上升至</a:t>
            </a:r>
            <a:r>
              <a:rPr lang="en-US" altLang="zh-CN" dirty="0"/>
              <a:t>4050</a:t>
            </a:r>
            <a:r>
              <a:rPr lang="zh-CN" altLang="en-US" dirty="0"/>
              <a:t>元，增长了约</a:t>
            </a:r>
            <a:r>
              <a:rPr lang="en-US" altLang="zh-CN" dirty="0"/>
              <a:t>9</a:t>
            </a:r>
            <a:r>
              <a:rPr lang="zh-CN" altLang="en-US" dirty="0"/>
              <a:t>倍</a:t>
            </a:r>
            <a:endParaRPr lang="en-US" altLang="zh-CN" sz="2800" dirty="0"/>
          </a:p>
          <a:p>
            <a:pPr>
              <a:buFont typeface="Wingdings" charset="2"/>
              <a:buChar char="p"/>
            </a:pPr>
            <a:r>
              <a:rPr kumimoji="1" lang="zh-CN" altLang="en-US" b="1" dirty="0"/>
              <a:t>农村居民</a:t>
            </a:r>
            <a:r>
              <a:rPr kumimoji="1" lang="zh-CN" altLang="en-US" dirty="0"/>
              <a:t>人均实际消费从</a:t>
            </a:r>
            <a:r>
              <a:rPr kumimoji="1" lang="en-US" altLang="zh-CN" dirty="0"/>
              <a:t>138</a:t>
            </a:r>
            <a:r>
              <a:rPr kumimoji="1" lang="zh-CN" altLang="en-US" dirty="0"/>
              <a:t>元上升至</a:t>
            </a:r>
            <a:r>
              <a:rPr kumimoji="1" lang="en-US" altLang="zh-CN" dirty="0"/>
              <a:t>1587</a:t>
            </a:r>
            <a:r>
              <a:rPr kumimoji="1" lang="zh-CN" altLang="en-US" dirty="0"/>
              <a:t>元，增长了约</a:t>
            </a:r>
            <a:r>
              <a:rPr kumimoji="1" lang="en-US" altLang="zh-CN" dirty="0"/>
              <a:t>10.5</a:t>
            </a:r>
            <a:r>
              <a:rPr kumimoji="1" lang="zh-CN" altLang="en-US" dirty="0"/>
              <a:t>倍</a:t>
            </a:r>
            <a:endParaRPr kumimoji="1" lang="en-US" altLang="zh-CN" sz="2800" dirty="0"/>
          </a:p>
          <a:p>
            <a:pPr>
              <a:buFont typeface="Wingdings" charset="2"/>
              <a:buChar char="p"/>
            </a:pPr>
            <a:r>
              <a:rPr kumimoji="1" lang="zh-CN" altLang="en-US" sz="2800" b="1" dirty="0"/>
              <a:t>所有居民</a:t>
            </a:r>
            <a:r>
              <a:rPr kumimoji="1" lang="zh-CN" altLang="en-US" sz="2800" dirty="0"/>
              <a:t>人均实际消费从</a:t>
            </a:r>
            <a:r>
              <a:rPr kumimoji="1" lang="en-US" altLang="zh-CN" sz="2800" dirty="0"/>
              <a:t>184</a:t>
            </a:r>
            <a:r>
              <a:rPr kumimoji="1" lang="zh-CN" altLang="en-US" sz="2800" dirty="0"/>
              <a:t>元上升至</a:t>
            </a:r>
            <a:r>
              <a:rPr kumimoji="1" lang="en-US" altLang="zh-CN" sz="2800" dirty="0"/>
              <a:t>3109</a:t>
            </a:r>
            <a:r>
              <a:rPr kumimoji="1" lang="zh-CN" altLang="en-US" sz="2800" dirty="0"/>
              <a:t>元，增长了约</a:t>
            </a:r>
            <a:r>
              <a:rPr kumimoji="1" lang="en-US" altLang="zh-CN" sz="2800" dirty="0"/>
              <a:t>15.9</a:t>
            </a:r>
            <a:r>
              <a:rPr kumimoji="1" lang="zh-CN" altLang="en-US" sz="2800" dirty="0"/>
              <a:t>倍！</a:t>
            </a:r>
            <a:endParaRPr kumimoji="1" lang="en-US" altLang="zh-CN" sz="2800" dirty="0"/>
          </a:p>
          <a:p>
            <a:pPr>
              <a:buFont typeface="Wingdings" charset="2"/>
              <a:buChar char="p"/>
            </a:pPr>
            <a:r>
              <a:rPr kumimoji="1" lang="zh-CN" altLang="en-US" dirty="0"/>
              <a:t>网友：“这可能吗？统计局的数学是体育老师教的？”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8190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/>
              <a:t>恩格尔定律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E4AD8A1-1257-4FDF-A3A5-C95226EB8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139" y="1905822"/>
            <a:ext cx="6496050" cy="45434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16052" y="3870333"/>
            <a:ext cx="2288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食品支出相对份额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14800" y="2283874"/>
            <a:ext cx="2288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</a:rPr>
              <a:t>食品</a:t>
            </a:r>
            <a:r>
              <a:rPr lang="zh-CN" altLang="en-US" smtClean="0">
                <a:solidFill>
                  <a:srgbClr val="0070C0"/>
                </a:solidFill>
              </a:rPr>
              <a:t>支出绝对数量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40446" y="6025166"/>
            <a:ext cx="961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mtClean="0"/>
              <a:t>收入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7605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多元而分层次的需求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24127" y="1909011"/>
            <a:ext cx="10578260" cy="4400349"/>
          </a:xfrm>
        </p:spPr>
        <p:txBody>
          <a:bodyPr anchor="ctr">
            <a:normAutofit/>
          </a:bodyPr>
          <a:lstStyle/>
          <a:p>
            <a:r>
              <a:rPr lang="zh-CN" altLang="en-US" dirty="0"/>
              <a:t>服务业主要提供非必需品，收入高于一定水平才会大量消费：休闲、娱乐、商业和金融服务等</a:t>
            </a:r>
            <a:endParaRPr lang="en-US" altLang="zh-CN" dirty="0"/>
          </a:p>
          <a:p>
            <a:r>
              <a:rPr lang="zh-CN" altLang="en-US" dirty="0"/>
              <a:t>许多市场化服务存在</a:t>
            </a:r>
            <a:r>
              <a:rPr lang="zh-CN" altLang="en-US" b="1" dirty="0"/>
              <a:t>家庭生产</a:t>
            </a:r>
            <a:r>
              <a:rPr lang="zh-CN" altLang="en-US" dirty="0"/>
              <a:t>的替代品</a:t>
            </a:r>
            <a:r>
              <a:rPr lang="zh-CN" altLang="en-US" dirty="0" smtClean="0"/>
              <a:t>：家政服务、</a:t>
            </a:r>
            <a:r>
              <a:rPr lang="zh-CN" altLang="en-US" dirty="0"/>
              <a:t>护工、</a:t>
            </a:r>
            <a:r>
              <a:rPr lang="zh-CN" altLang="en-US" dirty="0" smtClean="0"/>
              <a:t>家教</a:t>
            </a:r>
            <a:endParaRPr lang="en-US" altLang="zh-CN" dirty="0"/>
          </a:p>
          <a:p>
            <a:pPr lvl="1"/>
            <a:r>
              <a:rPr lang="zh-CN" altLang="en-US" dirty="0"/>
              <a:t>家庭生产不计入</a:t>
            </a:r>
            <a:r>
              <a:rPr lang="en-US" altLang="zh-CN" dirty="0"/>
              <a:t>GDP</a:t>
            </a:r>
            <a:r>
              <a:rPr lang="zh-CN" altLang="en-US" dirty="0"/>
              <a:t>和就业</a:t>
            </a:r>
            <a:endParaRPr lang="en-US" altLang="zh-CN" dirty="0"/>
          </a:p>
          <a:p>
            <a:r>
              <a:rPr lang="zh-CN" altLang="en-US" dirty="0"/>
              <a:t>随着经济发展和人均收入的提高，家庭生产的</a:t>
            </a:r>
            <a:r>
              <a:rPr lang="zh-CN" altLang="en-US" b="1" dirty="0"/>
              <a:t>机会成本</a:t>
            </a:r>
            <a:r>
              <a:rPr lang="zh-CN" altLang="en-US" dirty="0"/>
              <a:t>提高了，因此会逐步让位于专业的市场化服务</a:t>
            </a:r>
            <a:endParaRPr lang="en-US" altLang="zh-CN" dirty="0"/>
          </a:p>
          <a:p>
            <a:r>
              <a:rPr lang="zh-CN" altLang="en-US" dirty="0"/>
              <a:t>工业的收入需求弹性介于农业和服务业之间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68856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060967" cy="1499616"/>
          </a:xfrm>
        </p:spPr>
        <p:txBody>
          <a:bodyPr>
            <a:normAutofit/>
          </a:bodyPr>
          <a:lstStyle/>
          <a:p>
            <a:r>
              <a:rPr kumimoji="1" lang="zh-CN" altLang="en-US" sz="4400" dirty="0"/>
              <a:t>家庭生产与市场化服务业（二战后美国）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1F80B5E-E771-4130-B2D6-BFA2FC9E2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910" y="1828800"/>
            <a:ext cx="7009679" cy="50292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9646038" y="2533338"/>
            <a:ext cx="1439056" cy="554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mtClean="0"/>
              <a:t>市场服务</a:t>
            </a:r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9646038" y="4343400"/>
            <a:ext cx="1439056" cy="554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家庭生产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42339" y="3688517"/>
            <a:ext cx="201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mtClean="0"/>
              <a:t>在消费中的份额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8456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多元需求与结构转型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24127" y="1748589"/>
            <a:ext cx="10143745" cy="4560771"/>
          </a:xfrm>
        </p:spPr>
        <p:txBody>
          <a:bodyPr anchor="ctr">
            <a:normAutofit/>
          </a:bodyPr>
          <a:lstStyle/>
          <a:p>
            <a:r>
              <a:rPr lang="zh-CN" altLang="en-US" dirty="0"/>
              <a:t>一切宏观现象，都是微观和家庭行为的加总</a:t>
            </a:r>
            <a:endParaRPr lang="en-US" altLang="zh-CN" dirty="0"/>
          </a:p>
          <a:p>
            <a:r>
              <a:rPr lang="zh-CN" altLang="en-US" dirty="0"/>
              <a:t>微观上，随着家庭收入的提高，一个家庭</a:t>
            </a:r>
            <a:endParaRPr lang="en-US" altLang="zh-CN" dirty="0"/>
          </a:p>
          <a:p>
            <a:pPr lvl="1"/>
            <a:r>
              <a:rPr lang="zh-CN" altLang="en-US" dirty="0"/>
              <a:t>在农产品上的支出份额逐渐下降</a:t>
            </a:r>
            <a:endParaRPr lang="en-US" altLang="zh-CN" dirty="0"/>
          </a:p>
          <a:p>
            <a:pPr lvl="1"/>
            <a:r>
              <a:rPr lang="zh-CN" altLang="en-US" dirty="0"/>
              <a:t>在服务品上的支出份额逐步上升</a:t>
            </a:r>
            <a:endParaRPr lang="en-US" altLang="zh-CN" dirty="0"/>
          </a:p>
          <a:p>
            <a:pPr lvl="1"/>
            <a:r>
              <a:rPr lang="zh-CN" altLang="en-US" dirty="0"/>
              <a:t>在工业品上的支出份额先上升后下降</a:t>
            </a:r>
            <a:endParaRPr lang="en-US" altLang="zh-CN" dirty="0"/>
          </a:p>
          <a:p>
            <a:r>
              <a:rPr lang="zh-CN" altLang="en-US" dirty="0"/>
              <a:t>最终，这将反映为宏观上经济结构的变化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5372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城市化与集聚效应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24127" y="1748589"/>
            <a:ext cx="10143745" cy="4748464"/>
          </a:xfrm>
        </p:spPr>
        <p:txBody>
          <a:bodyPr anchor="ctr">
            <a:normAutofit/>
          </a:bodyPr>
          <a:lstStyle/>
          <a:p>
            <a:r>
              <a:rPr lang="zh-CN" altLang="en-US" dirty="0"/>
              <a:t>城市化与结构转型之间互为因果，相辅相成</a:t>
            </a:r>
            <a:endParaRPr lang="en-US" altLang="zh-CN" dirty="0"/>
          </a:p>
          <a:p>
            <a:r>
              <a:rPr lang="zh-CN" altLang="en-US" dirty="0"/>
              <a:t>结构转型是城市化的根本动力</a:t>
            </a:r>
            <a:endParaRPr lang="en-US" altLang="zh-CN" dirty="0"/>
          </a:p>
          <a:p>
            <a:pPr lvl="1"/>
            <a:r>
              <a:rPr lang="zh-CN" altLang="en-US" dirty="0"/>
              <a:t>农业在空间上天然就是高度分散的</a:t>
            </a:r>
            <a:endParaRPr lang="en-US" altLang="zh-CN" dirty="0"/>
          </a:p>
          <a:p>
            <a:pPr lvl="1"/>
            <a:r>
              <a:rPr lang="zh-CN" altLang="en-US" dirty="0"/>
              <a:t>工业和服务业可以更为集约地利用土地，并更好地发挥集聚效应</a:t>
            </a:r>
            <a:endParaRPr lang="en-US" altLang="zh-CN" dirty="0"/>
          </a:p>
          <a:p>
            <a:r>
              <a:rPr lang="zh-CN" altLang="en-US" dirty="0"/>
              <a:t>城市化和</a:t>
            </a:r>
            <a:r>
              <a:rPr lang="zh-CN" altLang="en-US" dirty="0" smtClean="0"/>
              <a:t>集聚反过来</a:t>
            </a:r>
            <a:r>
              <a:rPr lang="zh-CN" altLang="en-US" dirty="0"/>
              <a:t>又极大地推动了结构转型</a:t>
            </a:r>
            <a:endParaRPr lang="en-US" altLang="zh-CN" dirty="0"/>
          </a:p>
          <a:p>
            <a:pPr lvl="1"/>
            <a:r>
              <a:rPr lang="zh-CN" altLang="en-US" dirty="0"/>
              <a:t>集聚带来高生产力和高收入</a:t>
            </a:r>
            <a:r>
              <a:rPr lang="en-US" altLang="zh-CN" dirty="0"/>
              <a:t>——</a:t>
            </a:r>
            <a:r>
              <a:rPr lang="zh-CN" altLang="en-US" dirty="0"/>
              <a:t>收入效应</a:t>
            </a:r>
            <a:endParaRPr lang="en-US" altLang="zh-CN" dirty="0"/>
          </a:p>
          <a:p>
            <a:pPr lvl="1"/>
            <a:r>
              <a:rPr lang="zh-CN" altLang="en-US" dirty="0"/>
              <a:t>集聚和人口密度对于服务业地发展至关重要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108254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乔布斯与皮克斯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7390" y="1860884"/>
            <a:ext cx="10404589" cy="4411900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/>
              <a:t>创新严重依赖于人口集聚，和由此产生地知识和智慧地交流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乔布斯在收购皮克斯动画室后，亲自设计了皮克斯办公大楼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kumimoji="1" lang="zh-CN" altLang="en-US" dirty="0"/>
              <a:t>大楼的特点是有一个巨大的中厅（四个篮球场大），包含咖啡馆、收发室、休息室等，以及大楼最初唯一一个厕所</a:t>
            </a:r>
            <a:endParaRPr kumimoji="1" lang="en-US" altLang="zh-CN" sz="2800" dirty="0"/>
          </a:p>
          <a:p>
            <a:pPr>
              <a:buFont typeface="Wingdings" charset="2"/>
              <a:buChar char="p"/>
            </a:pPr>
            <a:r>
              <a:rPr kumimoji="1" lang="zh-CN" altLang="en-US" dirty="0"/>
              <a:t>只有这样，来自不同部门的员工才有更多交流的机会，从而“让大脑接受不同领域交流”</a:t>
            </a:r>
            <a:endParaRPr kumimoji="1" lang="en-US" altLang="zh-CN" dirty="0"/>
          </a:p>
          <a:p>
            <a:pPr>
              <a:buFont typeface="Wingdings" charset="2"/>
              <a:buChar char="p"/>
            </a:pPr>
            <a:r>
              <a:rPr kumimoji="1" lang="zh-CN" altLang="en-US" dirty="0"/>
              <a:t>“</a:t>
            </a:r>
            <a:r>
              <a:rPr kumimoji="1" lang="en-US" altLang="zh-CN" dirty="0"/>
              <a:t>If a building doesn’t encourage collaboration, you’ll lose a lot of innovation and the magic that’s sparked by serendipity”</a:t>
            </a:r>
            <a:endParaRPr kumimoji="1"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013479" y="6272784"/>
            <a:ext cx="8179833" cy="45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/>
              <a:t>如果一栋建筑不鼓励合作，你将失去很多创新和偶然发现所带来的魔力</a:t>
            </a:r>
          </a:p>
        </p:txBody>
      </p:sp>
    </p:spTree>
    <p:extLst>
      <p:ext uri="{BB962C8B-B14F-4D97-AF65-F5344CB8AC3E}">
        <p14:creationId xmlns:p14="http://schemas.microsoft.com/office/powerpoint/2010/main" val="703967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/>
              <a:t>创新在空间上的集聚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93161CA-40DB-4B7A-8A28-14EDF75F7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1775640"/>
            <a:ext cx="7715250" cy="508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39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集聚与服务业的发展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24127" y="1748589"/>
            <a:ext cx="10143745" cy="4560771"/>
          </a:xfrm>
        </p:spPr>
        <p:txBody>
          <a:bodyPr anchor="ctr">
            <a:normAutofit/>
          </a:bodyPr>
          <a:lstStyle/>
          <a:p>
            <a:r>
              <a:rPr lang="zh-CN" altLang="en-US" dirty="0"/>
              <a:t>大部分服务产品具有低贸易性，依赖于企业与消费者之间面对面的互动，因此严重依赖于人口密度和集聚</a:t>
            </a:r>
            <a:endParaRPr lang="en-US" altLang="zh-CN" dirty="0"/>
          </a:p>
          <a:p>
            <a:pPr lvl="1"/>
            <a:r>
              <a:rPr lang="zh-CN" altLang="en-US" dirty="0"/>
              <a:t>为什么饭店和影院要开在人流密集的地方？</a:t>
            </a:r>
            <a:endParaRPr lang="en-US" altLang="zh-CN" dirty="0"/>
          </a:p>
          <a:p>
            <a:pPr lvl="1"/>
            <a:r>
              <a:rPr lang="zh-CN" altLang="en-US" dirty="0"/>
              <a:t>为什么快递很难做到村村通？</a:t>
            </a:r>
            <a:endParaRPr lang="en-US" altLang="zh-CN" dirty="0"/>
          </a:p>
          <a:p>
            <a:pPr lvl="1"/>
            <a:r>
              <a:rPr lang="zh-CN" altLang="en-US" dirty="0"/>
              <a:t>为什么只有在大城市才能找到好玩的小众文化和娱乐？</a:t>
            </a:r>
            <a:endParaRPr lang="en-US" altLang="zh-CN" dirty="0"/>
          </a:p>
          <a:p>
            <a:r>
              <a:rPr lang="en-US" altLang="zh-CN" dirty="0"/>
              <a:t>2010</a:t>
            </a:r>
            <a:r>
              <a:rPr lang="zh-CN" altLang="en-US" dirty="0" smtClean="0"/>
              <a:t>年中国城市</a:t>
            </a:r>
            <a:r>
              <a:rPr lang="zh-CN" altLang="en-US" dirty="0"/>
              <a:t>化率约为</a:t>
            </a:r>
            <a:r>
              <a:rPr lang="en-US" altLang="zh-CN" dirty="0"/>
              <a:t>50%</a:t>
            </a:r>
            <a:r>
              <a:rPr lang="zh-CN" altLang="en-US" dirty="0"/>
              <a:t>，但城市服务业就业占全国</a:t>
            </a:r>
            <a:r>
              <a:rPr lang="en-US" altLang="zh-CN" dirty="0"/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11945811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 smtClean="0"/>
              <a:t>中国服务业</a:t>
            </a:r>
            <a:r>
              <a:rPr kumimoji="1" lang="zh-CN" altLang="en-US" sz="4400" dirty="0"/>
              <a:t>就业的城乡对比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664ADDF-BC7A-4E4D-8D67-EEEB50E80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137" y="1717964"/>
            <a:ext cx="6943725" cy="5140036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8848334" y="2293496"/>
            <a:ext cx="1439056" cy="554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城市</a:t>
            </a:r>
            <a:endParaRPr kumimoji="1"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8848334" y="3426244"/>
            <a:ext cx="1439056" cy="554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平均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8848334" y="4558992"/>
            <a:ext cx="1439056" cy="554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农村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8704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不平衡的技术进步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24127" y="1748588"/>
            <a:ext cx="10143745" cy="5109411"/>
          </a:xfrm>
        </p:spPr>
        <p:txBody>
          <a:bodyPr anchor="ctr">
            <a:normAutofit/>
          </a:bodyPr>
          <a:lstStyle/>
          <a:p>
            <a:r>
              <a:rPr lang="zh-CN" altLang="en-US" dirty="0"/>
              <a:t>技术进步是经济发展的根本动力，但不同部门差异很大</a:t>
            </a:r>
            <a:endParaRPr lang="en-US" altLang="zh-CN" dirty="0"/>
          </a:p>
          <a:p>
            <a:r>
              <a:rPr lang="zh-CN" altLang="en-US" dirty="0"/>
              <a:t>工业部门强调产品的均一化、标准化和质量控制，能更好地发挥生产的</a:t>
            </a:r>
            <a:r>
              <a:rPr lang="zh-CN" altLang="en-US" b="1" dirty="0"/>
              <a:t>规模效应</a:t>
            </a:r>
            <a:r>
              <a:rPr lang="zh-CN" altLang="en-US" dirty="0"/>
              <a:t>，因此技术进步的速度更快</a:t>
            </a:r>
            <a:endParaRPr lang="en-US" altLang="zh-CN" dirty="0"/>
          </a:p>
          <a:p>
            <a:pPr lvl="1"/>
            <a:r>
              <a:rPr lang="zh-CN" altLang="en-US" dirty="0"/>
              <a:t>现在的计算机与</a:t>
            </a:r>
            <a:r>
              <a:rPr lang="en-US" altLang="zh-CN" dirty="0"/>
              <a:t>NASA</a:t>
            </a:r>
            <a:r>
              <a:rPr lang="zh-CN" altLang="en-US" dirty="0"/>
              <a:t>在</a:t>
            </a:r>
            <a:r>
              <a:rPr lang="en-US" altLang="zh-CN" dirty="0"/>
              <a:t>1969</a:t>
            </a:r>
            <a:r>
              <a:rPr lang="zh-CN" altLang="en-US" dirty="0"/>
              <a:t>年使用的计算机</a:t>
            </a:r>
            <a:endParaRPr lang="en-US" altLang="zh-CN" dirty="0"/>
          </a:p>
          <a:p>
            <a:r>
              <a:rPr lang="zh-CN" altLang="en-US" dirty="0"/>
              <a:t>许多服务行业需要满足客户的个性化和定制化的需求，很难发挥规模经济的作用，因此技术进步更慢</a:t>
            </a:r>
            <a:endParaRPr lang="en-US" altLang="zh-CN" dirty="0"/>
          </a:p>
          <a:p>
            <a:pPr lvl="1"/>
            <a:r>
              <a:rPr lang="zh-CN" altLang="en-US" dirty="0"/>
              <a:t>理发、教育、医疗、咨询等</a:t>
            </a:r>
            <a:endParaRPr lang="en-US" altLang="zh-CN" dirty="0"/>
          </a:p>
          <a:p>
            <a:r>
              <a:rPr lang="zh-CN" altLang="en-US" dirty="0"/>
              <a:t>有些服务行业因其特殊性，排除了劳动生产率提高的可能</a:t>
            </a:r>
            <a:endParaRPr lang="en-US" altLang="zh-CN" dirty="0"/>
          </a:p>
          <a:p>
            <a:pPr lvl="1"/>
            <a:r>
              <a:rPr lang="zh-CN" altLang="en-US" dirty="0"/>
              <a:t>京剧：梅兰芳和杨小楼怎么唱，现在还得怎么唱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5707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这可能吗？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CN" altLang="en-US" dirty="0"/>
              <a:t>答案：这完全是可能的，只要满足以下条件</a:t>
            </a:r>
            <a:endParaRPr lang="en-US" altLang="zh-CN" dirty="0"/>
          </a:p>
          <a:p>
            <a:pPr marL="0" indent="0">
              <a:buNone/>
            </a:pPr>
            <a:endParaRPr lang="en-US" altLang="zh-CN" sz="2800" dirty="0"/>
          </a:p>
          <a:p>
            <a:pPr>
              <a:buFont typeface="Wingdings" charset="2"/>
              <a:buChar char="p"/>
            </a:pPr>
            <a:r>
              <a:rPr lang="zh-CN" altLang="en-US" dirty="0" smtClean="0"/>
              <a:t>中国</a:t>
            </a:r>
            <a:r>
              <a:rPr lang="zh-CN" altLang="en-US" dirty="0"/>
              <a:t>城乡之间在人均收入和消费差距上存在巨大差异</a:t>
            </a:r>
            <a:r>
              <a:rPr lang="zh-CN" altLang="zh-CN" sz="2800" dirty="0"/>
              <a:t> </a:t>
            </a:r>
            <a:endParaRPr lang="en-US" altLang="zh-CN" sz="2800" dirty="0"/>
          </a:p>
          <a:p>
            <a:pPr>
              <a:buFont typeface="Wingdings" charset="2"/>
              <a:buChar char="p"/>
            </a:pPr>
            <a:r>
              <a:rPr kumimoji="1" lang="zh-CN" altLang="en-US" dirty="0" smtClean="0"/>
              <a:t>中国</a:t>
            </a:r>
            <a:r>
              <a:rPr kumimoji="1" lang="zh-CN" altLang="en-US" dirty="0"/>
              <a:t>农村居民正快速转变为城镇居民</a:t>
            </a:r>
            <a:endParaRPr kumimoji="1"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204411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5579" y="505005"/>
            <a:ext cx="8986147" cy="1499616"/>
          </a:xfrm>
        </p:spPr>
        <p:txBody>
          <a:bodyPr>
            <a:normAutofit/>
          </a:bodyPr>
          <a:lstStyle/>
          <a:p>
            <a:r>
              <a:rPr kumimoji="1" lang="zh-CN" altLang="en-US" sz="4400" dirty="0"/>
              <a:t>工业与服务业的相对劳动生产率（二战后美国）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F5DD09B-507B-450C-9F43-8AF23E01A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862" y="1812758"/>
            <a:ext cx="5248275" cy="504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59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技术进步后，劳动力去了哪里？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57219" cy="4023360"/>
          </a:xfrm>
        </p:spPr>
        <p:txBody>
          <a:bodyPr anchor="ctr">
            <a:normAutofit/>
          </a:bodyPr>
          <a:lstStyle/>
          <a:p>
            <a:r>
              <a:rPr lang="zh-CN" altLang="en-US" dirty="0" smtClean="0"/>
              <a:t>威廉</a:t>
            </a:r>
            <a:r>
              <a:rPr lang="en-US" altLang="zh-CN" dirty="0" smtClean="0"/>
              <a:t>·</a:t>
            </a:r>
            <a:r>
              <a:rPr lang="zh-CN" altLang="en-US" dirty="0" smtClean="0"/>
              <a:t>鲍莫尔的洞察：取决于各部门产品是替代还是互补</a:t>
            </a:r>
            <a:endParaRPr lang="en-US" altLang="zh-CN" dirty="0" smtClean="0"/>
          </a:p>
          <a:p>
            <a:pPr>
              <a:buFont typeface="Wingdings" charset="2"/>
              <a:buChar char="p"/>
            </a:pPr>
            <a:r>
              <a:rPr lang="zh-CN" altLang="en-US" b="1" dirty="0" smtClean="0"/>
              <a:t>替代</a:t>
            </a:r>
            <a:r>
              <a:rPr lang="zh-CN" altLang="en-US" b="1" dirty="0"/>
              <a:t>：</a:t>
            </a:r>
            <a:r>
              <a:rPr lang="zh-CN" altLang="en-US" dirty="0"/>
              <a:t>“人之道，损不足以奉有余”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kumimoji="1" lang="zh-CN" altLang="en-US" sz="2800" b="1" dirty="0"/>
              <a:t>互补：</a:t>
            </a:r>
            <a:r>
              <a:rPr kumimoji="1" lang="zh-CN" altLang="en-US" sz="2800" dirty="0"/>
              <a:t>“天之道，损有余而补不足”</a:t>
            </a:r>
            <a:endParaRPr kumimoji="1" lang="en-US" altLang="zh-CN" sz="2800" dirty="0"/>
          </a:p>
          <a:p>
            <a:pPr>
              <a:buFont typeface="Wingdings" charset="2"/>
              <a:buChar char="p"/>
            </a:pPr>
            <a:r>
              <a:rPr kumimoji="1" lang="zh-CN" altLang="en-US" sz="2800" dirty="0"/>
              <a:t>极端互补的情形：左脚的鞋一定要陪同等数量的右脚的鞋</a:t>
            </a:r>
            <a:endParaRPr kumimoji="1" lang="en-US" altLang="zh-CN" sz="2800" dirty="0"/>
          </a:p>
          <a:p>
            <a:pPr>
              <a:buFont typeface="Wingdings" charset="2"/>
              <a:buChar char="p"/>
            </a:pPr>
            <a:r>
              <a:rPr kumimoji="1" lang="zh-CN" altLang="en-US" dirty="0"/>
              <a:t>在各部门产品互补的前提下，技术进步慢的部门，只有大量投入劳动力，其总产量才能追赶技术进步快的</a:t>
            </a:r>
            <a:r>
              <a:rPr kumimoji="1" lang="zh-CN" altLang="en-US" dirty="0" smtClean="0"/>
              <a:t>部门</a:t>
            </a:r>
            <a:endParaRPr kumimoji="1" lang="en-US" altLang="zh-CN" sz="2800" dirty="0"/>
          </a:p>
        </p:txBody>
      </p:sp>
      <p:sp>
        <p:nvSpPr>
          <p:cNvPr id="4" name="圆角矩形 3"/>
          <p:cNvSpPr/>
          <p:nvPr/>
        </p:nvSpPr>
        <p:spPr>
          <a:xfrm>
            <a:off x="3882977" y="1915593"/>
            <a:ext cx="4002374" cy="539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smtClean="0"/>
              <a:t>鲍莫尔病是不是病？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588806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三大部门是互补的关系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24127" y="1748589"/>
            <a:ext cx="10143745" cy="4560771"/>
          </a:xfrm>
        </p:spPr>
        <p:txBody>
          <a:bodyPr anchor="ctr">
            <a:normAutofit/>
          </a:bodyPr>
          <a:lstStyle/>
          <a:p>
            <a:r>
              <a:rPr lang="zh-CN" altLang="en-US" dirty="0"/>
              <a:t>农业、工业和服务业三大部门的产品，大体是互补的</a:t>
            </a:r>
            <a:endParaRPr lang="en-US" altLang="zh-CN" dirty="0"/>
          </a:p>
          <a:p>
            <a:r>
              <a:rPr lang="zh-CN" altLang="en-US" dirty="0"/>
              <a:t>以一个小饭店为例。小饭店要营业，需要</a:t>
            </a:r>
            <a:endParaRPr lang="en-US" altLang="zh-CN" dirty="0"/>
          </a:p>
          <a:p>
            <a:pPr lvl="1"/>
            <a:r>
              <a:rPr lang="zh-CN" altLang="en-US" dirty="0"/>
              <a:t>农产品：食材</a:t>
            </a:r>
            <a:endParaRPr lang="en-US" altLang="zh-CN" dirty="0"/>
          </a:p>
          <a:p>
            <a:pPr lvl="1"/>
            <a:r>
              <a:rPr lang="zh-CN" altLang="en-US" dirty="0"/>
              <a:t>工业品：锅碗瓢盆、桌椅板凳等</a:t>
            </a:r>
            <a:endParaRPr lang="en-US" altLang="zh-CN" dirty="0"/>
          </a:p>
          <a:p>
            <a:pPr lvl="1"/>
            <a:r>
              <a:rPr lang="zh-CN" altLang="en-US" dirty="0"/>
              <a:t>服务品：厨师、服务员等提供的服务</a:t>
            </a:r>
            <a:endParaRPr lang="en-US" altLang="zh-CN" dirty="0"/>
          </a:p>
          <a:p>
            <a:r>
              <a:rPr lang="zh-CN" altLang="en-US" dirty="0"/>
              <a:t>在可预见的将来，三者之间还无法相互替代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831832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技术进步与价格变动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57219" cy="4023360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/>
              <a:t>在市场经济下，不平衡技术进步导致的劳动力流动，会在价格机制的调节下自动完成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假设</a:t>
            </a:r>
            <a:r>
              <a:rPr lang="en-US" altLang="zh-CN" dirty="0"/>
              <a:t>A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两部门的产品互补，</a:t>
            </a:r>
            <a:r>
              <a:rPr lang="en-US" altLang="zh-CN" dirty="0"/>
              <a:t>A</a:t>
            </a:r>
            <a:r>
              <a:rPr lang="zh-CN" altLang="en-US" dirty="0"/>
              <a:t>部门发生了快速技术进步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这会带动对</a:t>
            </a:r>
            <a:r>
              <a:rPr lang="en-US" altLang="zh-CN" dirty="0"/>
              <a:t>B</a:t>
            </a:r>
            <a:r>
              <a:rPr lang="zh-CN" altLang="en-US" dirty="0"/>
              <a:t>产品的需求，使得</a:t>
            </a:r>
            <a:r>
              <a:rPr lang="en-US" altLang="zh-CN" dirty="0"/>
              <a:t>B</a:t>
            </a:r>
            <a:r>
              <a:rPr lang="zh-CN" altLang="en-US" dirty="0"/>
              <a:t>产品暂时供不应求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于是，</a:t>
            </a:r>
            <a:r>
              <a:rPr lang="en-US" altLang="zh-CN" dirty="0"/>
              <a:t>B</a:t>
            </a:r>
            <a:r>
              <a:rPr lang="zh-CN" altLang="en-US" dirty="0"/>
              <a:t>产品的价格将上升，吸引劳动力流入</a:t>
            </a:r>
            <a:r>
              <a:rPr lang="en-US" altLang="zh-CN" dirty="0"/>
              <a:t>B</a:t>
            </a:r>
            <a:r>
              <a:rPr lang="zh-CN" altLang="en-US" dirty="0"/>
              <a:t>部门</a:t>
            </a:r>
            <a:endParaRPr lang="en-US" altLang="zh-CN" dirty="0"/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51243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5579" y="505005"/>
            <a:ext cx="10542232" cy="1499616"/>
          </a:xfrm>
        </p:spPr>
        <p:txBody>
          <a:bodyPr>
            <a:normAutofit/>
          </a:bodyPr>
          <a:lstStyle/>
          <a:p>
            <a:r>
              <a:rPr kumimoji="1" lang="zh-CN" altLang="en-US" sz="4400" dirty="0"/>
              <a:t>部分商品和服务的价格变化（二战后美国）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5D54762-60CE-4D5C-B5DB-03BB6DFA1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82" y="1717964"/>
            <a:ext cx="8734425" cy="514003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186332" y="1878795"/>
            <a:ext cx="143905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 smtClean="0"/>
              <a:t>高等教育</a:t>
            </a:r>
            <a:endParaRPr kumimoji="1" lang="en-US" altLang="zh-CN" sz="1400" dirty="0" smtClean="0"/>
          </a:p>
          <a:p>
            <a:r>
              <a:rPr kumimoji="1" lang="zh-CN" altLang="en-US" sz="1400" dirty="0" smtClean="0"/>
              <a:t>普通教育</a:t>
            </a:r>
            <a:endParaRPr kumimoji="1" lang="en-US" altLang="zh-CN" sz="1400" dirty="0" smtClean="0"/>
          </a:p>
          <a:p>
            <a:r>
              <a:rPr kumimoji="1" lang="zh-CN" altLang="en-US" sz="1400" dirty="0" smtClean="0"/>
              <a:t>专业服务</a:t>
            </a:r>
            <a:endParaRPr kumimoji="1" lang="en-US" altLang="zh-CN" sz="1400" dirty="0" smtClean="0"/>
          </a:p>
          <a:p>
            <a:r>
              <a:rPr kumimoji="1" lang="zh-CN" altLang="en-US" sz="1400" dirty="0" smtClean="0"/>
              <a:t>健康</a:t>
            </a:r>
            <a:endParaRPr kumimoji="1" lang="en-US" altLang="zh-CN" sz="1400" dirty="0" smtClean="0"/>
          </a:p>
          <a:p>
            <a:endParaRPr kumimoji="1" lang="en-US" altLang="zh-CN" sz="1400" dirty="0" smtClean="0"/>
          </a:p>
          <a:p>
            <a:r>
              <a:rPr kumimoji="1" lang="zh-CN" altLang="en-US" sz="1400" dirty="0" smtClean="0"/>
              <a:t>修车</a:t>
            </a:r>
            <a:endParaRPr kumimoji="1" lang="en-US" altLang="zh-CN" sz="1400" dirty="0" smtClean="0"/>
          </a:p>
          <a:p>
            <a:endParaRPr kumimoji="1" lang="en-US" altLang="zh-CN" sz="1400" dirty="0"/>
          </a:p>
          <a:p>
            <a:endParaRPr kumimoji="1" lang="en-US" altLang="zh-CN" sz="1400" dirty="0" smtClean="0"/>
          </a:p>
          <a:p>
            <a:r>
              <a:rPr kumimoji="1" lang="zh-CN" altLang="en-US" sz="1400" dirty="0" smtClean="0"/>
              <a:t>食品饮料</a:t>
            </a:r>
            <a:endParaRPr kumimoji="1" lang="en-US" altLang="zh-CN" sz="1400" dirty="0" smtClean="0"/>
          </a:p>
          <a:p>
            <a:r>
              <a:rPr kumimoji="1" lang="zh-CN" altLang="en-US" sz="1400" dirty="0" smtClean="0"/>
              <a:t>航空</a:t>
            </a:r>
            <a:endParaRPr kumimoji="1" lang="en-US" altLang="zh-CN" sz="1400" dirty="0" smtClean="0"/>
          </a:p>
          <a:p>
            <a:endParaRPr kumimoji="1" lang="en-US" altLang="zh-CN" sz="1400" dirty="0" smtClean="0"/>
          </a:p>
          <a:p>
            <a:r>
              <a:rPr kumimoji="1" lang="zh-CN" altLang="en-US" sz="1400" dirty="0" smtClean="0"/>
              <a:t>新车</a:t>
            </a:r>
            <a:endParaRPr kumimoji="1" lang="en-US" altLang="zh-CN" sz="1400" dirty="0" smtClean="0"/>
          </a:p>
          <a:p>
            <a:endParaRPr kumimoji="1" lang="en-US" altLang="zh-CN" sz="1400" dirty="0" smtClean="0"/>
          </a:p>
          <a:p>
            <a:r>
              <a:rPr kumimoji="1" lang="zh-CN" altLang="en-US" sz="1400" dirty="0" smtClean="0"/>
              <a:t>衣服和鞋子</a:t>
            </a:r>
            <a:endParaRPr kumimoji="1" lang="en-US" altLang="zh-CN" sz="1400" dirty="0" smtClean="0"/>
          </a:p>
          <a:p>
            <a:r>
              <a:rPr kumimoji="1" lang="zh-CN" altLang="en-US" sz="1400" dirty="0" smtClean="0"/>
              <a:t>通讯</a:t>
            </a:r>
            <a:endParaRPr kumimoji="1" lang="en-US" altLang="zh-CN" sz="1400" dirty="0" smtClean="0"/>
          </a:p>
          <a:p>
            <a:endParaRPr kumimoji="1" lang="en-US" altLang="zh-CN" sz="1400" dirty="0"/>
          </a:p>
          <a:p>
            <a:r>
              <a:rPr kumimoji="1" lang="zh-CN" altLang="en-US" sz="1400" dirty="0" smtClean="0"/>
              <a:t>家用电器</a:t>
            </a:r>
            <a:endParaRPr kumimoji="1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39870520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中国结构转型的独特历程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68797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中国结构转型的独特历程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24127" y="1748589"/>
            <a:ext cx="10143745" cy="4560771"/>
          </a:xfrm>
        </p:spPr>
        <p:txBody>
          <a:bodyPr anchor="ctr">
            <a:normAutofit/>
          </a:bodyPr>
          <a:lstStyle/>
          <a:p>
            <a:r>
              <a:rPr lang="zh-CN" altLang="en-US" dirty="0"/>
              <a:t>从</a:t>
            </a:r>
            <a:r>
              <a:rPr lang="zh-CN" altLang="en-US" b="1" dirty="0"/>
              <a:t>定性</a:t>
            </a:r>
            <a:r>
              <a:rPr lang="zh-CN" altLang="en-US" dirty="0"/>
              <a:t>角度看，中国的结构转型与发达国家的历史路径高度一致</a:t>
            </a:r>
            <a:endParaRPr lang="en-US" altLang="zh-CN" dirty="0"/>
          </a:p>
          <a:p>
            <a:r>
              <a:rPr lang="zh-CN" altLang="en-US" dirty="0"/>
              <a:t>但由于独特的历史和制度背景，从</a:t>
            </a:r>
            <a:r>
              <a:rPr lang="zh-CN" altLang="en-US" b="1" dirty="0"/>
              <a:t>定量</a:t>
            </a:r>
            <a:r>
              <a:rPr lang="zh-CN" altLang="en-US" dirty="0"/>
              <a:t>角度看，中国的结构转型呈现出了鲜明的特色</a:t>
            </a:r>
            <a:endParaRPr lang="en-US" altLang="zh-CN" dirty="0"/>
          </a:p>
          <a:p>
            <a:pPr lvl="1"/>
            <a:r>
              <a:rPr lang="zh-CN" altLang="en-US" dirty="0"/>
              <a:t>负重前行的农业</a:t>
            </a:r>
            <a:endParaRPr lang="en-US" altLang="zh-CN" dirty="0"/>
          </a:p>
          <a:p>
            <a:pPr lvl="1"/>
            <a:r>
              <a:rPr lang="zh-CN" altLang="en-US" dirty="0"/>
              <a:t>异军突起的乡镇企业</a:t>
            </a:r>
            <a:endParaRPr lang="en-US" altLang="zh-CN" dirty="0"/>
          </a:p>
          <a:p>
            <a:pPr lvl="1"/>
            <a:r>
              <a:rPr lang="zh-CN" altLang="en-US" dirty="0"/>
              <a:t>被抑制的服务业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003221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负重前行的农业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2084832"/>
            <a:ext cx="10157219" cy="4224528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/>
              <a:t>农业是国民经济的基础部门，也</a:t>
            </a:r>
            <a:r>
              <a:rPr lang="zh-CN" altLang="en-US" dirty="0" smtClean="0"/>
              <a:t>是中国改革</a:t>
            </a:r>
            <a:r>
              <a:rPr lang="zh-CN" altLang="en-US" dirty="0"/>
              <a:t>开放的起始点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农业生产率稳步提高，不仅为经济发展提供了充足的物质保障，还将大量劳动力从农业生产中解放出来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但是，</a:t>
            </a:r>
            <a:r>
              <a:rPr lang="zh-CN" altLang="en-US" dirty="0" smtClean="0"/>
              <a:t>目前中国的</a:t>
            </a:r>
            <a:r>
              <a:rPr lang="zh-CN" altLang="en-US" dirty="0">
                <a:solidFill>
                  <a:srgbClr val="C00000"/>
                </a:solidFill>
              </a:rPr>
              <a:t>农业</a:t>
            </a:r>
            <a:r>
              <a:rPr lang="zh-CN" altLang="en-US" b="1" dirty="0">
                <a:solidFill>
                  <a:srgbClr val="C00000"/>
                </a:solidFill>
              </a:rPr>
              <a:t>大而不强</a:t>
            </a:r>
            <a:r>
              <a:rPr lang="zh-CN" altLang="en-US" dirty="0"/>
              <a:t>：低效率、高投入、小规模、高污染、高进口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369029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负重前行的农业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7390" y="1780674"/>
            <a:ext cx="10157219" cy="4684294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b="1" dirty="0"/>
              <a:t>低效率</a:t>
            </a:r>
            <a:r>
              <a:rPr lang="zh-CN" altLang="en-US" b="1" dirty="0" smtClean="0"/>
              <a:t>：</a:t>
            </a:r>
            <a:r>
              <a:rPr lang="zh-CN" altLang="en-US" dirty="0" smtClean="0"/>
              <a:t>中国农业</a:t>
            </a:r>
            <a:r>
              <a:rPr lang="zh-CN" altLang="en-US" dirty="0"/>
              <a:t>劳动生产率不到非农部门的</a:t>
            </a:r>
            <a:r>
              <a:rPr lang="en-US" altLang="zh-CN" dirty="0"/>
              <a:t>1/2</a:t>
            </a:r>
            <a:r>
              <a:rPr lang="zh-CN" altLang="en-US" dirty="0"/>
              <a:t>，与美国等发达国家的农业劳动生产率相比不到</a:t>
            </a:r>
            <a:r>
              <a:rPr lang="en-US" altLang="zh-CN" dirty="0"/>
              <a:t>1/10</a:t>
            </a:r>
          </a:p>
          <a:p>
            <a:pPr>
              <a:buFont typeface="Wingdings" charset="2"/>
              <a:buChar char="p"/>
            </a:pPr>
            <a:r>
              <a:rPr lang="zh-CN" altLang="en-US" b="1" dirty="0"/>
              <a:t>小规模</a:t>
            </a:r>
            <a:r>
              <a:rPr lang="zh-CN" altLang="en-US" b="1" dirty="0" smtClean="0"/>
              <a:t>：</a:t>
            </a:r>
            <a:r>
              <a:rPr lang="zh-CN" altLang="en-US" dirty="0" smtClean="0"/>
              <a:t>中国农业</a:t>
            </a:r>
            <a:r>
              <a:rPr lang="zh-CN" altLang="en-US" dirty="0"/>
              <a:t>经营规模约为</a:t>
            </a:r>
            <a:r>
              <a:rPr lang="en-US" altLang="zh-CN" dirty="0"/>
              <a:t>0.5</a:t>
            </a:r>
            <a:r>
              <a:rPr lang="zh-CN" altLang="en-US" dirty="0"/>
              <a:t>公顷（世界平均</a:t>
            </a:r>
            <a:r>
              <a:rPr lang="en-US" altLang="zh-CN" dirty="0"/>
              <a:t>6</a:t>
            </a:r>
            <a:r>
              <a:rPr lang="zh-CN" altLang="en-US" dirty="0"/>
              <a:t>公顷），且多年来并未显著增长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b="1" dirty="0"/>
              <a:t>高投入</a:t>
            </a:r>
            <a:r>
              <a:rPr lang="zh-CN" altLang="en-US" b="1" dirty="0" smtClean="0"/>
              <a:t>：</a:t>
            </a:r>
            <a:r>
              <a:rPr lang="zh-CN" altLang="en-US" dirty="0" smtClean="0"/>
              <a:t>中国农业</a:t>
            </a:r>
            <a:r>
              <a:rPr lang="zh-CN" altLang="en-US" dirty="0"/>
              <a:t>人口占总就业的比重，比发达国家历史上同等发展水平高十几个百分点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b="1" dirty="0"/>
              <a:t>高污染</a:t>
            </a:r>
            <a:r>
              <a:rPr lang="zh-CN" altLang="en-US" b="1" dirty="0" smtClean="0"/>
              <a:t>：</a:t>
            </a:r>
            <a:r>
              <a:rPr lang="zh-CN" altLang="en-US" dirty="0" smtClean="0"/>
              <a:t>中国在</a:t>
            </a:r>
            <a:r>
              <a:rPr lang="zh-CN" altLang="en-US" dirty="0"/>
              <a:t>世界</a:t>
            </a:r>
            <a:r>
              <a:rPr lang="en-US" altLang="zh-CN" dirty="0"/>
              <a:t>7%</a:t>
            </a:r>
            <a:r>
              <a:rPr lang="zh-CN" altLang="en-US" dirty="0"/>
              <a:t>的耕地，使用了世界</a:t>
            </a:r>
            <a:r>
              <a:rPr lang="en-US" altLang="zh-CN" dirty="0"/>
              <a:t>30%</a:t>
            </a:r>
            <a:r>
              <a:rPr lang="zh-CN" altLang="en-US" dirty="0"/>
              <a:t>的化肥和农药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b="1" dirty="0"/>
              <a:t>高进口：</a:t>
            </a:r>
            <a:r>
              <a:rPr lang="en-US" altLang="zh-CN" dirty="0"/>
              <a:t>2014</a:t>
            </a:r>
            <a:r>
              <a:rPr lang="zh-CN" altLang="en-US" dirty="0"/>
              <a:t>年</a:t>
            </a:r>
            <a:r>
              <a:rPr lang="zh-CN" altLang="en-US" dirty="0" smtClean="0"/>
              <a:t>，中国粮食</a:t>
            </a:r>
            <a:r>
              <a:rPr lang="zh-CN" altLang="en-US" dirty="0"/>
              <a:t>进口额达到</a:t>
            </a:r>
            <a:r>
              <a:rPr lang="en-US" altLang="zh-CN" dirty="0"/>
              <a:t>9000</a:t>
            </a:r>
            <a:r>
              <a:rPr lang="zh-CN" altLang="en-US" dirty="0"/>
              <a:t>余万吨，</a:t>
            </a:r>
            <a:r>
              <a:rPr lang="zh-CN" altLang="en-US" dirty="0" smtClean="0"/>
              <a:t>占中国粮食</a:t>
            </a:r>
            <a:r>
              <a:rPr lang="zh-CN" altLang="en-US" dirty="0"/>
              <a:t>总产量的</a:t>
            </a:r>
            <a:r>
              <a:rPr lang="en-US" altLang="zh-CN" dirty="0"/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28478591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高产量、高库存、高进口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2020</a:t>
            </a:r>
            <a:r>
              <a:rPr lang="zh-CN" altLang="zh-CN" dirty="0"/>
              <a:t>年总产量达到</a:t>
            </a:r>
            <a:r>
              <a:rPr lang="en-US" altLang="zh-CN" dirty="0"/>
              <a:t>6.70</a:t>
            </a:r>
            <a:r>
              <a:rPr lang="zh-CN" altLang="zh-CN" dirty="0"/>
              <a:t>亿吨（合</a:t>
            </a:r>
            <a:r>
              <a:rPr lang="en-US" altLang="zh-CN" dirty="0"/>
              <a:t>1.34</a:t>
            </a:r>
            <a:r>
              <a:rPr lang="zh-CN" altLang="zh-CN" dirty="0"/>
              <a:t>万亿斤），连续六年产量保持在</a:t>
            </a:r>
            <a:r>
              <a:rPr lang="en-US" altLang="zh-CN" dirty="0"/>
              <a:t>1.3</a:t>
            </a:r>
            <a:r>
              <a:rPr lang="zh-CN" altLang="zh-CN" dirty="0"/>
              <a:t>万亿斤</a:t>
            </a:r>
            <a:r>
              <a:rPr lang="zh-CN" altLang="zh-CN" dirty="0" smtClean="0"/>
              <a:t>以上</a:t>
            </a:r>
            <a:endParaRPr lang="en-US" altLang="zh-CN" dirty="0" smtClean="0"/>
          </a:p>
          <a:p>
            <a:r>
              <a:rPr lang="en-US" altLang="zh-CN" dirty="0" smtClean="0"/>
              <a:t>2020</a:t>
            </a:r>
            <a:r>
              <a:rPr lang="zh-CN" altLang="zh-CN" dirty="0"/>
              <a:t>年粮食进口达到</a:t>
            </a:r>
            <a:r>
              <a:rPr lang="en-US" altLang="zh-CN" dirty="0"/>
              <a:t>1.43</a:t>
            </a:r>
            <a:r>
              <a:rPr lang="zh-CN" altLang="zh-CN" dirty="0"/>
              <a:t>亿吨，增幅达到</a:t>
            </a:r>
            <a:r>
              <a:rPr lang="en-US" altLang="zh-CN" dirty="0"/>
              <a:t>27.97%</a:t>
            </a:r>
            <a:r>
              <a:rPr lang="zh-CN" altLang="zh-CN" dirty="0"/>
              <a:t>。大豆进口</a:t>
            </a:r>
            <a:r>
              <a:rPr lang="en-US" altLang="zh-CN" dirty="0"/>
              <a:t>10033</a:t>
            </a:r>
            <a:r>
              <a:rPr lang="zh-CN" altLang="zh-CN" dirty="0"/>
              <a:t>万吨，较</a:t>
            </a:r>
            <a:r>
              <a:rPr lang="en-US" altLang="zh-CN" dirty="0"/>
              <a:t>2019</a:t>
            </a:r>
            <a:r>
              <a:rPr lang="zh-CN" altLang="zh-CN" dirty="0"/>
              <a:t>年增加</a:t>
            </a:r>
            <a:r>
              <a:rPr lang="en-US" altLang="zh-CN" dirty="0"/>
              <a:t>13%</a:t>
            </a:r>
            <a:r>
              <a:rPr lang="zh-CN" altLang="zh-CN" dirty="0"/>
              <a:t>。作为重要的油料，近年来国内大豆的需求快速上升，但是供给却相对滞后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中国</a:t>
            </a:r>
            <a:r>
              <a:rPr lang="zh-CN" altLang="zh-CN" dirty="0"/>
              <a:t>大豆的生产成本比美国高</a:t>
            </a:r>
            <a:r>
              <a:rPr lang="en-US" altLang="zh-CN" dirty="0"/>
              <a:t>36%</a:t>
            </a:r>
            <a:r>
              <a:rPr lang="zh-CN" altLang="zh-CN" dirty="0" smtClean="0"/>
              <a:t>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8906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并非纯属虚构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2286000"/>
            <a:ext cx="10798904" cy="4023360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/>
              <a:t>假设最初总共有</a:t>
            </a:r>
            <a:r>
              <a:rPr lang="en-US" altLang="zh-CN" dirty="0"/>
              <a:t>10</a:t>
            </a:r>
            <a:r>
              <a:rPr lang="zh-CN" altLang="en-US" dirty="0"/>
              <a:t>位居民，其中</a:t>
            </a:r>
            <a:r>
              <a:rPr lang="en-US" altLang="zh-CN" dirty="0"/>
              <a:t>8</a:t>
            </a:r>
            <a:r>
              <a:rPr lang="zh-CN" altLang="en-US" dirty="0"/>
              <a:t>位农村居民，每位消费</a:t>
            </a:r>
            <a:r>
              <a:rPr lang="en-US" altLang="zh-CN" dirty="0"/>
              <a:t>100</a:t>
            </a:r>
            <a:r>
              <a:rPr lang="zh-CN" altLang="en-US" dirty="0"/>
              <a:t>元；</a:t>
            </a:r>
            <a:r>
              <a:rPr lang="en-US" altLang="zh-CN" dirty="0"/>
              <a:t>2</a:t>
            </a:r>
            <a:r>
              <a:rPr lang="zh-CN" altLang="en-US" dirty="0"/>
              <a:t>位城市居民，每位消费</a:t>
            </a:r>
            <a:r>
              <a:rPr lang="en-US" altLang="zh-CN" dirty="0"/>
              <a:t>300</a:t>
            </a:r>
            <a:r>
              <a:rPr lang="zh-CN" altLang="en-US" dirty="0"/>
              <a:t>元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kumimoji="1" lang="zh-CN" altLang="en-US" dirty="0"/>
              <a:t>此时，全体居民平均消费水平为每人</a:t>
            </a:r>
            <a:r>
              <a:rPr kumimoji="1" lang="en-US" altLang="zh-CN" dirty="0"/>
              <a:t>140</a:t>
            </a:r>
            <a:r>
              <a:rPr kumimoji="1" lang="zh-CN" altLang="en-US" dirty="0"/>
              <a:t>元</a:t>
            </a:r>
            <a:endParaRPr kumimoji="1" lang="en-US" altLang="zh-CN" dirty="0"/>
          </a:p>
          <a:p>
            <a:pPr>
              <a:buFont typeface="Wingdings" charset="2"/>
              <a:buChar char="p"/>
            </a:pPr>
            <a:r>
              <a:rPr kumimoji="1" lang="en-US" altLang="zh-CN" sz="2800" dirty="0"/>
              <a:t>40</a:t>
            </a:r>
            <a:r>
              <a:rPr kumimoji="1" lang="zh-CN" altLang="en-US" sz="2800" dirty="0"/>
              <a:t>年后，农民从</a:t>
            </a:r>
            <a:r>
              <a:rPr kumimoji="1" lang="en-US" altLang="zh-CN" sz="2800" dirty="0"/>
              <a:t>8</a:t>
            </a:r>
            <a:r>
              <a:rPr kumimoji="1" lang="zh-CN" altLang="en-US" sz="2800" dirty="0"/>
              <a:t>位变成了</a:t>
            </a:r>
            <a:r>
              <a:rPr kumimoji="1" lang="en-US" altLang="zh-CN" sz="2800" dirty="0"/>
              <a:t>4</a:t>
            </a:r>
            <a:r>
              <a:rPr kumimoji="1" lang="zh-CN" altLang="en-US" sz="2800" dirty="0"/>
              <a:t>位，每人消费增加到</a:t>
            </a:r>
            <a:r>
              <a:rPr kumimoji="1" lang="en-US" altLang="zh-CN" sz="2800" dirty="0"/>
              <a:t>1150</a:t>
            </a:r>
            <a:r>
              <a:rPr kumimoji="1" lang="zh-CN" altLang="en-US" sz="2800" dirty="0"/>
              <a:t>元；城市居民从</a:t>
            </a:r>
            <a:r>
              <a:rPr kumimoji="1" lang="en-US" altLang="zh-CN" sz="2800" dirty="0"/>
              <a:t>2</a:t>
            </a:r>
            <a:r>
              <a:rPr kumimoji="1" lang="zh-CN" altLang="en-US" sz="2800" dirty="0"/>
              <a:t>位变成</a:t>
            </a:r>
            <a:r>
              <a:rPr kumimoji="1" lang="en-US" altLang="zh-CN" sz="2800" dirty="0"/>
              <a:t>6</a:t>
            </a:r>
            <a:r>
              <a:rPr kumimoji="1" lang="zh-CN" altLang="en-US" sz="2800" dirty="0"/>
              <a:t>位，每位消费增加到</a:t>
            </a:r>
            <a:r>
              <a:rPr kumimoji="1" lang="en-US" altLang="zh-CN" sz="2800" dirty="0"/>
              <a:t>3000</a:t>
            </a:r>
            <a:r>
              <a:rPr kumimoji="1" lang="zh-CN" altLang="en-US" sz="2800" dirty="0"/>
              <a:t>元</a:t>
            </a:r>
            <a:endParaRPr kumimoji="1" lang="en-US" altLang="zh-CN" sz="2800" dirty="0"/>
          </a:p>
          <a:p>
            <a:pPr>
              <a:buFont typeface="Wingdings" charset="2"/>
              <a:buChar char="p"/>
            </a:pPr>
            <a:r>
              <a:rPr kumimoji="1" lang="zh-CN" altLang="en-US" dirty="0"/>
              <a:t>此时，全体居民平均消费水平为每人</a:t>
            </a:r>
            <a:r>
              <a:rPr kumimoji="1" lang="en-US" altLang="zh-CN" dirty="0"/>
              <a:t>2260</a:t>
            </a:r>
            <a:r>
              <a:rPr kumimoji="1" lang="zh-CN" altLang="en-US" dirty="0"/>
              <a:t>元，增加到原来的</a:t>
            </a:r>
            <a:r>
              <a:rPr kumimoji="1" lang="en-US" altLang="zh-CN" dirty="0"/>
              <a:t>16.1</a:t>
            </a:r>
            <a:r>
              <a:rPr kumimoji="1" lang="zh-CN" altLang="en-US" dirty="0"/>
              <a:t>倍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224001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5579" y="505005"/>
            <a:ext cx="10542232" cy="1499616"/>
          </a:xfrm>
        </p:spPr>
        <p:txBody>
          <a:bodyPr>
            <a:normAutofit/>
          </a:bodyPr>
          <a:lstStyle/>
          <a:p>
            <a:r>
              <a:rPr kumimoji="1" lang="zh-CN" altLang="en-US" sz="4400" dirty="0"/>
              <a:t>农业经营规模的跨国比较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E0840C9-49BA-40A8-B23E-F3FEDAB2A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895" y="1780995"/>
            <a:ext cx="6705600" cy="4572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880306" y="2443397"/>
            <a:ext cx="16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mtClean="0"/>
              <a:t>美国</a:t>
            </a:r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81003" y="4724401"/>
            <a:ext cx="16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mtClean="0"/>
              <a:t>中国</a:t>
            </a:r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595724" y="3994142"/>
            <a:ext cx="16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mtClean="0"/>
              <a:t>中国</a:t>
            </a:r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760597" y="4088719"/>
            <a:ext cx="16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日本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302105" y="6352995"/>
            <a:ext cx="16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人均</a:t>
            </a:r>
            <a:r>
              <a:rPr kumimoji="1" lang="en-US" altLang="zh-CN" dirty="0" smtClean="0"/>
              <a:t>GDP</a:t>
            </a:r>
            <a:r>
              <a:rPr kumimoji="1" lang="zh-CN" altLang="en-US" dirty="0" smtClean="0"/>
              <a:t>对数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054997" y="3809476"/>
            <a:ext cx="16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mtClean="0"/>
              <a:t>农场面积对数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4536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5579" y="505005"/>
            <a:ext cx="10542232" cy="1499616"/>
          </a:xfrm>
        </p:spPr>
        <p:txBody>
          <a:bodyPr>
            <a:normAutofit/>
          </a:bodyPr>
          <a:lstStyle/>
          <a:p>
            <a:r>
              <a:rPr kumimoji="1" lang="zh-CN" altLang="en-US" sz="4400" dirty="0"/>
              <a:t>农业人口占比的跨国比较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692FBCF-948B-4782-A01F-F9C2DAD08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057" y="1733550"/>
            <a:ext cx="71532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472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中国农业</a:t>
            </a:r>
            <a:r>
              <a:rPr kumimoji="1" lang="zh-CN" altLang="en-US" dirty="0"/>
              <a:t>为何大而不强？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1860884"/>
            <a:ext cx="10157219" cy="4448476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 smtClean="0"/>
              <a:t>中国的</a:t>
            </a:r>
            <a:r>
              <a:rPr lang="zh-CN" altLang="en-US" b="1" dirty="0"/>
              <a:t>户口</a:t>
            </a:r>
            <a:r>
              <a:rPr lang="zh-CN" altLang="en-US" dirty="0"/>
              <a:t>和农村</a:t>
            </a:r>
            <a:r>
              <a:rPr lang="zh-CN" altLang="en-US" b="1" dirty="0"/>
              <a:t>土地制度</a:t>
            </a:r>
            <a:r>
              <a:rPr lang="zh-CN" altLang="en-US" dirty="0"/>
              <a:t>，让过多人口留在农村，同时限制了农地的自由流转，使得农业生产过于分散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土地无法适度集中到生产经营能力更高的农户手里，造成效率损失，农业生产的规模效应也大打折扣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受规模所限，小农户缺少激励去学习现代农业知识，只能通过大量投入劳动力和化学品来保证产量，效率低下而污染严重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792793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异军突起的乡镇企业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0653" y="1471542"/>
            <a:ext cx="10157219" cy="39149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 smtClean="0"/>
              <a:t>中国经济</a:t>
            </a:r>
            <a:r>
              <a:rPr lang="zh-CN" altLang="en-US" dirty="0"/>
              <a:t>结构的另一大特点，是规模巨大的乡镇企业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一般国家，农村由大量农业、少量服务业和少量工业组成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但</a:t>
            </a:r>
            <a:r>
              <a:rPr lang="zh-CN" altLang="en-US" dirty="0" smtClean="0"/>
              <a:t>在中国，</a:t>
            </a:r>
            <a:r>
              <a:rPr lang="en-US" altLang="zh-CN" dirty="0"/>
              <a:t>2014</a:t>
            </a:r>
            <a:r>
              <a:rPr lang="zh-CN" altLang="en-US" dirty="0"/>
              <a:t>年乡镇企业（其中绝大多数是工业）就业超过</a:t>
            </a:r>
            <a:r>
              <a:rPr lang="en-US" altLang="zh-CN" dirty="0"/>
              <a:t>1.5</a:t>
            </a:r>
            <a:r>
              <a:rPr lang="zh-CN" altLang="en-US" dirty="0"/>
              <a:t>亿人，超过了印度以外任何国家的工业总就业人数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348934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乡镇企业兴起的历史和制度背景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1860884"/>
            <a:ext cx="10157219" cy="4448476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/>
              <a:t>在家庭联产承包责任制推行之后</a:t>
            </a:r>
            <a:r>
              <a:rPr lang="zh-CN" altLang="en-US" dirty="0" smtClean="0"/>
              <a:t>，中国农业</a:t>
            </a:r>
            <a:r>
              <a:rPr lang="zh-CN" altLang="en-US" dirty="0"/>
              <a:t>劳动生产率快速提高，农村出现大量剩余劳动力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然而，城镇部门的改革此时尚未大规模展开，还无法吸纳大量的农村剩余劳动力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en-US" altLang="zh-CN" dirty="0"/>
              <a:t>1984</a:t>
            </a:r>
            <a:r>
              <a:rPr lang="zh-CN" altLang="en-US" dirty="0"/>
              <a:t>年，中央四号文件提出了“开创乡镇企业新局面的历史任务”，在农村发展工业，就地吸纳剩余劳动力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乡镇企业成为改革初期“完全出乎我们意料的最大收获”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501199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乡镇企业的历史贡献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1860884"/>
            <a:ext cx="10157219" cy="4448476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/>
              <a:t>乡镇企业利用灵活的经营管理体制和农村丰富的劳动力资源，</a:t>
            </a:r>
            <a:r>
              <a:rPr lang="zh-CN" altLang="en-US" dirty="0" smtClean="0"/>
              <a:t>为中国最终</a:t>
            </a:r>
            <a:r>
              <a:rPr lang="zh-CN" altLang="en-US" dirty="0"/>
              <a:t>成为“世界工厂”奠定了坚实基础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乡镇企业把一亿多农民吸纳进入了工业部门，大幅提高了农村家庭的收入，为农村的减贫工作做出了巨大的贡献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然而，</a:t>
            </a:r>
            <a:r>
              <a:rPr lang="zh-CN" altLang="en-US" dirty="0" smtClean="0"/>
              <a:t>随着中国城市化</a:t>
            </a:r>
            <a:r>
              <a:rPr lang="zh-CN" altLang="en-US" dirty="0"/>
              <a:t>和经济服务化的稳步推进，乡镇企业作为一个整体，在可预见的未来将逐渐衰落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82475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被抑制的服务业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24127" y="1379622"/>
            <a:ext cx="10365768" cy="5478378"/>
          </a:xfrm>
        </p:spPr>
        <p:txBody>
          <a:bodyPr anchor="ctr">
            <a:normAutofit/>
          </a:bodyPr>
          <a:lstStyle/>
          <a:p>
            <a:r>
              <a:rPr lang="zh-CN" altLang="en-US" dirty="0"/>
              <a:t>与发达国家历史上同等国家发展水平相比</a:t>
            </a:r>
            <a:r>
              <a:rPr lang="zh-CN" altLang="en-US" dirty="0" smtClean="0"/>
              <a:t>，中国服务业</a:t>
            </a:r>
            <a:r>
              <a:rPr lang="zh-CN" altLang="en-US" dirty="0"/>
              <a:t>占比偏低</a:t>
            </a:r>
            <a:endParaRPr lang="en-US" altLang="zh-CN" dirty="0"/>
          </a:p>
          <a:p>
            <a:pPr lvl="1"/>
            <a:r>
              <a:rPr lang="zh-CN" altLang="en-US" dirty="0"/>
              <a:t>并不存在所谓的“过早去工业化”</a:t>
            </a:r>
            <a:endParaRPr lang="en-US" altLang="zh-CN" dirty="0"/>
          </a:p>
          <a:p>
            <a:r>
              <a:rPr lang="zh-CN" altLang="en-US" dirty="0"/>
              <a:t>这</a:t>
            </a:r>
            <a:r>
              <a:rPr lang="zh-CN" altLang="en-US" dirty="0" smtClean="0"/>
              <a:t>成为中国经济</a:t>
            </a:r>
            <a:r>
              <a:rPr lang="zh-CN" altLang="en-US" dirty="0"/>
              <a:t>发展不平衡不充分的重要体现</a:t>
            </a:r>
            <a:endParaRPr lang="en-US" altLang="zh-CN" dirty="0"/>
          </a:p>
          <a:p>
            <a:pPr lvl="1"/>
            <a:r>
              <a:rPr lang="zh-CN" altLang="en-US" dirty="0"/>
              <a:t>内需和消费不足</a:t>
            </a:r>
            <a:endParaRPr lang="en-US" altLang="zh-CN" dirty="0"/>
          </a:p>
          <a:p>
            <a:pPr lvl="1"/>
            <a:r>
              <a:rPr lang="zh-CN" altLang="en-US" dirty="0"/>
              <a:t>劳动收入份额偏低</a:t>
            </a:r>
            <a:endParaRPr lang="en-US" altLang="zh-CN" dirty="0"/>
          </a:p>
          <a:p>
            <a:pPr lvl="1"/>
            <a:r>
              <a:rPr lang="zh-CN" altLang="en-US" dirty="0"/>
              <a:t>单位</a:t>
            </a:r>
            <a:r>
              <a:rPr lang="en-US" altLang="zh-CN" dirty="0"/>
              <a:t>GDP</a:t>
            </a:r>
            <a:r>
              <a:rPr lang="zh-CN" altLang="en-US" dirty="0"/>
              <a:t>的能耗和污染偏高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742710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5579" y="505005"/>
            <a:ext cx="10542232" cy="1499616"/>
          </a:xfrm>
        </p:spPr>
        <p:txBody>
          <a:bodyPr>
            <a:normAutofit/>
          </a:bodyPr>
          <a:lstStyle/>
          <a:p>
            <a:r>
              <a:rPr kumimoji="1" lang="zh-CN" altLang="en-US" sz="4400" dirty="0"/>
              <a:t>服务业就业占比的国际比较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69B9FDD-0650-47E8-A50F-C55A71F37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399" y="1712495"/>
            <a:ext cx="6351201" cy="494497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41501" y="3345306"/>
            <a:ext cx="16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服务就业占比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256550" y="4524195"/>
            <a:ext cx="16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人均</a:t>
            </a:r>
            <a:r>
              <a:rPr kumimoji="1" lang="en-US" altLang="zh-CN" dirty="0" smtClean="0"/>
              <a:t>GDP</a:t>
            </a:r>
            <a:r>
              <a:rPr kumimoji="1" lang="zh-CN" altLang="en-US" dirty="0" smtClean="0"/>
              <a:t>对数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22461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5579" y="505005"/>
            <a:ext cx="10542232" cy="1499616"/>
          </a:xfrm>
        </p:spPr>
        <p:txBody>
          <a:bodyPr>
            <a:normAutofit/>
          </a:bodyPr>
          <a:lstStyle/>
          <a:p>
            <a:r>
              <a:rPr kumimoji="1" lang="zh-CN" altLang="en-US" sz="4400" dirty="0" smtClean="0"/>
              <a:t>服务业附加值占比</a:t>
            </a:r>
            <a:r>
              <a:rPr kumimoji="1" lang="zh-CN" altLang="en-US" sz="4400" dirty="0"/>
              <a:t>的国际比较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11AA964-BDAF-4507-BC3A-EEC2F8F6F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787" y="1848100"/>
            <a:ext cx="5751816" cy="45048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92046" y="4389283"/>
            <a:ext cx="16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人均</a:t>
            </a:r>
            <a:r>
              <a:rPr kumimoji="1" lang="en-US" altLang="zh-CN" dirty="0" smtClean="0"/>
              <a:t>GDP</a:t>
            </a:r>
            <a:r>
              <a:rPr kumimoji="1" lang="zh-CN" altLang="en-US" dirty="0" smtClean="0"/>
              <a:t>对数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241501" y="3345306"/>
            <a:ext cx="196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mtClean="0"/>
              <a:t>服务附加值占</a:t>
            </a:r>
            <a:r>
              <a:rPr kumimoji="1" lang="zh-CN" altLang="en-US" dirty="0" smtClean="0"/>
              <a:t>比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51451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什么在</a:t>
            </a:r>
            <a:r>
              <a:rPr kumimoji="1" lang="zh-CN" altLang="en-US" dirty="0" smtClean="0"/>
              <a:t>抑制中国服务业</a:t>
            </a:r>
            <a:r>
              <a:rPr kumimoji="1" lang="zh-CN" altLang="en-US" dirty="0"/>
              <a:t>的发展？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1860884"/>
            <a:ext cx="10157219" cy="4448476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/>
              <a:t>偏向低密度地区的城市化政策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服务业的过度监管和准入限制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地方政府对工业和投资的政策偏好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6313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/>
              <a:t>中国的城市化进程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DCFFEF4-D3AC-467C-A000-4D448BB32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367" y="1945566"/>
            <a:ext cx="6315075" cy="449211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024128" y="2338466"/>
            <a:ext cx="2543531" cy="3642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 smtClean="0"/>
              <a:t>第七次人口普查：</a:t>
            </a:r>
            <a:r>
              <a:rPr kumimoji="1" lang="en-US" altLang="zh-CN" sz="2800" dirty="0" smtClean="0"/>
              <a:t>64%</a:t>
            </a:r>
          </a:p>
          <a:p>
            <a:pPr algn="ctr"/>
            <a:endParaRPr kumimoji="1" lang="en-US" altLang="zh-CN" sz="2800" dirty="0" smtClean="0"/>
          </a:p>
          <a:p>
            <a:pPr algn="ctr"/>
            <a:r>
              <a:rPr kumimoji="1" lang="en-US" altLang="zh-CN" sz="2800" dirty="0" smtClean="0"/>
              <a:t>2021</a:t>
            </a:r>
            <a:r>
              <a:rPr kumimoji="1" lang="zh-CN" altLang="en-US" sz="2800" dirty="0" smtClean="0"/>
              <a:t>年，</a:t>
            </a:r>
            <a:r>
              <a:rPr kumimoji="1" lang="en-US" altLang="zh-CN" sz="2800" dirty="0" smtClean="0"/>
              <a:t>65%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790796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偏向低密度地区的城市化政策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24127" y="1379622"/>
            <a:ext cx="10365768" cy="5478378"/>
          </a:xfrm>
        </p:spPr>
        <p:txBody>
          <a:bodyPr anchor="ctr">
            <a:normAutofit/>
          </a:bodyPr>
          <a:lstStyle/>
          <a:p>
            <a:r>
              <a:rPr lang="zh-CN" altLang="en-US" dirty="0"/>
              <a:t>人口密度对于服务业的发展极为重要</a:t>
            </a:r>
            <a:endParaRPr lang="en-US" altLang="zh-CN" dirty="0"/>
          </a:p>
          <a:p>
            <a:r>
              <a:rPr lang="zh-CN" altLang="en-US" dirty="0"/>
              <a:t>长期以来</a:t>
            </a:r>
            <a:r>
              <a:rPr lang="zh-CN" altLang="en-US" dirty="0" smtClean="0"/>
              <a:t>，中国的</a:t>
            </a:r>
            <a:r>
              <a:rPr lang="zh-CN" altLang="en-US" dirty="0"/>
              <a:t>户籍和城市化政策，却把人口引导到</a:t>
            </a:r>
            <a:r>
              <a:rPr lang="zh-CN" altLang="en-US" b="1" dirty="0"/>
              <a:t>密度更低</a:t>
            </a:r>
            <a:r>
              <a:rPr lang="zh-CN" altLang="en-US" dirty="0"/>
              <a:t>的农村、小城市和大城市的边缘地区</a:t>
            </a:r>
            <a:endParaRPr lang="en-US" altLang="zh-CN" dirty="0"/>
          </a:p>
          <a:p>
            <a:pPr lvl="1"/>
            <a:r>
              <a:rPr lang="zh-CN" altLang="en-US" dirty="0"/>
              <a:t>以户籍制度为核心的人口流动障碍</a:t>
            </a:r>
            <a:endParaRPr lang="en-US" altLang="zh-CN" dirty="0"/>
          </a:p>
          <a:p>
            <a:pPr lvl="1"/>
            <a:r>
              <a:rPr lang="zh-CN" altLang="en-US" dirty="0"/>
              <a:t>严格控制高人口密度的大型城市的人口流入</a:t>
            </a:r>
            <a:endParaRPr lang="en-US" altLang="zh-CN" dirty="0"/>
          </a:p>
          <a:p>
            <a:pPr lvl="1"/>
            <a:r>
              <a:rPr lang="zh-CN" altLang="en-US" dirty="0"/>
              <a:t>土地供应在空间上的错配</a:t>
            </a:r>
            <a:endParaRPr lang="en-US" altLang="zh-CN" dirty="0"/>
          </a:p>
          <a:p>
            <a:r>
              <a:rPr lang="zh-CN" altLang="en-US" dirty="0"/>
              <a:t>这些因素</a:t>
            </a:r>
            <a:r>
              <a:rPr lang="zh-CN" altLang="en-US" dirty="0" smtClean="0"/>
              <a:t>导致中国服务业</a:t>
            </a:r>
            <a:r>
              <a:rPr lang="zh-CN" altLang="en-US" dirty="0"/>
              <a:t>占比下降</a:t>
            </a:r>
            <a:r>
              <a:rPr lang="en-US" altLang="zh-CN" b="1" dirty="0"/>
              <a:t>3-5</a:t>
            </a:r>
            <a:r>
              <a:rPr lang="zh-CN" altLang="en-US" b="1" dirty="0"/>
              <a:t>个百分点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8761163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5579" y="505005"/>
            <a:ext cx="10542232" cy="1499616"/>
          </a:xfrm>
        </p:spPr>
        <p:txBody>
          <a:bodyPr>
            <a:normAutofit/>
          </a:bodyPr>
          <a:lstStyle/>
          <a:p>
            <a:r>
              <a:rPr kumimoji="1" lang="zh-CN" altLang="en-US" sz="4400" dirty="0" smtClean="0"/>
              <a:t>中国服务业</a:t>
            </a:r>
            <a:r>
              <a:rPr kumimoji="1" lang="zh-CN" altLang="en-US" sz="4400" dirty="0"/>
              <a:t>就业的城乡对比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0D016A9-AF6C-4840-99E9-31778F21F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282" y="1738563"/>
            <a:ext cx="5838825" cy="495300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8848334" y="2128606"/>
            <a:ext cx="1439056" cy="554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城市</a:t>
            </a:r>
            <a:endParaRPr kumimoji="1"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8848334" y="3261354"/>
            <a:ext cx="1439056" cy="554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平均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8848334" y="4394102"/>
            <a:ext cx="1439056" cy="554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农村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6858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5579" y="505005"/>
            <a:ext cx="10542232" cy="1499616"/>
          </a:xfrm>
        </p:spPr>
        <p:txBody>
          <a:bodyPr>
            <a:normAutofit/>
          </a:bodyPr>
          <a:lstStyle/>
          <a:p>
            <a:r>
              <a:rPr kumimoji="1" lang="zh-CN" altLang="en-US" sz="4400" dirty="0" smtClean="0"/>
              <a:t>中国城市</a:t>
            </a:r>
            <a:r>
              <a:rPr kumimoji="1" lang="zh-CN" altLang="en-US" sz="4400" dirty="0"/>
              <a:t>人口密度与服务业发展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6023A14-D388-45DE-88BE-D685F1195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21" y="1829301"/>
            <a:ext cx="8697548" cy="452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836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5579" y="505005"/>
            <a:ext cx="10542232" cy="1499616"/>
          </a:xfrm>
        </p:spPr>
        <p:txBody>
          <a:bodyPr>
            <a:normAutofit/>
          </a:bodyPr>
          <a:lstStyle/>
          <a:p>
            <a:r>
              <a:rPr kumimoji="1" lang="zh-CN" altLang="en-US" sz="4400" dirty="0"/>
              <a:t>城市化水平的国际比较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F106BAE-40EC-4AE7-A468-ADD8E499C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894" y="1824295"/>
            <a:ext cx="6521601" cy="467860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92046" y="4389283"/>
            <a:ext cx="16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人均</a:t>
            </a:r>
            <a:r>
              <a:rPr kumimoji="1" lang="en-US" altLang="zh-CN" dirty="0" smtClean="0"/>
              <a:t>GDP</a:t>
            </a:r>
            <a:r>
              <a:rPr kumimoji="1" lang="zh-CN" altLang="en-US" dirty="0" smtClean="0"/>
              <a:t>对数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426124" y="3174010"/>
            <a:ext cx="16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mtClean="0"/>
              <a:t>城市化</a:t>
            </a:r>
            <a:r>
              <a:rPr kumimoji="1" lang="zh-CN" altLang="en-US" dirty="0" smtClean="0"/>
              <a:t>（</a:t>
            </a:r>
            <a:r>
              <a:rPr kumimoji="1" lang="en-US" altLang="zh-CN" dirty="0" smtClean="0"/>
              <a:t>%</a:t>
            </a:r>
            <a:r>
              <a:rPr kumimoji="1" lang="zh-CN" altLang="en-US" dirty="0" smtClean="0"/>
              <a:t>）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670138" y="2692095"/>
            <a:ext cx="16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mtClean="0"/>
              <a:t>日本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8032813" y="2373953"/>
            <a:ext cx="16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韩国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8699865" y="2868324"/>
            <a:ext cx="204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/>
              <a:t>中国城镇</a:t>
            </a:r>
            <a:r>
              <a:rPr kumimoji="1" lang="zh-CN" altLang="en-US" smtClean="0"/>
              <a:t>常住人口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8673754" y="3759827"/>
            <a:ext cx="218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mtClean="0"/>
              <a:t>中国城镇户籍人口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79903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服务业的过度监管和准入限制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1860884"/>
            <a:ext cx="10157219" cy="4448476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/>
              <a:t>与制造业相比</a:t>
            </a:r>
            <a:r>
              <a:rPr lang="zh-CN" altLang="en-US" dirty="0" smtClean="0"/>
              <a:t>，中国许多</a:t>
            </a:r>
            <a:r>
              <a:rPr lang="zh-CN" altLang="en-US" dirty="0"/>
              <a:t>关键服务行业，比如教育、医疗和金融等，存在更严重的准入限制和监管，限制了生产资源流入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对文化产业和新型服务业，监管部门也施加了过多干预和监管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这些干预和监管经常以一刀切和运动式执法的形式出现，干扰了相关企业的正常生产运营计划，挫伤了企业的生产积极性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原因之一：服务业在区域和国家之间的竞争更弱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074727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00546" cy="1499616"/>
          </a:xfrm>
        </p:spPr>
        <p:txBody>
          <a:bodyPr/>
          <a:lstStyle/>
          <a:p>
            <a:r>
              <a:rPr kumimoji="1" lang="zh-CN" altLang="en-US" dirty="0"/>
              <a:t>地方政府对工业和投资的政策偏好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1860884"/>
            <a:ext cx="10157219" cy="4448476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/>
              <a:t>为了追求更高的地区</a:t>
            </a:r>
            <a:r>
              <a:rPr lang="en-US" altLang="zh-CN" dirty="0"/>
              <a:t>GDP</a:t>
            </a:r>
            <a:r>
              <a:rPr lang="zh-CN" altLang="en-US" dirty="0"/>
              <a:t>和税收，地方政府在制定和实施区域经济政策时，存在对工业企业和实物投资的过度偏好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例如，在城镇建设用地的配置上，地方政府往往通过改变相对供给来</a:t>
            </a:r>
            <a:r>
              <a:rPr lang="zh-CN" altLang="en-US" b="1" dirty="0"/>
              <a:t>压低工业</a:t>
            </a:r>
            <a:r>
              <a:rPr lang="zh-CN" altLang="en-US" dirty="0"/>
              <a:t>用地价格，并</a:t>
            </a:r>
            <a:r>
              <a:rPr lang="zh-CN" altLang="en-US" b="1" dirty="0"/>
              <a:t>抬高商住</a:t>
            </a:r>
            <a:r>
              <a:rPr lang="zh-CN" altLang="en-US" dirty="0"/>
              <a:t>用地价格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相反，对教育、健康等人力资本的公共投入严重不足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922741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对未来的展望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03561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00546" cy="1499616"/>
          </a:xfrm>
        </p:spPr>
        <p:txBody>
          <a:bodyPr/>
          <a:lstStyle/>
          <a:p>
            <a:r>
              <a:rPr kumimoji="1" lang="zh-CN" altLang="en-US" dirty="0"/>
              <a:t>对未来的展望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1860884"/>
            <a:ext cx="10157219" cy="4448476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 smtClean="0"/>
              <a:t>中国经济</a:t>
            </a:r>
            <a:r>
              <a:rPr lang="zh-CN" altLang="en-US" dirty="0"/>
              <a:t>结构进一步的非农化和服务化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户籍制度和城市化政策的改革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服务业的市场化改革和开放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以人民为中心的发展观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537771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00546" cy="1499616"/>
          </a:xfrm>
        </p:spPr>
        <p:txBody>
          <a:bodyPr/>
          <a:lstStyle/>
          <a:p>
            <a:r>
              <a:rPr kumimoji="1" lang="zh-CN" altLang="en-US" dirty="0" smtClean="0"/>
              <a:t>中国经济</a:t>
            </a:r>
            <a:r>
              <a:rPr kumimoji="1" lang="zh-CN" altLang="en-US" dirty="0"/>
              <a:t>结构的非农化和服务化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1860884"/>
            <a:ext cx="10157219" cy="4448476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 smtClean="0"/>
              <a:t>中国经济</a:t>
            </a:r>
            <a:r>
              <a:rPr lang="zh-CN" altLang="en-US" dirty="0"/>
              <a:t>结构的非农化和服务化符合经济发展的基本规律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中间也许会有波折，但大势浩浩荡荡，不可阻挡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它既顺乎人性，又是内循环和双循环发展格局的必然要求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103752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00546" cy="1499616"/>
          </a:xfrm>
        </p:spPr>
        <p:txBody>
          <a:bodyPr/>
          <a:lstStyle/>
          <a:p>
            <a:r>
              <a:rPr kumimoji="1" lang="zh-CN" altLang="en-US" dirty="0"/>
              <a:t>进一步的结构转型顺乎人性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1860884"/>
            <a:ext cx="10157219" cy="4448476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/>
              <a:t>它根源于人类多元的需求：人民对美好生活的追求没有止境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经济发展最大的意义和价值，是让人类有了更多选择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经济发展的结果，是人类会将更多收入用在更高层次的需求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同时，它也意味着消费者需求的个性化和定制化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新一代消费者，所需要的不再是大工业流水线千篇一律的产品，而是满足自己个性化、定制化和多元化需求的产品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4036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这又是如何发生的？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57219" cy="4023360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/>
              <a:t>答案：中国经济的</a:t>
            </a:r>
            <a:r>
              <a:rPr lang="zh-CN" altLang="en-US" b="1" dirty="0">
                <a:solidFill>
                  <a:srgbClr val="C00000"/>
                </a:solidFill>
              </a:rPr>
              <a:t>结构转型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>
              <a:buFont typeface="Wingdings" charset="2"/>
              <a:buChar char="p"/>
            </a:pPr>
            <a:r>
              <a:rPr lang="zh-CN" altLang="en-US" dirty="0"/>
              <a:t>宏观经济可以划分为三大块：农业、工业、服务业</a:t>
            </a:r>
            <a:endParaRPr lang="en-US" altLang="zh-CN" sz="2800" dirty="0"/>
          </a:p>
          <a:p>
            <a:pPr>
              <a:buFont typeface="Wingdings" charset="2"/>
              <a:buChar char="p"/>
            </a:pPr>
            <a:r>
              <a:rPr kumimoji="1" lang="zh-CN" altLang="en-US" sz="2800" dirty="0"/>
              <a:t>改革开放四十年，农业</a:t>
            </a:r>
            <a:r>
              <a:rPr kumimoji="1" lang="zh-CN" altLang="en-US" sz="2800" dirty="0" smtClean="0"/>
              <a:t>在中国</a:t>
            </a:r>
            <a:r>
              <a:rPr kumimoji="1" lang="zh-CN" altLang="en-US" sz="2800" dirty="0"/>
              <a:t>宏观经济的比重稳步下降，而非农行业（工业和服务业）的比重稳步上升</a:t>
            </a:r>
            <a:endParaRPr kumimoji="1" lang="en-US" altLang="zh-CN" sz="2800" dirty="0"/>
          </a:p>
          <a:p>
            <a:pPr>
              <a:buFont typeface="Wingdings" charset="2"/>
              <a:buChar char="p"/>
            </a:pPr>
            <a:r>
              <a:rPr kumimoji="1" lang="zh-CN" altLang="en-US" dirty="0"/>
              <a:t>结构转型不仅是城市化的根本动力，也是经济增长的强大功能</a:t>
            </a:r>
            <a:endParaRPr kumimoji="1" lang="en-US" altLang="zh-CN" sz="2800" dirty="0"/>
          </a:p>
          <a:p>
            <a:pPr marL="128016" lvl="1" indent="0">
              <a:buNone/>
            </a:pP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667631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00546" cy="1499616"/>
          </a:xfrm>
        </p:spPr>
        <p:txBody>
          <a:bodyPr/>
          <a:lstStyle/>
          <a:p>
            <a:r>
              <a:rPr kumimoji="1" lang="zh-CN" altLang="en-US" dirty="0"/>
              <a:t>凯恩斯的预言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1860884"/>
            <a:ext cx="10413893" cy="4448476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/>
              <a:t>凯恩斯在上世纪三十年代曾预测，一百年后人类的工作时间将大幅减少，而人类社会的主要问题，将变成如何有意义地度过闲暇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凯恩斯地预测并不完全对：社会平均工作时间</a:t>
            </a:r>
            <a:r>
              <a:rPr lang="zh-CN" altLang="en-US" b="1" dirty="0"/>
              <a:t>并未大幅下降</a:t>
            </a:r>
            <a:endParaRPr lang="en-US" altLang="zh-CN" b="1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原因：人类对美好生活的向往没有止境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低层次的需求被满足后，总会出现更高层次的新需求，而新的需求就对应着新的工作，永无止境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对低技能劳动者来说，当他们在工业部门的岗位被机器替代之后，服务业将成为他们重新找到工作的</a:t>
            </a:r>
            <a:r>
              <a:rPr lang="zh-CN" altLang="en-US" b="1" dirty="0"/>
              <a:t>避风港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3223535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1833" y="548640"/>
            <a:ext cx="11280167" cy="1499616"/>
          </a:xfrm>
        </p:spPr>
        <p:txBody>
          <a:bodyPr/>
          <a:lstStyle/>
          <a:p>
            <a:r>
              <a:rPr kumimoji="1" lang="zh-CN" altLang="en-US" dirty="0"/>
              <a:t>进一步的结构转型是双循环的必然要求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1860884"/>
            <a:ext cx="10413893" cy="4448476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/>
              <a:t>内循环和双循环的支点是强劲的内需和消费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当前，消费</a:t>
            </a:r>
            <a:r>
              <a:rPr lang="zh-CN" altLang="en-US" dirty="0" smtClean="0"/>
              <a:t>占中国</a:t>
            </a:r>
            <a:r>
              <a:rPr lang="en-US" altLang="zh-CN" dirty="0" smtClean="0"/>
              <a:t>GDP</a:t>
            </a:r>
            <a:r>
              <a:rPr lang="zh-CN" altLang="en-US" dirty="0"/>
              <a:t>的比重，严重低于其他主要经济体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人民对美好生活的向往远未被满足，尤其在健康、教育、文化、养老等服务行业上，有强劲的但未被满足的需求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如果我们能从质上和量上增加相关服务行业的产出，满足群众被抑制的需求，就能大大提升人民群众的</a:t>
            </a:r>
            <a:r>
              <a:rPr lang="zh-CN" altLang="en-US" b="1" dirty="0"/>
              <a:t>幸福感和获得感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0987838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00546" cy="1499616"/>
          </a:xfrm>
        </p:spPr>
        <p:txBody>
          <a:bodyPr/>
          <a:lstStyle/>
          <a:p>
            <a:r>
              <a:rPr kumimoji="1" lang="zh-CN" altLang="en-US" dirty="0"/>
              <a:t>户籍制度和城市化政策的改革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1860884"/>
            <a:ext cx="10413893" cy="4448476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/>
              <a:t>逆城市化和限制大城市发展的政策，将严重阻碍经济效率的</a:t>
            </a:r>
            <a:r>
              <a:rPr lang="zh-CN" altLang="en-US" dirty="0" smtClean="0"/>
              <a:t>提升和</a:t>
            </a:r>
            <a:r>
              <a:rPr lang="zh-CN" altLang="en-US" dirty="0"/>
              <a:t>经济结构的转型和升级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在后工业化时代，城市的优势是全方位的：以更低的要素投入和能源消耗，提供更多元的、更高质量的产品和服务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尊重人民对居住地和工作地的选择权，不但让全体人民共享城市的高生产力，也共享城市的高生活质量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更有效率，更公平，并顺应了大势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087566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00546" cy="1499616"/>
          </a:xfrm>
        </p:spPr>
        <p:txBody>
          <a:bodyPr/>
          <a:lstStyle/>
          <a:p>
            <a:r>
              <a:rPr kumimoji="1" lang="zh-CN" altLang="en-US" dirty="0"/>
              <a:t>服务业的市场化改革和开放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1860884"/>
            <a:ext cx="10413893" cy="4448476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/>
              <a:t>改革开放最重要的经验：减少不必要的管制和干预，发挥市场配置资源的基础性作用，能最大限度激活全社会的创造活力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这个宝贵智慧，在教育、医疗、金融等重要行业并未被普遍应用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减少对服务行业的过多管制，放松对民营资本和外资的准入限制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对于创造性的文化行业和新型服务业，在不知道如何监管的情况下，不妨让企业迈开步子闯一闯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b="1" dirty="0"/>
              <a:t>“毕竟有收还有放，放宽些子又何妨？”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5541142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900546" cy="1499616"/>
          </a:xfrm>
        </p:spPr>
        <p:txBody>
          <a:bodyPr/>
          <a:lstStyle/>
          <a:p>
            <a:r>
              <a:rPr kumimoji="1" lang="zh-CN" altLang="en-US" dirty="0"/>
              <a:t>以人民为中心的发展观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1860884"/>
            <a:ext cx="10413893" cy="4448476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/>
              <a:t>在以服务业占主导的时代，“人”真正成了经济发展的</a:t>
            </a:r>
            <a:r>
              <a:rPr lang="zh-CN" altLang="en-US" b="1" dirty="0"/>
              <a:t>核心</a:t>
            </a:r>
            <a:endParaRPr lang="en-US" altLang="zh-CN" b="1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服务业不但关乎人的消费，也关乎人的“再生产”：教育、医疗、健康、文化等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“只见物不见人”、把资源过度集中在工业和实物投资，不但与人民对美好生活的向往背离，拉动经济的效果也将大不如前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真正理解了“人”是经济发展的核心、真正把“人”放在发展战略的中心，才有可能在下一轮的竞争中占得先机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403582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非常感谢！</a:t>
            </a:r>
            <a:endParaRPr kumimoji="1" lang="zh-CN" altLang="en-US" dirty="0"/>
          </a:p>
        </p:txBody>
      </p:sp>
      <p:sp>
        <p:nvSpPr>
          <p:cNvPr id="6" name="图片占位符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18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结构转型的基本规律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5621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什么是结构转型？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57219" cy="4023360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p"/>
            </a:pPr>
            <a:r>
              <a:rPr lang="zh-CN" altLang="en-US" dirty="0"/>
              <a:t>经济结构指的是，伴随着经济发展，生产资源和经济活动在不同部门（农业、工业、服务业）之间重新配置的过程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lang="zh-CN" altLang="en-US" dirty="0"/>
              <a:t>西蒙</a:t>
            </a:r>
            <a:r>
              <a:rPr lang="en-US" altLang="zh-CN" dirty="0"/>
              <a:t>·</a:t>
            </a:r>
            <a:r>
              <a:rPr lang="zh-CN" altLang="en-US" dirty="0"/>
              <a:t>库兹涅兹：结构转型是现代经济增长的六大特征之一</a:t>
            </a:r>
            <a:endParaRPr lang="en-US" altLang="zh-CN" dirty="0"/>
          </a:p>
          <a:p>
            <a:pPr>
              <a:buFont typeface="Wingdings" charset="2"/>
              <a:buChar char="p"/>
            </a:pPr>
            <a:r>
              <a:rPr kumimoji="1" lang="zh-CN" altLang="en-US" sz="2800" dirty="0"/>
              <a:t>经济增长最常用的度量指标：人均实际</a:t>
            </a:r>
            <a:r>
              <a:rPr kumimoji="1" lang="en-US" altLang="zh-CN" sz="2800" dirty="0"/>
              <a:t>GDP </a:t>
            </a:r>
            <a:r>
              <a:rPr kumimoji="1" lang="en-US" altLang="zh-CN" dirty="0"/>
              <a:t>(</a:t>
            </a:r>
            <a:r>
              <a:rPr kumimoji="1" lang="en-US" altLang="zh-CN" sz="2800" dirty="0"/>
              <a:t>PPP GDP)</a:t>
            </a:r>
          </a:p>
          <a:p>
            <a:pPr>
              <a:buFont typeface="Wingdings" charset="2"/>
              <a:buChar char="p"/>
            </a:pPr>
            <a:r>
              <a:rPr kumimoji="1" lang="zh-CN" altLang="en-US" dirty="0"/>
              <a:t>部门间配置的度量指标：三大部门在总就业、附加值和总消费中占据的份额</a:t>
            </a:r>
          </a:p>
        </p:txBody>
      </p:sp>
    </p:spTree>
    <p:extLst>
      <p:ext uri="{BB962C8B-B14F-4D97-AF65-F5344CB8AC3E}">
        <p14:creationId xmlns:p14="http://schemas.microsoft.com/office/powerpoint/2010/main" val="2842987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积分">
  <a:themeElements>
    <a:clrScheme name="积分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3940</Words>
  <Application>Microsoft Macintosh PowerPoint</Application>
  <PresentationFormat>宽屏</PresentationFormat>
  <Paragraphs>341</Paragraphs>
  <Slides>75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75</vt:i4>
      </vt:variant>
    </vt:vector>
  </HeadingPairs>
  <TitlesOfParts>
    <vt:vector size="84" baseType="lpstr">
      <vt:lpstr>Cambria Math</vt:lpstr>
      <vt:lpstr>DengXian</vt:lpstr>
      <vt:lpstr>FangSong</vt:lpstr>
      <vt:lpstr>Tw Cen MT</vt:lpstr>
      <vt:lpstr>Tw Cen MT Condensed</vt:lpstr>
      <vt:lpstr>Wingdings</vt:lpstr>
      <vt:lpstr>Wingdings 3</vt:lpstr>
      <vt:lpstr>华文仿宋</vt:lpstr>
      <vt:lpstr>积分</vt:lpstr>
      <vt:lpstr>中国经济的结构转型 </vt:lpstr>
      <vt:lpstr>引子</vt:lpstr>
      <vt:lpstr>一道送分题</vt:lpstr>
      <vt:lpstr>这可能吗？</vt:lpstr>
      <vt:lpstr>并非纯属虚构</vt:lpstr>
      <vt:lpstr>中国的城市化进程</vt:lpstr>
      <vt:lpstr>这又是如何发生的？</vt:lpstr>
      <vt:lpstr>结构转型的基本规律</vt:lpstr>
      <vt:lpstr>什么是结构转型？</vt:lpstr>
      <vt:lpstr>“灵魂拷问”</vt:lpstr>
      <vt:lpstr>基本规律</vt:lpstr>
      <vt:lpstr>结构转型的国际经验：农业份额</vt:lpstr>
      <vt:lpstr>结构转型的国际经验：服务业份额</vt:lpstr>
      <vt:lpstr>结构转型的国际经验：工业份额</vt:lpstr>
      <vt:lpstr>中国经济的结构转型：农业份额</vt:lpstr>
      <vt:lpstr>中国经济的结构转型：服务业份额</vt:lpstr>
      <vt:lpstr>中国经济的结构转型：工业份额</vt:lpstr>
      <vt:lpstr>结构转型为什么重要？</vt:lpstr>
      <vt:lpstr>结构转型为什么重要？</vt:lpstr>
      <vt:lpstr>告别马尔萨斯</vt:lpstr>
      <vt:lpstr>农业是穷国的“问题部门”</vt:lpstr>
      <vt:lpstr>农地规模非常重要</vt:lpstr>
      <vt:lpstr>结构转型与双循环</vt:lpstr>
      <vt:lpstr>结构转型与平等</vt:lpstr>
      <vt:lpstr>结构转型与“双碳”</vt:lpstr>
      <vt:lpstr>结构转型为什么会发生？</vt:lpstr>
      <vt:lpstr>结构转型为什么重要？</vt:lpstr>
      <vt:lpstr>多元而分层次的需求</vt:lpstr>
      <vt:lpstr>结构转型为什么重要？</vt:lpstr>
      <vt:lpstr>恩格尔定律</vt:lpstr>
      <vt:lpstr>多元而分层次的需求</vt:lpstr>
      <vt:lpstr>家庭生产与市场化服务业（二战后美国）</vt:lpstr>
      <vt:lpstr>多元需求与结构转型</vt:lpstr>
      <vt:lpstr>城市化与集聚效应</vt:lpstr>
      <vt:lpstr>乔布斯与皮克斯</vt:lpstr>
      <vt:lpstr>创新在空间上的集聚</vt:lpstr>
      <vt:lpstr>集聚与服务业的发展</vt:lpstr>
      <vt:lpstr>中国服务业就业的城乡对比</vt:lpstr>
      <vt:lpstr>不平衡的技术进步</vt:lpstr>
      <vt:lpstr>工业与服务业的相对劳动生产率（二战后美国）</vt:lpstr>
      <vt:lpstr>技术进步后，劳动力去了哪里？</vt:lpstr>
      <vt:lpstr>三大部门是互补的关系</vt:lpstr>
      <vt:lpstr>技术进步与价格变动</vt:lpstr>
      <vt:lpstr>部分商品和服务的价格变化（二战后美国）</vt:lpstr>
      <vt:lpstr>中国结构转型的独特历程</vt:lpstr>
      <vt:lpstr>中国结构转型的独特历程</vt:lpstr>
      <vt:lpstr>负重前行的农业</vt:lpstr>
      <vt:lpstr>负重前行的农业</vt:lpstr>
      <vt:lpstr>高产量、高库存、高进口</vt:lpstr>
      <vt:lpstr>农业经营规模的跨国比较</vt:lpstr>
      <vt:lpstr>农业人口占比的跨国比较</vt:lpstr>
      <vt:lpstr>中国农业为何大而不强？</vt:lpstr>
      <vt:lpstr>异军突起的乡镇企业</vt:lpstr>
      <vt:lpstr>乡镇企业兴起的历史和制度背景</vt:lpstr>
      <vt:lpstr>乡镇企业的历史贡献</vt:lpstr>
      <vt:lpstr>被抑制的服务业</vt:lpstr>
      <vt:lpstr>服务业就业占比的国际比较</vt:lpstr>
      <vt:lpstr>服务业附加值占比的国际比较</vt:lpstr>
      <vt:lpstr>什么在抑制中国服务业的发展？</vt:lpstr>
      <vt:lpstr>偏向低密度地区的城市化政策</vt:lpstr>
      <vt:lpstr>中国服务业就业的城乡对比</vt:lpstr>
      <vt:lpstr>中国城市人口密度与服务业发展</vt:lpstr>
      <vt:lpstr>城市化水平的国际比较</vt:lpstr>
      <vt:lpstr>服务业的过度监管和准入限制</vt:lpstr>
      <vt:lpstr>地方政府对工业和投资的政策偏好</vt:lpstr>
      <vt:lpstr>对未来的展望</vt:lpstr>
      <vt:lpstr>对未来的展望</vt:lpstr>
      <vt:lpstr>中国经济结构的非农化和服务化</vt:lpstr>
      <vt:lpstr>进一步的结构转型顺乎人性</vt:lpstr>
      <vt:lpstr>凯恩斯的预言</vt:lpstr>
      <vt:lpstr>进一步的结构转型是双循环的必然要求</vt:lpstr>
      <vt:lpstr>户籍制度和城市化政策的改革</vt:lpstr>
      <vt:lpstr>服务业的市场化改革和开放</vt:lpstr>
      <vt:lpstr>以人民为中心的发展观</vt:lpstr>
      <vt:lpstr>非常感谢！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中国经济的结构转型 </dc:title>
  <dc:creator>Cao HQ</dc:creator>
  <cp:lastModifiedBy>陆 铭</cp:lastModifiedBy>
  <cp:revision>27</cp:revision>
  <dcterms:created xsi:type="dcterms:W3CDTF">2022-05-31T15:10:17Z</dcterms:created>
  <dcterms:modified xsi:type="dcterms:W3CDTF">2022-07-06T03:10:06Z</dcterms:modified>
</cp:coreProperties>
</file>