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376" r:id="rId3"/>
    <p:sldId id="377" r:id="rId4"/>
    <p:sldId id="378" r:id="rId5"/>
    <p:sldId id="375" r:id="rId6"/>
    <p:sldId id="293" r:id="rId7"/>
    <p:sldId id="379" r:id="rId8"/>
    <p:sldId id="380" r:id="rId9"/>
    <p:sldId id="381" r:id="rId10"/>
    <p:sldId id="382" r:id="rId11"/>
    <p:sldId id="383" r:id="rId12"/>
    <p:sldId id="384" r:id="rId13"/>
    <p:sldId id="386" r:id="rId14"/>
    <p:sldId id="385" r:id="rId15"/>
    <p:sldId id="387" r:id="rId16"/>
    <p:sldId id="388" r:id="rId17"/>
    <p:sldId id="389" r:id="rId18"/>
    <p:sldId id="392" r:id="rId19"/>
    <p:sldId id="393" r:id="rId20"/>
    <p:sldId id="390" r:id="rId21"/>
    <p:sldId id="395" r:id="rId22"/>
    <p:sldId id="394" r:id="rId23"/>
    <p:sldId id="396" r:id="rId24"/>
    <p:sldId id="397" r:id="rId25"/>
    <p:sldId id="398" r:id="rId26"/>
    <p:sldId id="399" r:id="rId27"/>
    <p:sldId id="400" r:id="rId28"/>
    <p:sldId id="424" r:id="rId29"/>
    <p:sldId id="402" r:id="rId30"/>
    <p:sldId id="403" r:id="rId31"/>
    <p:sldId id="427" r:id="rId32"/>
    <p:sldId id="404" r:id="rId33"/>
    <p:sldId id="406" r:id="rId34"/>
    <p:sldId id="407" r:id="rId35"/>
    <p:sldId id="405" r:id="rId36"/>
    <p:sldId id="408" r:id="rId37"/>
    <p:sldId id="409" r:id="rId38"/>
    <p:sldId id="410" r:id="rId39"/>
    <p:sldId id="411" r:id="rId40"/>
    <p:sldId id="412" r:id="rId41"/>
    <p:sldId id="413" r:id="rId42"/>
    <p:sldId id="414" r:id="rId43"/>
    <p:sldId id="415" r:id="rId44"/>
    <p:sldId id="425" r:id="rId45"/>
    <p:sldId id="416" r:id="rId46"/>
    <p:sldId id="426" r:id="rId47"/>
    <p:sldId id="417" r:id="rId48"/>
    <p:sldId id="423" r:id="rId49"/>
    <p:sldId id="418" r:id="rId50"/>
    <p:sldId id="419" r:id="rId51"/>
    <p:sldId id="420" r:id="rId52"/>
    <p:sldId id="422" r:id="rId53"/>
    <p:sldId id="421" r:id="rId54"/>
    <p:sldId id="292"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93F514EF-A3B3-4E46-95FC-FB95AF6CCB9D}">
          <p14:sldIdLst>
            <p14:sldId id="256"/>
          </p14:sldIdLst>
        </p14:section>
        <p14:section name="第一节：金融的功能" id="{F7581066-D380-CC4B-9485-038BB0405591}">
          <p14:sldIdLst>
            <p14:sldId id="376"/>
            <p14:sldId id="377"/>
            <p14:sldId id="378"/>
            <p14:sldId id="375"/>
            <p14:sldId id="293"/>
            <p14:sldId id="379"/>
            <p14:sldId id="380"/>
            <p14:sldId id="381"/>
            <p14:sldId id="382"/>
            <p14:sldId id="383"/>
            <p14:sldId id="384"/>
            <p14:sldId id="386"/>
            <p14:sldId id="385"/>
            <p14:sldId id="387"/>
            <p14:sldId id="388"/>
            <p14:sldId id="389"/>
            <p14:sldId id="392"/>
            <p14:sldId id="393"/>
            <p14:sldId id="390"/>
            <p14:sldId id="395"/>
            <p14:sldId id="394"/>
            <p14:sldId id="396"/>
            <p14:sldId id="397"/>
            <p14:sldId id="398"/>
            <p14:sldId id="399"/>
            <p14:sldId id="400"/>
            <p14:sldId id="424"/>
            <p14:sldId id="402"/>
            <p14:sldId id="403"/>
            <p14:sldId id="427"/>
            <p14:sldId id="404"/>
            <p14:sldId id="406"/>
            <p14:sldId id="407"/>
            <p14:sldId id="405"/>
            <p14:sldId id="408"/>
            <p14:sldId id="409"/>
            <p14:sldId id="410"/>
            <p14:sldId id="411"/>
            <p14:sldId id="412"/>
            <p14:sldId id="413"/>
            <p14:sldId id="414"/>
            <p14:sldId id="415"/>
            <p14:sldId id="425"/>
            <p14:sldId id="416"/>
            <p14:sldId id="426"/>
            <p14:sldId id="417"/>
            <p14:sldId id="423"/>
            <p14:sldId id="418"/>
            <p14:sldId id="419"/>
            <p14:sldId id="420"/>
            <p14:sldId id="422"/>
            <p14:sldId id="421"/>
          </p14:sldIdLst>
        </p14:section>
        <p14:section name="第五节：改革的方向" id="{3CE9EBFA-AC3E-6941-AB78-C1D9E493FF6B}">
          <p14:sldIdLst>
            <p14:sldId id="2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73" autoAdjust="0"/>
    <p:restoredTop sz="94867"/>
  </p:normalViewPr>
  <p:slideViewPr>
    <p:cSldViewPr snapToGrid="0">
      <p:cViewPr>
        <p:scale>
          <a:sx n="100" d="100"/>
          <a:sy n="100" d="100"/>
        </p:scale>
        <p:origin x="480"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user\Desktop\&#39033;&#30446;\&#38271;&#26399;&#20840;&#23616;&#22810;&#32500;\&#22830;&#22320;&#25910;&#25903;.xlsx" TargetMode="Externa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file:///C:\Users\user\Desktop\&#39033;&#30446;\&#38271;&#26399;&#20840;&#23616;&#22810;&#32500;\&#20154;&#22343;&#36130;&#25919;&#25910;&#20837;.xlsx" TargetMode="Externa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file:///E:\&#21338;&#22763;\&#20154;&#21475;&#27969;&#21160;&#19982;&#22320;&#26041;&#36130;&#25919;&#34892;&#20026;\&#30465;&#20197;&#19979;&#36130;&#25919;&#20307;&#21046;&#25968;&#25454;\&#20840;&#22269;&#21508;&#30465;&#25910;&#20837;&#25903;&#20986;&#21450;&#32467;&#26500;&#25968;&#25454;\&#21508;&#30465;&#36130;&#25919;&#20307;&#21046;&#21450;&#27839;&#38761;20220304.xlsx" TargetMode="External"/></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user\Desktop\&#20154;&#22343;&#36130;&#25919;&#25910;&#20837;.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user\Desktop\&#20154;&#22343;&#36130;&#25919;&#25910;&#20837;.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user\Desktop\&#20154;&#22343;&#36130;&#25919;&#25910;&#20837;.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39033;&#30446;\&#38271;&#26399;&#20840;&#23616;&#22810;&#32500;\&#20154;&#22343;&#36130;&#25919;&#25910;&#20837;.xlsx" TargetMode="External"/><Relationship Id="rId4" Type="http://schemas.openxmlformats.org/officeDocument/2006/relationships/chartUserShapes" Target="../drawings/drawing1.xml"/><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C:\Users\user\Desktop\&#39033;&#30446;\&#38271;&#26399;&#20840;&#23616;&#22810;&#32500;\&#20154;&#22343;&#36130;&#25919;&#25910;&#20837;.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C:\Users\user\Desktop\&#39033;&#30446;\&#38271;&#26399;&#20840;&#23616;&#22810;&#32500;\&#20154;&#22343;&#36130;&#25919;&#25910;&#20837;.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C:\Users\user\Downloads\P020160706584618490247.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C:\Users\user\Desktop\&#39033;&#30446;\&#38271;&#26399;&#20840;&#23616;&#22810;&#32500;\&#20154;&#22343;&#36130;&#25919;&#25910;&#2083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中央财政占比</c:v>
          </c:tx>
          <c:spPr>
            <a:ln w="60325" cap="rnd">
              <a:solidFill>
                <a:srgbClr val="C00000"/>
              </a:solidFill>
              <a:prstDash val="sysDot"/>
              <a:round/>
            </a:ln>
            <a:effectLst/>
          </c:spPr>
          <c:marker>
            <c:symbol val="triangle"/>
            <c:size val="7"/>
            <c:spPr>
              <a:solidFill>
                <a:srgbClr val="C00000"/>
              </a:solidFill>
              <a:ln w="9525">
                <a:solidFill>
                  <a:srgbClr val="C00000"/>
                </a:solidFill>
              </a:ln>
              <a:effectLst/>
            </c:spPr>
          </c:marker>
          <c:cat>
            <c:numRef>
              <c:f>财政收入!$A$37:$A$57</c:f>
              <c:numCache>
                <c:formatCode>General</c:formatCode>
                <c:ptCount val="21"/>
                <c:pt idx="0">
                  <c:v>1988.0</c:v>
                </c:pt>
                <c:pt idx="1">
                  <c:v>1989.0</c:v>
                </c:pt>
                <c:pt idx="2">
                  <c:v>1990.0</c:v>
                </c:pt>
                <c:pt idx="3">
                  <c:v>1991.0</c:v>
                </c:pt>
                <c:pt idx="4">
                  <c:v>1992.0</c:v>
                </c:pt>
                <c:pt idx="5">
                  <c:v>1993.0</c:v>
                </c:pt>
                <c:pt idx="6">
                  <c:v>1994.0</c:v>
                </c:pt>
                <c:pt idx="7">
                  <c:v>1995.0</c:v>
                </c:pt>
                <c:pt idx="8">
                  <c:v>1996.0</c:v>
                </c:pt>
                <c:pt idx="9">
                  <c:v>1997.0</c:v>
                </c:pt>
                <c:pt idx="10">
                  <c:v>1998.0</c:v>
                </c:pt>
                <c:pt idx="11">
                  <c:v>1999.0</c:v>
                </c:pt>
                <c:pt idx="12">
                  <c:v>2000.0</c:v>
                </c:pt>
                <c:pt idx="13">
                  <c:v>2001.0</c:v>
                </c:pt>
                <c:pt idx="14">
                  <c:v>2002.0</c:v>
                </c:pt>
                <c:pt idx="15">
                  <c:v>2003.0</c:v>
                </c:pt>
                <c:pt idx="16">
                  <c:v>2004.0</c:v>
                </c:pt>
                <c:pt idx="17">
                  <c:v>2005.0</c:v>
                </c:pt>
                <c:pt idx="18">
                  <c:v>2006.0</c:v>
                </c:pt>
                <c:pt idx="19">
                  <c:v>2007.0</c:v>
                </c:pt>
                <c:pt idx="20">
                  <c:v>2008.0</c:v>
                </c:pt>
              </c:numCache>
            </c:numRef>
          </c:cat>
          <c:val>
            <c:numRef>
              <c:f>财政收入!$E$37:$E$57</c:f>
              <c:numCache>
                <c:formatCode>General</c:formatCode>
                <c:ptCount val="21"/>
                <c:pt idx="0">
                  <c:v>32.9</c:v>
                </c:pt>
                <c:pt idx="1">
                  <c:v>30.9</c:v>
                </c:pt>
                <c:pt idx="2">
                  <c:v>33.8</c:v>
                </c:pt>
                <c:pt idx="3">
                  <c:v>29.8</c:v>
                </c:pt>
                <c:pt idx="4">
                  <c:v>28.1</c:v>
                </c:pt>
                <c:pt idx="5">
                  <c:v>22.0</c:v>
                </c:pt>
                <c:pt idx="6">
                  <c:v>55.7</c:v>
                </c:pt>
                <c:pt idx="7">
                  <c:v>52.2</c:v>
                </c:pt>
                <c:pt idx="8">
                  <c:v>49.4</c:v>
                </c:pt>
                <c:pt idx="9">
                  <c:v>48.9</c:v>
                </c:pt>
                <c:pt idx="10">
                  <c:v>49.5</c:v>
                </c:pt>
                <c:pt idx="11">
                  <c:v>51.1</c:v>
                </c:pt>
                <c:pt idx="12">
                  <c:v>52.2</c:v>
                </c:pt>
                <c:pt idx="13">
                  <c:v>52.4</c:v>
                </c:pt>
                <c:pt idx="14">
                  <c:v>55.0</c:v>
                </c:pt>
                <c:pt idx="15">
                  <c:v>54.6</c:v>
                </c:pt>
                <c:pt idx="16">
                  <c:v>54.9</c:v>
                </c:pt>
                <c:pt idx="17">
                  <c:v>52.3</c:v>
                </c:pt>
                <c:pt idx="18">
                  <c:v>52.8</c:v>
                </c:pt>
                <c:pt idx="19">
                  <c:v>54.1</c:v>
                </c:pt>
                <c:pt idx="20">
                  <c:v>53.3</c:v>
                </c:pt>
              </c:numCache>
            </c:numRef>
          </c:val>
          <c:smooth val="0"/>
          <c:extLst xmlns:c16r2="http://schemas.microsoft.com/office/drawing/2015/06/chart">
            <c:ext xmlns:c16="http://schemas.microsoft.com/office/drawing/2014/chart" uri="{C3380CC4-5D6E-409C-BE32-E72D297353CC}">
              <c16:uniqueId val="{00000000-70EB-45B9-84D6-8D8B41E26964}"/>
            </c:ext>
          </c:extLst>
        </c:ser>
        <c:dLbls>
          <c:showLegendKey val="0"/>
          <c:showVal val="0"/>
          <c:showCatName val="0"/>
          <c:showSerName val="0"/>
          <c:showPercent val="0"/>
          <c:showBubbleSize val="0"/>
        </c:dLbls>
        <c:marker val="1"/>
        <c:smooth val="0"/>
        <c:axId val="-999387120"/>
        <c:axId val="-999686352"/>
      </c:lineChart>
      <c:lineChart>
        <c:grouping val="standard"/>
        <c:varyColors val="0"/>
        <c:ser>
          <c:idx val="1"/>
          <c:order val="1"/>
          <c:tx>
            <c:v>财政收入/GDP</c:v>
          </c:tx>
          <c:spPr>
            <a:ln w="38100" cap="rnd">
              <a:solidFill>
                <a:srgbClr val="004FD0"/>
              </a:solidFill>
              <a:round/>
            </a:ln>
            <a:effectLst/>
          </c:spPr>
          <c:marker>
            <c:symbol val="circle"/>
            <c:size val="10"/>
            <c:spPr>
              <a:solidFill>
                <a:srgbClr val="004FD0"/>
              </a:solidFill>
              <a:ln w="9525">
                <a:solidFill>
                  <a:schemeClr val="accent2"/>
                </a:solidFill>
              </a:ln>
              <a:effectLst/>
            </c:spPr>
          </c:marker>
          <c:cat>
            <c:numRef>
              <c:f>财政收入!$A$37:$A$57</c:f>
              <c:numCache>
                <c:formatCode>General</c:formatCode>
                <c:ptCount val="21"/>
                <c:pt idx="0">
                  <c:v>1988.0</c:v>
                </c:pt>
                <c:pt idx="1">
                  <c:v>1989.0</c:v>
                </c:pt>
                <c:pt idx="2">
                  <c:v>1990.0</c:v>
                </c:pt>
                <c:pt idx="3">
                  <c:v>1991.0</c:v>
                </c:pt>
                <c:pt idx="4">
                  <c:v>1992.0</c:v>
                </c:pt>
                <c:pt idx="5">
                  <c:v>1993.0</c:v>
                </c:pt>
                <c:pt idx="6">
                  <c:v>1994.0</c:v>
                </c:pt>
                <c:pt idx="7">
                  <c:v>1995.0</c:v>
                </c:pt>
                <c:pt idx="8">
                  <c:v>1996.0</c:v>
                </c:pt>
                <c:pt idx="9">
                  <c:v>1997.0</c:v>
                </c:pt>
                <c:pt idx="10">
                  <c:v>1998.0</c:v>
                </c:pt>
                <c:pt idx="11">
                  <c:v>1999.0</c:v>
                </c:pt>
                <c:pt idx="12">
                  <c:v>2000.0</c:v>
                </c:pt>
                <c:pt idx="13">
                  <c:v>2001.0</c:v>
                </c:pt>
                <c:pt idx="14">
                  <c:v>2002.0</c:v>
                </c:pt>
                <c:pt idx="15">
                  <c:v>2003.0</c:v>
                </c:pt>
                <c:pt idx="16">
                  <c:v>2004.0</c:v>
                </c:pt>
                <c:pt idx="17">
                  <c:v>2005.0</c:v>
                </c:pt>
                <c:pt idx="18">
                  <c:v>2006.0</c:v>
                </c:pt>
                <c:pt idx="19">
                  <c:v>2007.0</c:v>
                </c:pt>
                <c:pt idx="20">
                  <c:v>2008.0</c:v>
                </c:pt>
              </c:numCache>
            </c:numRef>
          </c:cat>
          <c:val>
            <c:numRef>
              <c:f>财政收入!$G$37:$G$57</c:f>
              <c:numCache>
                <c:formatCode>General</c:formatCode>
                <c:ptCount val="21"/>
                <c:pt idx="0">
                  <c:v>15.5</c:v>
                </c:pt>
                <c:pt idx="1">
                  <c:v>15.5</c:v>
                </c:pt>
                <c:pt idx="2">
                  <c:v>15.6</c:v>
                </c:pt>
                <c:pt idx="3">
                  <c:v>14.3</c:v>
                </c:pt>
                <c:pt idx="4">
                  <c:v>12.8</c:v>
                </c:pt>
                <c:pt idx="5">
                  <c:v>12.2</c:v>
                </c:pt>
                <c:pt idx="6">
                  <c:v>10.7</c:v>
                </c:pt>
                <c:pt idx="7">
                  <c:v>10.2</c:v>
                </c:pt>
                <c:pt idx="8">
                  <c:v>10.3</c:v>
                </c:pt>
                <c:pt idx="9">
                  <c:v>10.9</c:v>
                </c:pt>
                <c:pt idx="10">
                  <c:v>11.6</c:v>
                </c:pt>
                <c:pt idx="11">
                  <c:v>12.6</c:v>
                </c:pt>
                <c:pt idx="12">
                  <c:v>13.4</c:v>
                </c:pt>
                <c:pt idx="13">
                  <c:v>14.8</c:v>
                </c:pt>
                <c:pt idx="14">
                  <c:v>15.5</c:v>
                </c:pt>
                <c:pt idx="15">
                  <c:v>15.8</c:v>
                </c:pt>
                <c:pt idx="16">
                  <c:v>16.3</c:v>
                </c:pt>
                <c:pt idx="17">
                  <c:v>16.9</c:v>
                </c:pt>
                <c:pt idx="18">
                  <c:v>17.7</c:v>
                </c:pt>
                <c:pt idx="19">
                  <c:v>19.0</c:v>
                </c:pt>
                <c:pt idx="20">
                  <c:v>19.2</c:v>
                </c:pt>
              </c:numCache>
            </c:numRef>
          </c:val>
          <c:smooth val="0"/>
          <c:extLst xmlns:c16r2="http://schemas.microsoft.com/office/drawing/2015/06/chart">
            <c:ext xmlns:c16="http://schemas.microsoft.com/office/drawing/2014/chart" uri="{C3380CC4-5D6E-409C-BE32-E72D297353CC}">
              <c16:uniqueId val="{00000001-70EB-45B9-84D6-8D8B41E26964}"/>
            </c:ext>
          </c:extLst>
        </c:ser>
        <c:dLbls>
          <c:showLegendKey val="0"/>
          <c:showVal val="0"/>
          <c:showCatName val="0"/>
          <c:showSerName val="0"/>
          <c:showPercent val="0"/>
          <c:showBubbleSize val="0"/>
        </c:dLbls>
        <c:marker val="1"/>
        <c:smooth val="0"/>
        <c:axId val="-562056640"/>
        <c:axId val="-914416768"/>
      </c:lineChart>
      <c:catAx>
        <c:axId val="-99938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999686352"/>
        <c:crosses val="autoZero"/>
        <c:auto val="1"/>
        <c:lblAlgn val="ctr"/>
        <c:lblOffset val="100"/>
        <c:noMultiLvlLbl val="0"/>
      </c:catAx>
      <c:valAx>
        <c:axId val="-9996863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999387120"/>
        <c:crosses val="autoZero"/>
        <c:crossBetween val="between"/>
      </c:valAx>
      <c:valAx>
        <c:axId val="-9144167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562056640"/>
        <c:crosses val="max"/>
        <c:crossBetween val="between"/>
      </c:valAx>
      <c:catAx>
        <c:axId val="-562056640"/>
        <c:scaling>
          <c:orientation val="minMax"/>
        </c:scaling>
        <c:delete val="1"/>
        <c:axPos val="b"/>
        <c:numFmt formatCode="General" sourceLinked="1"/>
        <c:majorTickMark val="out"/>
        <c:minorTickMark val="none"/>
        <c:tickLblPos val="nextTo"/>
        <c:crossAx val="-914416768"/>
        <c:crosses val="autoZero"/>
        <c:auto val="1"/>
        <c:lblAlgn val="ctr"/>
        <c:lblOffset val="100"/>
        <c:noMultiLvlLbl val="0"/>
      </c:catAx>
      <c:spPr>
        <a:noFill/>
        <a:ln>
          <a:solidFill>
            <a:schemeClr val="bg1">
              <a:lumMod val="65000"/>
            </a:schemeClr>
          </a:solid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400">
          <a:solidFill>
            <a:schemeClr val="tx1"/>
          </a:solidFill>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zh-CN"/>
              <a:t>省本级收入占比</a:t>
            </a:r>
            <a:r>
              <a:rPr lang="en-US"/>
              <a:t>2019</a:t>
            </a:r>
            <a:endParaRPr lang="zh-CN"/>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Sheet9!$B$2</c:f>
              <c:strCache>
                <c:ptCount val="1"/>
                <c:pt idx="0">
                  <c:v>省本级收入占比</c:v>
                </c:pt>
              </c:strCache>
            </c:strRef>
          </c:tx>
          <c:spPr>
            <a:solidFill>
              <a:srgbClr val="C00000"/>
            </a:solidFill>
            <a:ln>
              <a:noFill/>
            </a:ln>
            <a:effectLst/>
          </c:spPr>
          <c:invertIfNegative val="0"/>
          <c:cat>
            <c:strRef>
              <c:f>Sheet9!$A$3:$A$29</c:f>
              <c:strCache>
                <c:ptCount val="27"/>
                <c:pt idx="0">
                  <c:v>宁夏</c:v>
                </c:pt>
                <c:pt idx="1">
                  <c:v>海南</c:v>
                </c:pt>
                <c:pt idx="2">
                  <c:v>青海</c:v>
                </c:pt>
                <c:pt idx="3">
                  <c:v>内蒙古</c:v>
                </c:pt>
                <c:pt idx="4">
                  <c:v>山西</c:v>
                </c:pt>
                <c:pt idx="5">
                  <c:v>甘肃</c:v>
                </c:pt>
                <c:pt idx="6">
                  <c:v>陕西</c:v>
                </c:pt>
                <c:pt idx="7">
                  <c:v>吉林</c:v>
                </c:pt>
                <c:pt idx="8">
                  <c:v>广东</c:v>
                </c:pt>
                <c:pt idx="9">
                  <c:v>贵州</c:v>
                </c:pt>
                <c:pt idx="10">
                  <c:v>黑龙江</c:v>
                </c:pt>
                <c:pt idx="11">
                  <c:v>广西</c:v>
                </c:pt>
                <c:pt idx="12">
                  <c:v>河北</c:v>
                </c:pt>
                <c:pt idx="13">
                  <c:v>四川</c:v>
                </c:pt>
                <c:pt idx="14">
                  <c:v>云南</c:v>
                </c:pt>
                <c:pt idx="15">
                  <c:v>湖南</c:v>
                </c:pt>
                <c:pt idx="16">
                  <c:v>新疆</c:v>
                </c:pt>
                <c:pt idx="17">
                  <c:v>西藏</c:v>
                </c:pt>
                <c:pt idx="18">
                  <c:v>江西</c:v>
                </c:pt>
                <c:pt idx="19">
                  <c:v>福建</c:v>
                </c:pt>
                <c:pt idx="20">
                  <c:v>安徽</c:v>
                </c:pt>
                <c:pt idx="21">
                  <c:v>浙江</c:v>
                </c:pt>
                <c:pt idx="22">
                  <c:v>河南</c:v>
                </c:pt>
                <c:pt idx="23">
                  <c:v>辽宁</c:v>
                </c:pt>
                <c:pt idx="24">
                  <c:v>湖北</c:v>
                </c:pt>
                <c:pt idx="25">
                  <c:v>山东</c:v>
                </c:pt>
                <c:pt idx="26">
                  <c:v>江苏</c:v>
                </c:pt>
              </c:strCache>
            </c:strRef>
          </c:cat>
          <c:val>
            <c:numRef>
              <c:f>Sheet9!$B$3:$B$29</c:f>
              <c:numCache>
                <c:formatCode>0.00%</c:formatCode>
                <c:ptCount val="27"/>
                <c:pt idx="0">
                  <c:v>0.407</c:v>
                </c:pt>
                <c:pt idx="1">
                  <c:v>0.358</c:v>
                </c:pt>
                <c:pt idx="2">
                  <c:v>0.316</c:v>
                </c:pt>
                <c:pt idx="3">
                  <c:v>0.306</c:v>
                </c:pt>
                <c:pt idx="4">
                  <c:v>0.302</c:v>
                </c:pt>
                <c:pt idx="5">
                  <c:v>0.278</c:v>
                </c:pt>
                <c:pt idx="6">
                  <c:v>0.276</c:v>
                </c:pt>
                <c:pt idx="7">
                  <c:v>0.268</c:v>
                </c:pt>
                <c:pt idx="8">
                  <c:v>0.26</c:v>
                </c:pt>
                <c:pt idx="9">
                  <c:v>0.254</c:v>
                </c:pt>
                <c:pt idx="10">
                  <c:v>0.238</c:v>
                </c:pt>
                <c:pt idx="11">
                  <c:v>0.21</c:v>
                </c:pt>
                <c:pt idx="12">
                  <c:v>0.201</c:v>
                </c:pt>
                <c:pt idx="13">
                  <c:v>0.194</c:v>
                </c:pt>
                <c:pt idx="14">
                  <c:v>0.176</c:v>
                </c:pt>
                <c:pt idx="15">
                  <c:v>0.173</c:v>
                </c:pt>
                <c:pt idx="16">
                  <c:v>0.164</c:v>
                </c:pt>
                <c:pt idx="17">
                  <c:v>0.13</c:v>
                </c:pt>
                <c:pt idx="18">
                  <c:v>0.117</c:v>
                </c:pt>
                <c:pt idx="19">
                  <c:v>0.101</c:v>
                </c:pt>
                <c:pt idx="20">
                  <c:v>0.09</c:v>
                </c:pt>
                <c:pt idx="21">
                  <c:v>0.049</c:v>
                </c:pt>
                <c:pt idx="22">
                  <c:v>0.048</c:v>
                </c:pt>
                <c:pt idx="23">
                  <c:v>0.044</c:v>
                </c:pt>
                <c:pt idx="24">
                  <c:v>0.042</c:v>
                </c:pt>
                <c:pt idx="25">
                  <c:v>0.036</c:v>
                </c:pt>
                <c:pt idx="26">
                  <c:v>0.022</c:v>
                </c:pt>
              </c:numCache>
            </c:numRef>
          </c:val>
          <c:extLst xmlns:c16r2="http://schemas.microsoft.com/office/drawing/2015/06/chart">
            <c:ext xmlns:c16="http://schemas.microsoft.com/office/drawing/2014/chart" uri="{C3380CC4-5D6E-409C-BE32-E72D297353CC}">
              <c16:uniqueId val="{00000000-5DE4-473D-9D79-D596C8E46AD8}"/>
            </c:ext>
          </c:extLst>
        </c:ser>
        <c:dLbls>
          <c:showLegendKey val="0"/>
          <c:showVal val="0"/>
          <c:showCatName val="0"/>
          <c:showSerName val="0"/>
          <c:showPercent val="0"/>
          <c:showBubbleSize val="0"/>
        </c:dLbls>
        <c:gapWidth val="219"/>
        <c:overlap val="-27"/>
        <c:axId val="-916782016"/>
        <c:axId val="-539142896"/>
      </c:barChart>
      <c:catAx>
        <c:axId val="-91678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539142896"/>
        <c:crosses val="autoZero"/>
        <c:auto val="1"/>
        <c:lblAlgn val="ctr"/>
        <c:lblOffset val="100"/>
        <c:noMultiLvlLbl val="0"/>
      </c:catAx>
      <c:valAx>
        <c:axId val="-539142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91678201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sz="1400">
          <a:solidFill>
            <a:schemeClr val="tx1"/>
          </a:solidFill>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6666666666667"/>
          <c:y val="0.0671296296296294"/>
          <c:w val="0.855472222222222"/>
          <c:h val="0.837592592592593"/>
        </c:manualLayout>
      </c:layout>
      <c:scatterChart>
        <c:scatterStyle val="lineMarker"/>
        <c:varyColors val="0"/>
        <c:ser>
          <c:idx val="0"/>
          <c:order val="0"/>
          <c:spPr>
            <a:ln w="19050" cap="rnd">
              <a:noFill/>
              <a:round/>
            </a:ln>
            <a:effectLst/>
          </c:spPr>
          <c:marker>
            <c:symbol val="circle"/>
            <c:size val="5"/>
            <c:spPr>
              <a:solidFill>
                <a:srgbClr val="0070C0"/>
              </a:solidFill>
              <a:ln w="9525">
                <a:solidFill>
                  <a:schemeClr val="accent1"/>
                </a:solidFill>
              </a:ln>
              <a:effectLst/>
            </c:spPr>
          </c:marker>
          <c:dLbls>
            <c:dLbl>
              <c:idx val="0"/>
              <c:layout/>
              <c:tx>
                <c:rich>
                  <a:bodyPr/>
                  <a:lstStyle/>
                  <a:p>
                    <a:fld id="{C7894CFD-108F-AF46-BAE7-D808E1C61208}" type="CELLRANGE">
                      <a:rPr lang="zh-CN" altLang="en-US"/>
                      <a:pPr/>
                      <a:t>[CELLRANGE]</a:t>
                    </a:fld>
                    <a:endParaRPr lang="zh-CN" alt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92AA-4FB9-8512-8165FDE8FA05}"/>
                </c:ext>
                <c:ext xmlns:c15="http://schemas.microsoft.com/office/drawing/2012/chart" uri="{CE6537A1-D6FC-4f65-9D91-7224C49458BB}">
                  <c15:layout/>
                  <c15:dlblFieldTable/>
                  <c15:showDataLabelsRange val="1"/>
                </c:ext>
              </c:extLst>
            </c:dLbl>
            <c:dLbl>
              <c:idx val="1"/>
              <c:layout/>
              <c:tx>
                <c:rich>
                  <a:bodyPr/>
                  <a:lstStyle/>
                  <a:p>
                    <a:fld id="{A4A3F99B-D92A-5E4E-AFF4-7B6CDAD23348}"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C2D23207-1832-8C46-BF01-6D97EE37F91A}"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948BDF6D-1709-F249-BD91-8145A52362C4}"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3AC7BF64-DEDE-1242-9358-06958B8D0ED4}"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94164AE3-CF90-184A-BFF8-25ACE513FDE0}"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5BB069EE-B8C0-5C4B-AFE2-3BDCD44C9C69}"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B20D2D21-4A7D-7245-8599-802CF774291E}"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tx>
                <c:rich>
                  <a:bodyPr/>
                  <a:lstStyle/>
                  <a:p>
                    <a:fld id="{AB2D7640-96AF-D94D-8419-80BDA38ED6AE}"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tx>
                <c:rich>
                  <a:bodyPr/>
                  <a:lstStyle/>
                  <a:p>
                    <a:fld id="{1AB1602D-31B7-2540-A373-BBE766159BA4}"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5CBDB1C1-6382-5747-8561-CD48DDED7493}"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tx>
                <c:rich>
                  <a:bodyPr/>
                  <a:lstStyle/>
                  <a:p>
                    <a:fld id="{52E60373-15E5-1543-AEAD-64C9533B0641}"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tx>
                <c:rich>
                  <a:bodyPr/>
                  <a:lstStyle/>
                  <a:p>
                    <a:fld id="{234E974B-96D5-CD4F-B4BF-F1DE5BA4082E}"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layout/>
              <c:tx>
                <c:rich>
                  <a:bodyPr/>
                  <a:lstStyle/>
                  <a:p>
                    <a:fld id="{FB324E5C-3605-4C47-9066-0EE89725E297}"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0A45F3F1-FED4-0148-8BCA-DA44D1F8B73C}"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
              <c:layout/>
              <c:tx>
                <c:rich>
                  <a:bodyPr/>
                  <a:lstStyle/>
                  <a:p>
                    <a:fld id="{5FC0B741-4431-6142-9EA1-E692D0C286AF}"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96405E03-C1BB-4B43-A168-E0E63EA08B59}"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7"/>
              <c:layout/>
              <c:tx>
                <c:rich>
                  <a:bodyPr/>
                  <a:lstStyle/>
                  <a:p>
                    <a:fld id="{FC8E9534-2D21-C640-88B7-D7E3F76930A1}"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8"/>
              <c:layout/>
              <c:tx>
                <c:rich>
                  <a:bodyPr/>
                  <a:lstStyle/>
                  <a:p>
                    <a:fld id="{CA2B72D2-B393-F84B-BF5B-1CEC70036077}"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9"/>
              <c:layout/>
              <c:tx>
                <c:rich>
                  <a:bodyPr/>
                  <a:lstStyle/>
                  <a:p>
                    <a:fld id="{8640B9F0-F5D6-0948-9639-B40E4B9E56B7}"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0"/>
              <c:layout/>
              <c:tx>
                <c:rich>
                  <a:bodyPr/>
                  <a:lstStyle/>
                  <a:p>
                    <a:fld id="{8048005F-1C25-3242-A7CE-036F027DED22}"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1"/>
              <c:layout/>
              <c:tx>
                <c:rich>
                  <a:bodyPr/>
                  <a:lstStyle/>
                  <a:p>
                    <a:fld id="{F5B0BC4F-6EEB-A148-AC24-6E9C930263E0}"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2"/>
              <c:layout/>
              <c:tx>
                <c:rich>
                  <a:bodyPr/>
                  <a:lstStyle/>
                  <a:p>
                    <a:fld id="{7008E19D-F1AA-F946-95FC-70B962B5378F}"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3"/>
              <c:layout/>
              <c:tx>
                <c:rich>
                  <a:bodyPr/>
                  <a:lstStyle/>
                  <a:p>
                    <a:fld id="{DE6E0366-475D-CC47-8DF8-75C137E56EDD}"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4"/>
              <c:layout/>
              <c:tx>
                <c:rich>
                  <a:bodyPr/>
                  <a:lstStyle/>
                  <a:p>
                    <a:fld id="{8C9DD936-D628-0F4E-AF88-13774B013F03}"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5"/>
              <c:layout/>
              <c:tx>
                <c:rich>
                  <a:bodyPr/>
                  <a:lstStyle/>
                  <a:p>
                    <a:fld id="{FE5D51BA-AC51-774C-AA7B-A69629041664}"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6"/>
              <c:layout/>
              <c:tx>
                <c:rich>
                  <a:bodyPr/>
                  <a:lstStyle/>
                  <a:p>
                    <a:fld id="{12946019-740E-E34B-9291-8FC1F35CC866}" type="CELLRANGE">
                      <a:rPr lang="zh-CN" altLang="en-US"/>
                      <a:pPr/>
                      <a:t>[CELLRANGE]</a:t>
                    </a:fld>
                    <a:endParaRPr lang="zh-CN"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anchor="ctr" anchorCtr="1"/>
              <a:lstStyle/>
              <a:p>
                <a:pPr>
                  <a:defRPr lang="zh-CN" sz="1400" b="0" i="0" u="none" strike="noStrike" kern="1200" baseline="0">
                    <a:solidFill>
                      <a:schemeClr val="tx1">
                        <a:lumMod val="75000"/>
                        <a:lumOff val="25000"/>
                      </a:schemeClr>
                    </a:solidFill>
                    <a:latin typeface="+mn-lt"/>
                    <a:ea typeface="+mn-ea"/>
                    <a:cs typeface="+mn-cs"/>
                  </a:defRPr>
                </a:pPr>
                <a:endParaRPr lang="zh-CN"/>
              </a:p>
            </c:txPr>
            <c:dLblPos val="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xVal>
            <c:numRef>
              <c:f>四大象限分类修订前!$B$2:$B$28</c:f>
              <c:numCache>
                <c:formatCode>0.0%</c:formatCode>
                <c:ptCount val="27"/>
                <c:pt idx="0">
                  <c:v>0.407062085937541</c:v>
                </c:pt>
                <c:pt idx="1">
                  <c:v>0.357501235038591</c:v>
                </c:pt>
                <c:pt idx="2">
                  <c:v>0.316152633350458</c:v>
                </c:pt>
                <c:pt idx="3">
                  <c:v>0.30585654956513</c:v>
                </c:pt>
                <c:pt idx="4">
                  <c:v>0.302386307485219</c:v>
                </c:pt>
                <c:pt idx="5">
                  <c:v>0.278459458388532</c:v>
                </c:pt>
                <c:pt idx="6">
                  <c:v>0.275817810608103</c:v>
                </c:pt>
                <c:pt idx="7">
                  <c:v>0.268400555083039</c:v>
                </c:pt>
                <c:pt idx="8">
                  <c:v>0.260135611658347</c:v>
                </c:pt>
                <c:pt idx="9">
                  <c:v>0.254255519700145</c:v>
                </c:pt>
                <c:pt idx="10">
                  <c:v>0.237609743067605</c:v>
                </c:pt>
                <c:pt idx="11">
                  <c:v>0.210391922961404</c:v>
                </c:pt>
                <c:pt idx="12">
                  <c:v>0.201062415336421</c:v>
                </c:pt>
                <c:pt idx="13">
                  <c:v>0.193843503758083</c:v>
                </c:pt>
                <c:pt idx="14">
                  <c:v>0.176429817282216</c:v>
                </c:pt>
                <c:pt idx="15">
                  <c:v>0.172691297263144</c:v>
                </c:pt>
                <c:pt idx="16">
                  <c:v>0.164455212117423</c:v>
                </c:pt>
                <c:pt idx="17">
                  <c:v>0.130183581372847</c:v>
                </c:pt>
                <c:pt idx="18">
                  <c:v>0.116556404584758</c:v>
                </c:pt>
                <c:pt idx="19">
                  <c:v>0.1014706955093</c:v>
                </c:pt>
                <c:pt idx="20">
                  <c:v>0.0899846572143158</c:v>
                </c:pt>
                <c:pt idx="21">
                  <c:v>0.0487200056753689</c:v>
                </c:pt>
                <c:pt idx="22">
                  <c:v>0.0478504022141926</c:v>
                </c:pt>
                <c:pt idx="23">
                  <c:v>0.043630062522932</c:v>
                </c:pt>
                <c:pt idx="24">
                  <c:v>0.0424834049476089</c:v>
                </c:pt>
                <c:pt idx="25">
                  <c:v>0.0360872503977694</c:v>
                </c:pt>
                <c:pt idx="26">
                  <c:v>0.0215771981010187</c:v>
                </c:pt>
              </c:numCache>
            </c:numRef>
          </c:xVal>
          <c:yVal>
            <c:numRef>
              <c:f>四大象限分类修订前!$C$2:$C$28</c:f>
              <c:numCache>
                <c:formatCode>0.0%</c:formatCode>
                <c:ptCount val="27"/>
                <c:pt idx="0">
                  <c:v>0.241424478874798</c:v>
                </c:pt>
                <c:pt idx="1">
                  <c:v>0.244544352541191</c:v>
                </c:pt>
                <c:pt idx="2">
                  <c:v>0.310436260200049</c:v>
                </c:pt>
                <c:pt idx="3">
                  <c:v>0.167375876708747</c:v>
                </c:pt>
                <c:pt idx="4">
                  <c:v>0.179621610267487</c:v>
                </c:pt>
                <c:pt idx="5">
                  <c:v>0.210590644177442</c:v>
                </c:pt>
                <c:pt idx="6">
                  <c:v>0.149300160253106</c:v>
                </c:pt>
                <c:pt idx="7">
                  <c:v>0.195519420758526</c:v>
                </c:pt>
                <c:pt idx="8">
                  <c:v>0.0816930936583768</c:v>
                </c:pt>
                <c:pt idx="9">
                  <c:v>0.239308348834083</c:v>
                </c:pt>
                <c:pt idx="10">
                  <c:v>0.188605365887249</c:v>
                </c:pt>
                <c:pt idx="11">
                  <c:v>0.158835665673823</c:v>
                </c:pt>
                <c:pt idx="12">
                  <c:v>0.123874059035298</c:v>
                </c:pt>
                <c:pt idx="13">
                  <c:v>0.152014090526603</c:v>
                </c:pt>
                <c:pt idx="14">
                  <c:v>0.18512296760215</c:v>
                </c:pt>
                <c:pt idx="15">
                  <c:v>0.0990115584637115</c:v>
                </c:pt>
                <c:pt idx="16">
                  <c:v>0.208811769327709</c:v>
                </c:pt>
                <c:pt idx="17">
                  <c:v>0.247514660272759</c:v>
                </c:pt>
                <c:pt idx="18">
                  <c:v>0.109027270171493</c:v>
                </c:pt>
                <c:pt idx="19">
                  <c:v>0.116571587623775</c:v>
                </c:pt>
                <c:pt idx="20">
                  <c:v>0.134886398408275</c:v>
                </c:pt>
                <c:pt idx="21">
                  <c:v>0.0636497165025366</c:v>
                </c:pt>
                <c:pt idx="22">
                  <c:v>0.107316486543434</c:v>
                </c:pt>
                <c:pt idx="23">
                  <c:v>0.127739844699344</c:v>
                </c:pt>
                <c:pt idx="24">
                  <c:v>0.0895590666591219</c:v>
                </c:pt>
                <c:pt idx="25">
                  <c:v>0.100173905254458</c:v>
                </c:pt>
                <c:pt idx="26">
                  <c:v>0.0872151999478079</c:v>
                </c:pt>
              </c:numCache>
            </c:numRef>
          </c:yVal>
          <c:smooth val="0"/>
          <c:extLst xmlns:c16r2="http://schemas.microsoft.com/office/drawing/2015/06/chart">
            <c:ext xmlns:c16="http://schemas.microsoft.com/office/drawing/2014/chart" uri="{C3380CC4-5D6E-409C-BE32-E72D297353CC}">
              <c16:uniqueId val="{0000001B-92AA-4FB9-8512-8165FDE8FA05}"/>
            </c:ext>
            <c:ext xmlns:c15="http://schemas.microsoft.com/office/drawing/2012/chart" uri="{02D57815-91ED-43cb-92C2-25804820EDAC}">
              <c15:datalabelsRange>
                <c15:f>四大象限分类修订前!$A$2:$A$28</c15:f>
                <c15:dlblRangeCache>
                  <c:ptCount val="27"/>
                  <c:pt idx="0">
                    <c:v>宁夏</c:v>
                  </c:pt>
                  <c:pt idx="1">
                    <c:v>海南</c:v>
                  </c:pt>
                  <c:pt idx="2">
                    <c:v>青海</c:v>
                  </c:pt>
                  <c:pt idx="3">
                    <c:v>内蒙古</c:v>
                  </c:pt>
                  <c:pt idx="4">
                    <c:v>山西</c:v>
                  </c:pt>
                  <c:pt idx="5">
                    <c:v>甘肃</c:v>
                  </c:pt>
                  <c:pt idx="6">
                    <c:v>陕西</c:v>
                  </c:pt>
                  <c:pt idx="7">
                    <c:v>吉林</c:v>
                  </c:pt>
                  <c:pt idx="8">
                    <c:v>广东</c:v>
                  </c:pt>
                  <c:pt idx="9">
                    <c:v>贵州</c:v>
                  </c:pt>
                  <c:pt idx="10">
                    <c:v>黑龙江</c:v>
                  </c:pt>
                  <c:pt idx="11">
                    <c:v>广西</c:v>
                  </c:pt>
                  <c:pt idx="12">
                    <c:v>河北</c:v>
                  </c:pt>
                  <c:pt idx="13">
                    <c:v>四川</c:v>
                  </c:pt>
                  <c:pt idx="14">
                    <c:v>云南</c:v>
                  </c:pt>
                  <c:pt idx="15">
                    <c:v>湖南</c:v>
                  </c:pt>
                  <c:pt idx="16">
                    <c:v>新疆</c:v>
                  </c:pt>
                  <c:pt idx="17">
                    <c:v>西藏</c:v>
                  </c:pt>
                  <c:pt idx="18">
                    <c:v>江西</c:v>
                  </c:pt>
                  <c:pt idx="19">
                    <c:v>福建</c:v>
                  </c:pt>
                  <c:pt idx="20">
                    <c:v>安徽</c:v>
                  </c:pt>
                  <c:pt idx="21">
                    <c:v>浙江</c:v>
                  </c:pt>
                  <c:pt idx="22">
                    <c:v>河南</c:v>
                  </c:pt>
                  <c:pt idx="23">
                    <c:v>辽宁</c:v>
                  </c:pt>
                  <c:pt idx="24">
                    <c:v>湖北</c:v>
                  </c:pt>
                  <c:pt idx="25">
                    <c:v>山东</c:v>
                  </c:pt>
                  <c:pt idx="26">
                    <c:v>江苏</c:v>
                  </c:pt>
                </c15:dlblRangeCache>
              </c15:datalabelsRange>
            </c:ext>
          </c:extLst>
        </c:ser>
        <c:dLbls>
          <c:showLegendKey val="0"/>
          <c:showVal val="0"/>
          <c:showCatName val="0"/>
          <c:showSerName val="0"/>
          <c:showPercent val="0"/>
          <c:showBubbleSize val="0"/>
        </c:dLbls>
        <c:axId val="-667038016"/>
        <c:axId val="-624538416"/>
      </c:scatterChart>
      <c:valAx>
        <c:axId val="-667038016"/>
        <c:scaling>
          <c:orientation val="minMax"/>
        </c:scaling>
        <c:delete val="0"/>
        <c:axPos val="b"/>
        <c:numFmt formatCode="0.0%"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crossAx val="-624538416"/>
        <c:crossesAt val="0.16"/>
        <c:crossBetween val="midCat"/>
      </c:valAx>
      <c:valAx>
        <c:axId val="-624538416"/>
        <c:scaling>
          <c:orientation val="minMax"/>
        </c:scaling>
        <c:delete val="0"/>
        <c:axPos val="l"/>
        <c:numFmt formatCode="0.0%"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crossAx val="-667038016"/>
        <c:crossesAt val="0.187"/>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sz="1400"/>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zh-CN"/>
              <a:t>消费税构成</a:t>
            </a:r>
          </a:p>
        </c:rich>
      </c:tx>
      <c:layout>
        <c:manualLayout>
          <c:xMode val="edge"/>
          <c:yMode val="edge"/>
          <c:x val="0.659509202453988"/>
          <c:y val="0.060185185185185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zh-CN"/>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4C9-4A59-AECF-1B64A3E12E6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4C9-4A59-AECF-1B64A3E12E6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4C9-4A59-AECF-1B64A3E12E6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4C9-4A59-AECF-1B64A3E12E6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4C9-4A59-AECF-1B64A3E12E6D}"/>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zh-CN"/>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Sheet2!$D$3:$D$7</c:f>
              <c:strCache>
                <c:ptCount val="5"/>
                <c:pt idx="0">
                  <c:v>烟</c:v>
                </c:pt>
                <c:pt idx="1">
                  <c:v>酒</c:v>
                </c:pt>
                <c:pt idx="2">
                  <c:v>油</c:v>
                </c:pt>
                <c:pt idx="3">
                  <c:v>车</c:v>
                </c:pt>
                <c:pt idx="4">
                  <c:v>其他</c:v>
                </c:pt>
              </c:strCache>
            </c:strRef>
          </c:cat>
          <c:val>
            <c:numRef>
              <c:f>Sheet2!$F$3:$F$7</c:f>
              <c:numCache>
                <c:formatCode>General</c:formatCode>
                <c:ptCount val="5"/>
                <c:pt idx="0">
                  <c:v>53.9937422475935</c:v>
                </c:pt>
                <c:pt idx="1">
                  <c:v>3.05115631923312</c:v>
                </c:pt>
                <c:pt idx="2">
                  <c:v>31.51754760667636</c:v>
                </c:pt>
                <c:pt idx="3">
                  <c:v>10.53403522697088</c:v>
                </c:pt>
                <c:pt idx="4">
                  <c:v>0.90351859952615</c:v>
                </c:pt>
              </c:numCache>
            </c:numRef>
          </c:val>
          <c:extLst xmlns:c16r2="http://schemas.microsoft.com/office/drawing/2015/06/chart">
            <c:ext xmlns:c16="http://schemas.microsoft.com/office/drawing/2014/chart" uri="{C3380CC4-5D6E-409C-BE32-E72D297353CC}">
              <c16:uniqueId val="{0000000A-B4C9-4A59-AECF-1B64A3E12E6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Sheet3!$E$1</c:f>
              <c:strCache>
                <c:ptCount val="1"/>
                <c:pt idx="0">
                  <c:v>中央财政收入比重</c:v>
                </c:pt>
              </c:strCache>
            </c:strRef>
          </c:tx>
          <c:spPr>
            <a:ln w="28575" cap="rnd">
              <a:solidFill>
                <a:srgbClr val="C00000"/>
              </a:solidFill>
              <a:prstDash val="dash"/>
              <a:round/>
            </a:ln>
            <a:effectLst/>
          </c:spPr>
          <c:marker>
            <c:symbol val="none"/>
          </c:marker>
          <c:cat>
            <c:numRef>
              <c:f>Sheet3!$A$33:$A$64</c:f>
              <c:numCache>
                <c:formatCode>General</c:formatCode>
                <c:ptCount val="32"/>
                <c:pt idx="0">
                  <c:v>1984.0</c:v>
                </c:pt>
                <c:pt idx="1">
                  <c:v>1985.0</c:v>
                </c:pt>
                <c:pt idx="2">
                  <c:v>1986.0</c:v>
                </c:pt>
                <c:pt idx="3">
                  <c:v>1987.0</c:v>
                </c:pt>
                <c:pt idx="4">
                  <c:v>1988.0</c:v>
                </c:pt>
                <c:pt idx="5">
                  <c:v>1989.0</c:v>
                </c:pt>
                <c:pt idx="6">
                  <c:v>1990.0</c:v>
                </c:pt>
                <c:pt idx="7">
                  <c:v>1991.0</c:v>
                </c:pt>
                <c:pt idx="8">
                  <c:v>1992.0</c:v>
                </c:pt>
                <c:pt idx="9">
                  <c:v>1993.0</c:v>
                </c:pt>
                <c:pt idx="10">
                  <c:v>1994.0</c:v>
                </c:pt>
                <c:pt idx="11">
                  <c:v>1995.0</c:v>
                </c:pt>
                <c:pt idx="12">
                  <c:v>1996.0</c:v>
                </c:pt>
                <c:pt idx="13">
                  <c:v>1997.0</c:v>
                </c:pt>
                <c:pt idx="14">
                  <c:v>1998.0</c:v>
                </c:pt>
                <c:pt idx="15">
                  <c:v>1999.0</c:v>
                </c:pt>
                <c:pt idx="16">
                  <c:v>2000.0</c:v>
                </c:pt>
                <c:pt idx="17">
                  <c:v>2001.0</c:v>
                </c:pt>
                <c:pt idx="18">
                  <c:v>2002.0</c:v>
                </c:pt>
                <c:pt idx="19">
                  <c:v>2003.0</c:v>
                </c:pt>
                <c:pt idx="20">
                  <c:v>2004.0</c:v>
                </c:pt>
                <c:pt idx="21">
                  <c:v>2005.0</c:v>
                </c:pt>
                <c:pt idx="22">
                  <c:v>2006.0</c:v>
                </c:pt>
                <c:pt idx="23">
                  <c:v>2007.0</c:v>
                </c:pt>
                <c:pt idx="24">
                  <c:v>2008.0</c:v>
                </c:pt>
                <c:pt idx="25">
                  <c:v>2009.0</c:v>
                </c:pt>
                <c:pt idx="26">
                  <c:v>2010.0</c:v>
                </c:pt>
                <c:pt idx="27">
                  <c:v>2011.0</c:v>
                </c:pt>
                <c:pt idx="28">
                  <c:v>2012.0</c:v>
                </c:pt>
                <c:pt idx="29">
                  <c:v>2013.0</c:v>
                </c:pt>
                <c:pt idx="30">
                  <c:v>2014.0</c:v>
                </c:pt>
                <c:pt idx="31">
                  <c:v>2015.0</c:v>
                </c:pt>
              </c:numCache>
            </c:numRef>
          </c:cat>
          <c:val>
            <c:numRef>
              <c:f>Sheet3!$E$33:$E$64</c:f>
              <c:numCache>
                <c:formatCode>General</c:formatCode>
                <c:ptCount val="32"/>
                <c:pt idx="0">
                  <c:v>40.5</c:v>
                </c:pt>
                <c:pt idx="1">
                  <c:v>38.4</c:v>
                </c:pt>
                <c:pt idx="2">
                  <c:v>36.7</c:v>
                </c:pt>
                <c:pt idx="3">
                  <c:v>33.5</c:v>
                </c:pt>
                <c:pt idx="4">
                  <c:v>32.9</c:v>
                </c:pt>
                <c:pt idx="5">
                  <c:v>30.9</c:v>
                </c:pt>
                <c:pt idx="6">
                  <c:v>33.8</c:v>
                </c:pt>
                <c:pt idx="7">
                  <c:v>29.8</c:v>
                </c:pt>
                <c:pt idx="8">
                  <c:v>28.1</c:v>
                </c:pt>
                <c:pt idx="9">
                  <c:v>22.0</c:v>
                </c:pt>
                <c:pt idx="10">
                  <c:v>55.7</c:v>
                </c:pt>
                <c:pt idx="11">
                  <c:v>52.2</c:v>
                </c:pt>
                <c:pt idx="12">
                  <c:v>49.4</c:v>
                </c:pt>
                <c:pt idx="13">
                  <c:v>48.9</c:v>
                </c:pt>
                <c:pt idx="14">
                  <c:v>49.5</c:v>
                </c:pt>
                <c:pt idx="15">
                  <c:v>51.1</c:v>
                </c:pt>
                <c:pt idx="16">
                  <c:v>52.2</c:v>
                </c:pt>
                <c:pt idx="17">
                  <c:v>52.4</c:v>
                </c:pt>
                <c:pt idx="18">
                  <c:v>55.0</c:v>
                </c:pt>
                <c:pt idx="19">
                  <c:v>54.6</c:v>
                </c:pt>
                <c:pt idx="20">
                  <c:v>54.9</c:v>
                </c:pt>
                <c:pt idx="21">
                  <c:v>52.3</c:v>
                </c:pt>
                <c:pt idx="22">
                  <c:v>52.8</c:v>
                </c:pt>
                <c:pt idx="23">
                  <c:v>54.1</c:v>
                </c:pt>
                <c:pt idx="24">
                  <c:v>53.3</c:v>
                </c:pt>
                <c:pt idx="25">
                  <c:v>52.4</c:v>
                </c:pt>
                <c:pt idx="26">
                  <c:v>51.1</c:v>
                </c:pt>
                <c:pt idx="27">
                  <c:v>49.4</c:v>
                </c:pt>
                <c:pt idx="28">
                  <c:v>47.9</c:v>
                </c:pt>
                <c:pt idx="29">
                  <c:v>46.6</c:v>
                </c:pt>
                <c:pt idx="30">
                  <c:v>45.9</c:v>
                </c:pt>
                <c:pt idx="31">
                  <c:v>45.5</c:v>
                </c:pt>
              </c:numCache>
            </c:numRef>
          </c:val>
          <c:smooth val="0"/>
          <c:extLst xmlns:c16r2="http://schemas.microsoft.com/office/drawing/2015/06/chart">
            <c:ext xmlns:c16="http://schemas.microsoft.com/office/drawing/2014/chart" uri="{C3380CC4-5D6E-409C-BE32-E72D297353CC}">
              <c16:uniqueId val="{00000000-34B7-4C20-9A4A-528F3B6CE83C}"/>
            </c:ext>
          </c:extLst>
        </c:ser>
        <c:ser>
          <c:idx val="1"/>
          <c:order val="1"/>
          <c:tx>
            <c:strRef>
              <c:f>Sheet3!$F$1</c:f>
              <c:strCache>
                <c:ptCount val="1"/>
                <c:pt idx="0">
                  <c:v>地方财政收入比重</c:v>
                </c:pt>
              </c:strCache>
            </c:strRef>
          </c:tx>
          <c:spPr>
            <a:ln w="28575" cap="rnd">
              <a:solidFill>
                <a:srgbClr val="004FD0"/>
              </a:solidFill>
              <a:round/>
            </a:ln>
            <a:effectLst/>
          </c:spPr>
          <c:marker>
            <c:symbol val="none"/>
          </c:marker>
          <c:cat>
            <c:numRef>
              <c:f>Sheet3!$A$33:$A$64</c:f>
              <c:numCache>
                <c:formatCode>General</c:formatCode>
                <c:ptCount val="32"/>
                <c:pt idx="0">
                  <c:v>1984.0</c:v>
                </c:pt>
                <c:pt idx="1">
                  <c:v>1985.0</c:v>
                </c:pt>
                <c:pt idx="2">
                  <c:v>1986.0</c:v>
                </c:pt>
                <c:pt idx="3">
                  <c:v>1987.0</c:v>
                </c:pt>
                <c:pt idx="4">
                  <c:v>1988.0</c:v>
                </c:pt>
                <c:pt idx="5">
                  <c:v>1989.0</c:v>
                </c:pt>
                <c:pt idx="6">
                  <c:v>1990.0</c:v>
                </c:pt>
                <c:pt idx="7">
                  <c:v>1991.0</c:v>
                </c:pt>
                <c:pt idx="8">
                  <c:v>1992.0</c:v>
                </c:pt>
                <c:pt idx="9">
                  <c:v>1993.0</c:v>
                </c:pt>
                <c:pt idx="10">
                  <c:v>1994.0</c:v>
                </c:pt>
                <c:pt idx="11">
                  <c:v>1995.0</c:v>
                </c:pt>
                <c:pt idx="12">
                  <c:v>1996.0</c:v>
                </c:pt>
                <c:pt idx="13">
                  <c:v>1997.0</c:v>
                </c:pt>
                <c:pt idx="14">
                  <c:v>1998.0</c:v>
                </c:pt>
                <c:pt idx="15">
                  <c:v>1999.0</c:v>
                </c:pt>
                <c:pt idx="16">
                  <c:v>2000.0</c:v>
                </c:pt>
                <c:pt idx="17">
                  <c:v>2001.0</c:v>
                </c:pt>
                <c:pt idx="18">
                  <c:v>2002.0</c:v>
                </c:pt>
                <c:pt idx="19">
                  <c:v>2003.0</c:v>
                </c:pt>
                <c:pt idx="20">
                  <c:v>2004.0</c:v>
                </c:pt>
                <c:pt idx="21">
                  <c:v>2005.0</c:v>
                </c:pt>
                <c:pt idx="22">
                  <c:v>2006.0</c:v>
                </c:pt>
                <c:pt idx="23">
                  <c:v>2007.0</c:v>
                </c:pt>
                <c:pt idx="24">
                  <c:v>2008.0</c:v>
                </c:pt>
                <c:pt idx="25">
                  <c:v>2009.0</c:v>
                </c:pt>
                <c:pt idx="26">
                  <c:v>2010.0</c:v>
                </c:pt>
                <c:pt idx="27">
                  <c:v>2011.0</c:v>
                </c:pt>
                <c:pt idx="28">
                  <c:v>2012.0</c:v>
                </c:pt>
                <c:pt idx="29">
                  <c:v>2013.0</c:v>
                </c:pt>
                <c:pt idx="30">
                  <c:v>2014.0</c:v>
                </c:pt>
                <c:pt idx="31">
                  <c:v>2015.0</c:v>
                </c:pt>
              </c:numCache>
            </c:numRef>
          </c:cat>
          <c:val>
            <c:numRef>
              <c:f>Sheet3!$F$33:$F$64</c:f>
              <c:numCache>
                <c:formatCode>General</c:formatCode>
                <c:ptCount val="32"/>
                <c:pt idx="0">
                  <c:v>59.5</c:v>
                </c:pt>
                <c:pt idx="1">
                  <c:v>61.6</c:v>
                </c:pt>
                <c:pt idx="2">
                  <c:v>63.3</c:v>
                </c:pt>
                <c:pt idx="3">
                  <c:v>66.5</c:v>
                </c:pt>
                <c:pt idx="4">
                  <c:v>67.1</c:v>
                </c:pt>
                <c:pt idx="5">
                  <c:v>69.1</c:v>
                </c:pt>
                <c:pt idx="6">
                  <c:v>66.2</c:v>
                </c:pt>
                <c:pt idx="7">
                  <c:v>70.2</c:v>
                </c:pt>
                <c:pt idx="8">
                  <c:v>71.9</c:v>
                </c:pt>
                <c:pt idx="9">
                  <c:v>78.0</c:v>
                </c:pt>
                <c:pt idx="10">
                  <c:v>44.3</c:v>
                </c:pt>
                <c:pt idx="11">
                  <c:v>47.8</c:v>
                </c:pt>
                <c:pt idx="12">
                  <c:v>50.6</c:v>
                </c:pt>
                <c:pt idx="13">
                  <c:v>51.1</c:v>
                </c:pt>
                <c:pt idx="14">
                  <c:v>50.5</c:v>
                </c:pt>
                <c:pt idx="15">
                  <c:v>48.9</c:v>
                </c:pt>
                <c:pt idx="16">
                  <c:v>47.8</c:v>
                </c:pt>
                <c:pt idx="17">
                  <c:v>47.6</c:v>
                </c:pt>
                <c:pt idx="18">
                  <c:v>45.0</c:v>
                </c:pt>
                <c:pt idx="19">
                  <c:v>45.4</c:v>
                </c:pt>
                <c:pt idx="20">
                  <c:v>45.1</c:v>
                </c:pt>
                <c:pt idx="21">
                  <c:v>47.7</c:v>
                </c:pt>
                <c:pt idx="22">
                  <c:v>47.2</c:v>
                </c:pt>
                <c:pt idx="23">
                  <c:v>45.9</c:v>
                </c:pt>
                <c:pt idx="24">
                  <c:v>46.7</c:v>
                </c:pt>
                <c:pt idx="25">
                  <c:v>47.6</c:v>
                </c:pt>
                <c:pt idx="26">
                  <c:v>48.9</c:v>
                </c:pt>
                <c:pt idx="27">
                  <c:v>50.6</c:v>
                </c:pt>
                <c:pt idx="28">
                  <c:v>52.1</c:v>
                </c:pt>
                <c:pt idx="29">
                  <c:v>53.4</c:v>
                </c:pt>
                <c:pt idx="30">
                  <c:v>54.1</c:v>
                </c:pt>
                <c:pt idx="31">
                  <c:v>54.5</c:v>
                </c:pt>
              </c:numCache>
            </c:numRef>
          </c:val>
          <c:smooth val="0"/>
          <c:extLst xmlns:c16r2="http://schemas.microsoft.com/office/drawing/2015/06/chart">
            <c:ext xmlns:c16="http://schemas.microsoft.com/office/drawing/2014/chart" uri="{C3380CC4-5D6E-409C-BE32-E72D297353CC}">
              <c16:uniqueId val="{00000001-34B7-4C20-9A4A-528F3B6CE83C}"/>
            </c:ext>
          </c:extLst>
        </c:ser>
        <c:dLbls>
          <c:showLegendKey val="0"/>
          <c:showVal val="0"/>
          <c:showCatName val="0"/>
          <c:showSerName val="0"/>
          <c:showPercent val="0"/>
          <c:showBubbleSize val="0"/>
        </c:dLbls>
        <c:smooth val="0"/>
        <c:axId val="-671296480"/>
        <c:axId val="-1029747232"/>
      </c:lineChart>
      <c:catAx>
        <c:axId val="-67129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029747232"/>
        <c:crosses val="autoZero"/>
        <c:auto val="1"/>
        <c:lblAlgn val="ctr"/>
        <c:lblOffset val="100"/>
        <c:noMultiLvlLbl val="0"/>
      </c:catAx>
      <c:valAx>
        <c:axId val="-1029747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671296480"/>
        <c:crosses val="autoZero"/>
        <c:crossBetween val="between"/>
      </c:valAx>
      <c:spPr>
        <a:noFill/>
        <a:ln>
          <a:solidFill>
            <a:schemeClr val="bg1">
              <a:lumMod val="65000"/>
            </a:schemeClr>
          </a:solidFill>
        </a:ln>
        <a:effectLst/>
      </c:spPr>
    </c:plotArea>
    <c:legend>
      <c:legendPos val="b"/>
      <c:layout/>
      <c:overlay val="0"/>
      <c:spPr>
        <a:noFill/>
        <a:ln>
          <a:solidFill>
            <a:schemeClr val="bg1">
              <a:lumMod val="65000"/>
            </a:schemeClr>
          </a:solid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400">
          <a:solidFill>
            <a:schemeClr val="tx1"/>
          </a:solidFill>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zh-CN"/>
              <a:t>财力均等化</a:t>
            </a:r>
            <a:r>
              <a:rPr lang="en-US"/>
              <a:t>2001</a:t>
            </a:r>
            <a:endParaRPr lang="zh-CN"/>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0.0832431040459565"/>
          <c:y val="0.122827691412831"/>
          <c:w val="0.889083939979201"/>
          <c:h val="0.606740810044064"/>
        </c:manualLayout>
      </c:layout>
      <c:barChart>
        <c:barDir val="col"/>
        <c:grouping val="clustered"/>
        <c:varyColors val="0"/>
        <c:ser>
          <c:idx val="0"/>
          <c:order val="0"/>
          <c:tx>
            <c:strRef>
              <c:f>Sheet2!$D$2</c:f>
              <c:strCache>
                <c:ptCount val="1"/>
                <c:pt idx="0">
                  <c:v>人均财政支出</c:v>
                </c:pt>
              </c:strCache>
            </c:strRef>
          </c:tx>
          <c:spPr>
            <a:solidFill>
              <a:srgbClr val="C00000"/>
            </a:solidFill>
            <a:ln>
              <a:noFill/>
            </a:ln>
            <a:effectLst/>
          </c:spPr>
          <c:invertIfNegative val="0"/>
          <c:cat>
            <c:strRef>
              <c:f>Sheet2!$A$3:$A$33</c:f>
              <c:strCache>
                <c:ptCount val="31"/>
                <c:pt idx="0">
                  <c:v>北京</c:v>
                </c:pt>
                <c:pt idx="1">
                  <c:v>天津</c:v>
                </c:pt>
                <c:pt idx="2">
                  <c:v>河北</c:v>
                </c:pt>
                <c:pt idx="3">
                  <c:v>山西</c:v>
                </c:pt>
                <c:pt idx="4">
                  <c:v>内蒙古</c:v>
                </c:pt>
                <c:pt idx="5">
                  <c:v>辽宁</c:v>
                </c:pt>
                <c:pt idx="6">
                  <c:v>吉林</c:v>
                </c:pt>
                <c:pt idx="7">
                  <c:v>黑龙江</c:v>
                </c:pt>
                <c:pt idx="8">
                  <c:v>上海</c:v>
                </c:pt>
                <c:pt idx="9">
                  <c:v>江苏</c:v>
                </c:pt>
                <c:pt idx="10">
                  <c:v>浙江</c:v>
                </c:pt>
                <c:pt idx="11">
                  <c:v>安徽</c:v>
                </c:pt>
                <c:pt idx="12">
                  <c:v>福建</c:v>
                </c:pt>
                <c:pt idx="13">
                  <c:v>江西</c:v>
                </c:pt>
                <c:pt idx="14">
                  <c:v>山东</c:v>
                </c:pt>
                <c:pt idx="15">
                  <c:v>河南</c:v>
                </c:pt>
                <c:pt idx="16">
                  <c:v>湖北</c:v>
                </c:pt>
                <c:pt idx="17">
                  <c:v>湖南</c:v>
                </c:pt>
                <c:pt idx="18">
                  <c:v>广东</c:v>
                </c:pt>
                <c:pt idx="19">
                  <c:v>广西</c:v>
                </c:pt>
                <c:pt idx="20">
                  <c:v>海南</c:v>
                </c:pt>
                <c:pt idx="21">
                  <c:v>重庆</c:v>
                </c:pt>
                <c:pt idx="22">
                  <c:v>四川</c:v>
                </c:pt>
                <c:pt idx="23">
                  <c:v>贵州</c:v>
                </c:pt>
                <c:pt idx="24">
                  <c:v>云南</c:v>
                </c:pt>
                <c:pt idx="25">
                  <c:v>西藏</c:v>
                </c:pt>
                <c:pt idx="26">
                  <c:v>陕西</c:v>
                </c:pt>
                <c:pt idx="27">
                  <c:v>甘肃</c:v>
                </c:pt>
                <c:pt idx="28">
                  <c:v>青海</c:v>
                </c:pt>
                <c:pt idx="29">
                  <c:v>宁夏</c:v>
                </c:pt>
                <c:pt idx="30">
                  <c:v>新疆</c:v>
                </c:pt>
              </c:strCache>
            </c:strRef>
          </c:cat>
          <c:val>
            <c:numRef>
              <c:f>Sheet2!$D$3:$D$33</c:f>
              <c:numCache>
                <c:formatCode>General</c:formatCode>
                <c:ptCount val="31"/>
                <c:pt idx="0">
                  <c:v>4042.71</c:v>
                </c:pt>
                <c:pt idx="1">
                  <c:v>2337.0</c:v>
                </c:pt>
                <c:pt idx="2">
                  <c:v>767.54</c:v>
                </c:pt>
                <c:pt idx="3">
                  <c:v>884.79</c:v>
                </c:pt>
                <c:pt idx="4">
                  <c:v>1343.11</c:v>
                </c:pt>
                <c:pt idx="5">
                  <c:v>1515.09</c:v>
                </c:pt>
                <c:pt idx="6">
                  <c:v>1213.06</c:v>
                </c:pt>
                <c:pt idx="7">
                  <c:v>1254.98</c:v>
                </c:pt>
                <c:pt idx="8">
                  <c:v>4387.47</c:v>
                </c:pt>
                <c:pt idx="9">
                  <c:v>992.04</c:v>
                </c:pt>
                <c:pt idx="10">
                  <c:v>1294.82</c:v>
                </c:pt>
                <c:pt idx="11">
                  <c:v>638.11</c:v>
                </c:pt>
                <c:pt idx="12">
                  <c:v>1084.84</c:v>
                </c:pt>
                <c:pt idx="13">
                  <c:v>677.77</c:v>
                </c:pt>
                <c:pt idx="14">
                  <c:v>833.73</c:v>
                </c:pt>
                <c:pt idx="15">
                  <c:v>532.27</c:v>
                </c:pt>
                <c:pt idx="16">
                  <c:v>810.72</c:v>
                </c:pt>
                <c:pt idx="17">
                  <c:v>654.48</c:v>
                </c:pt>
                <c:pt idx="18">
                  <c:v>1697.71</c:v>
                </c:pt>
                <c:pt idx="19">
                  <c:v>734.4399999999998</c:v>
                </c:pt>
                <c:pt idx="20">
                  <c:v>991.74</c:v>
                </c:pt>
                <c:pt idx="21">
                  <c:v>767.03</c:v>
                </c:pt>
                <c:pt idx="22">
                  <c:v>687.61</c:v>
                </c:pt>
                <c:pt idx="23">
                  <c:v>724.39</c:v>
                </c:pt>
                <c:pt idx="24">
                  <c:v>1157.99</c:v>
                </c:pt>
                <c:pt idx="25">
                  <c:v>3976.01</c:v>
                </c:pt>
                <c:pt idx="26">
                  <c:v>956.68</c:v>
                </c:pt>
                <c:pt idx="27">
                  <c:v>914.42</c:v>
                </c:pt>
                <c:pt idx="28">
                  <c:v>1936.81</c:v>
                </c:pt>
                <c:pt idx="29">
                  <c:v>1662.14</c:v>
                </c:pt>
                <c:pt idx="30">
                  <c:v>1403.64</c:v>
                </c:pt>
              </c:numCache>
            </c:numRef>
          </c:val>
          <c:extLst xmlns:c16r2="http://schemas.microsoft.com/office/drawing/2015/06/chart">
            <c:ext xmlns:c16="http://schemas.microsoft.com/office/drawing/2014/chart" uri="{C3380CC4-5D6E-409C-BE32-E72D297353CC}">
              <c16:uniqueId val="{00000000-E5A3-4057-990E-80D77D6B197C}"/>
            </c:ext>
          </c:extLst>
        </c:ser>
        <c:ser>
          <c:idx val="1"/>
          <c:order val="1"/>
          <c:tx>
            <c:strRef>
              <c:f>Sheet2!$E$2</c:f>
              <c:strCache>
                <c:ptCount val="1"/>
                <c:pt idx="0">
                  <c:v>人均财政收入</c:v>
                </c:pt>
              </c:strCache>
            </c:strRef>
          </c:tx>
          <c:spPr>
            <a:noFill/>
            <a:ln>
              <a:solidFill>
                <a:srgbClr val="004FD0"/>
              </a:solidFill>
            </a:ln>
            <a:effectLst/>
          </c:spPr>
          <c:invertIfNegative val="0"/>
          <c:cat>
            <c:strRef>
              <c:f>Sheet2!$A$3:$A$33</c:f>
              <c:strCache>
                <c:ptCount val="31"/>
                <c:pt idx="0">
                  <c:v>北京</c:v>
                </c:pt>
                <c:pt idx="1">
                  <c:v>天津</c:v>
                </c:pt>
                <c:pt idx="2">
                  <c:v>河北</c:v>
                </c:pt>
                <c:pt idx="3">
                  <c:v>山西</c:v>
                </c:pt>
                <c:pt idx="4">
                  <c:v>内蒙古</c:v>
                </c:pt>
                <c:pt idx="5">
                  <c:v>辽宁</c:v>
                </c:pt>
                <c:pt idx="6">
                  <c:v>吉林</c:v>
                </c:pt>
                <c:pt idx="7">
                  <c:v>黑龙江</c:v>
                </c:pt>
                <c:pt idx="8">
                  <c:v>上海</c:v>
                </c:pt>
                <c:pt idx="9">
                  <c:v>江苏</c:v>
                </c:pt>
                <c:pt idx="10">
                  <c:v>浙江</c:v>
                </c:pt>
                <c:pt idx="11">
                  <c:v>安徽</c:v>
                </c:pt>
                <c:pt idx="12">
                  <c:v>福建</c:v>
                </c:pt>
                <c:pt idx="13">
                  <c:v>江西</c:v>
                </c:pt>
                <c:pt idx="14">
                  <c:v>山东</c:v>
                </c:pt>
                <c:pt idx="15">
                  <c:v>河南</c:v>
                </c:pt>
                <c:pt idx="16">
                  <c:v>湖北</c:v>
                </c:pt>
                <c:pt idx="17">
                  <c:v>湖南</c:v>
                </c:pt>
                <c:pt idx="18">
                  <c:v>广东</c:v>
                </c:pt>
                <c:pt idx="19">
                  <c:v>广西</c:v>
                </c:pt>
                <c:pt idx="20">
                  <c:v>海南</c:v>
                </c:pt>
                <c:pt idx="21">
                  <c:v>重庆</c:v>
                </c:pt>
                <c:pt idx="22">
                  <c:v>四川</c:v>
                </c:pt>
                <c:pt idx="23">
                  <c:v>贵州</c:v>
                </c:pt>
                <c:pt idx="24">
                  <c:v>云南</c:v>
                </c:pt>
                <c:pt idx="25">
                  <c:v>西藏</c:v>
                </c:pt>
                <c:pt idx="26">
                  <c:v>陕西</c:v>
                </c:pt>
                <c:pt idx="27">
                  <c:v>甘肃</c:v>
                </c:pt>
                <c:pt idx="28">
                  <c:v>青海</c:v>
                </c:pt>
                <c:pt idx="29">
                  <c:v>宁夏</c:v>
                </c:pt>
                <c:pt idx="30">
                  <c:v>新疆</c:v>
                </c:pt>
              </c:strCache>
            </c:strRef>
          </c:cat>
          <c:val>
            <c:numRef>
              <c:f>Sheet2!$E$3:$E$33</c:f>
              <c:numCache>
                <c:formatCode>General</c:formatCode>
                <c:ptCount val="31"/>
                <c:pt idx="0">
                  <c:v>3283.93</c:v>
                </c:pt>
                <c:pt idx="1">
                  <c:v>1629.83</c:v>
                </c:pt>
                <c:pt idx="2">
                  <c:v>432.2</c:v>
                </c:pt>
                <c:pt idx="3">
                  <c:v>405.75</c:v>
                </c:pt>
                <c:pt idx="4">
                  <c:v>418.31</c:v>
                </c:pt>
                <c:pt idx="5">
                  <c:v>883.26</c:v>
                </c:pt>
                <c:pt idx="6">
                  <c:v>450.02</c:v>
                </c:pt>
                <c:pt idx="7">
                  <c:v>560.59</c:v>
                </c:pt>
                <c:pt idx="8">
                  <c:v>3776.16</c:v>
                </c:pt>
                <c:pt idx="9">
                  <c:v>777.9</c:v>
                </c:pt>
                <c:pt idx="10">
                  <c:v>1085.4</c:v>
                </c:pt>
                <c:pt idx="11">
                  <c:v>303.7</c:v>
                </c:pt>
                <c:pt idx="12">
                  <c:v>797.3399999999998</c:v>
                </c:pt>
                <c:pt idx="13">
                  <c:v>315.29</c:v>
                </c:pt>
                <c:pt idx="14">
                  <c:v>633.98</c:v>
                </c:pt>
                <c:pt idx="15">
                  <c:v>280.22</c:v>
                </c:pt>
                <c:pt idx="16">
                  <c:v>388.19</c:v>
                </c:pt>
                <c:pt idx="17">
                  <c:v>311.41</c:v>
                </c:pt>
                <c:pt idx="18">
                  <c:v>1491.09</c:v>
                </c:pt>
                <c:pt idx="19">
                  <c:v>373.16</c:v>
                </c:pt>
                <c:pt idx="20">
                  <c:v>549.8199999999998</c:v>
                </c:pt>
                <c:pt idx="21">
                  <c:v>342.67</c:v>
                </c:pt>
                <c:pt idx="22">
                  <c:v>313.8</c:v>
                </c:pt>
                <c:pt idx="23">
                  <c:v>262.57</c:v>
                </c:pt>
                <c:pt idx="24">
                  <c:v>446.19</c:v>
                </c:pt>
                <c:pt idx="25">
                  <c:v>232.35</c:v>
                </c:pt>
                <c:pt idx="26">
                  <c:v>371.17</c:v>
                </c:pt>
                <c:pt idx="27">
                  <c:v>271.64</c:v>
                </c:pt>
                <c:pt idx="28">
                  <c:v>379.05</c:v>
                </c:pt>
                <c:pt idx="29">
                  <c:v>489.78</c:v>
                </c:pt>
                <c:pt idx="30">
                  <c:v>506.89</c:v>
                </c:pt>
              </c:numCache>
            </c:numRef>
          </c:val>
          <c:extLst xmlns:c16r2="http://schemas.microsoft.com/office/drawing/2015/06/chart">
            <c:ext xmlns:c16="http://schemas.microsoft.com/office/drawing/2014/chart" uri="{C3380CC4-5D6E-409C-BE32-E72D297353CC}">
              <c16:uniqueId val="{00000001-E5A3-4057-990E-80D77D6B197C}"/>
            </c:ext>
          </c:extLst>
        </c:ser>
        <c:dLbls>
          <c:showLegendKey val="0"/>
          <c:showVal val="0"/>
          <c:showCatName val="0"/>
          <c:showSerName val="0"/>
          <c:showPercent val="0"/>
          <c:showBubbleSize val="0"/>
        </c:dLbls>
        <c:gapWidth val="219"/>
        <c:overlap val="-27"/>
        <c:axId val="-915653904"/>
        <c:axId val="-1030300032"/>
      </c:barChart>
      <c:catAx>
        <c:axId val="-91565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1030300032"/>
        <c:crosses val="autoZero"/>
        <c:auto val="1"/>
        <c:lblAlgn val="ctr"/>
        <c:lblOffset val="100"/>
        <c:noMultiLvlLbl val="0"/>
      </c:catAx>
      <c:valAx>
        <c:axId val="-1030300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915653904"/>
        <c:crosses val="autoZero"/>
        <c:crossBetween val="between"/>
      </c:valAx>
      <c:spPr>
        <a:noFill/>
        <a:ln w="3175">
          <a:solidFill>
            <a:schemeClr val="bg1">
              <a:lumMod val="65000"/>
            </a:schemeClr>
          </a:solidFill>
        </a:ln>
        <a:effectLst/>
      </c:spPr>
    </c:plotArea>
    <c:legend>
      <c:legendPos val="b"/>
      <c:layout/>
      <c:overlay val="0"/>
      <c:spPr>
        <a:noFill/>
        <a:ln>
          <a:solidFill>
            <a:schemeClr val="bg1">
              <a:lumMod val="65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600">
          <a:solidFill>
            <a:schemeClr val="tx1"/>
          </a:solidFill>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zh-CN"/>
              <a:t>财力均等化</a:t>
            </a:r>
            <a:r>
              <a:rPr lang="en-US"/>
              <a:t>2015</a:t>
            </a:r>
            <a:endParaRPr lang="zh-CN"/>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0.0952539756059904"/>
          <c:y val="0.110199789695058"/>
          <c:w val="0.876915537360487"/>
          <c:h val="0.62865048808962"/>
        </c:manualLayout>
      </c:layout>
      <c:barChart>
        <c:barDir val="col"/>
        <c:grouping val="clustered"/>
        <c:varyColors val="0"/>
        <c:ser>
          <c:idx val="0"/>
          <c:order val="0"/>
          <c:tx>
            <c:strRef>
              <c:f>Sheet2!$B$2</c:f>
              <c:strCache>
                <c:ptCount val="1"/>
                <c:pt idx="0">
                  <c:v>人均财政支出</c:v>
                </c:pt>
              </c:strCache>
            </c:strRef>
          </c:tx>
          <c:spPr>
            <a:solidFill>
              <a:srgbClr val="C00000"/>
            </a:solidFill>
            <a:ln>
              <a:solidFill>
                <a:srgbClr val="C00000"/>
              </a:solidFill>
            </a:ln>
            <a:effectLst/>
          </c:spPr>
          <c:invertIfNegative val="0"/>
          <c:cat>
            <c:strRef>
              <c:f>Sheet2!$A$3:$A$33</c:f>
              <c:strCache>
                <c:ptCount val="31"/>
                <c:pt idx="0">
                  <c:v>北京</c:v>
                </c:pt>
                <c:pt idx="1">
                  <c:v>天津</c:v>
                </c:pt>
                <c:pt idx="2">
                  <c:v>河北</c:v>
                </c:pt>
                <c:pt idx="3">
                  <c:v>山西</c:v>
                </c:pt>
                <c:pt idx="4">
                  <c:v>内蒙古</c:v>
                </c:pt>
                <c:pt idx="5">
                  <c:v>辽宁</c:v>
                </c:pt>
                <c:pt idx="6">
                  <c:v>吉林</c:v>
                </c:pt>
                <c:pt idx="7">
                  <c:v>黑龙江</c:v>
                </c:pt>
                <c:pt idx="8">
                  <c:v>上海</c:v>
                </c:pt>
                <c:pt idx="9">
                  <c:v>江苏</c:v>
                </c:pt>
                <c:pt idx="10">
                  <c:v>浙江</c:v>
                </c:pt>
                <c:pt idx="11">
                  <c:v>安徽</c:v>
                </c:pt>
                <c:pt idx="12">
                  <c:v>福建</c:v>
                </c:pt>
                <c:pt idx="13">
                  <c:v>江西</c:v>
                </c:pt>
                <c:pt idx="14">
                  <c:v>山东</c:v>
                </c:pt>
                <c:pt idx="15">
                  <c:v>河南</c:v>
                </c:pt>
                <c:pt idx="16">
                  <c:v>湖北</c:v>
                </c:pt>
                <c:pt idx="17">
                  <c:v>湖南</c:v>
                </c:pt>
                <c:pt idx="18">
                  <c:v>广东</c:v>
                </c:pt>
                <c:pt idx="19">
                  <c:v>广西</c:v>
                </c:pt>
                <c:pt idx="20">
                  <c:v>海南</c:v>
                </c:pt>
                <c:pt idx="21">
                  <c:v>重庆</c:v>
                </c:pt>
                <c:pt idx="22">
                  <c:v>四川</c:v>
                </c:pt>
                <c:pt idx="23">
                  <c:v>贵州</c:v>
                </c:pt>
                <c:pt idx="24">
                  <c:v>云南</c:v>
                </c:pt>
                <c:pt idx="25">
                  <c:v>西藏</c:v>
                </c:pt>
                <c:pt idx="26">
                  <c:v>陕西</c:v>
                </c:pt>
                <c:pt idx="27">
                  <c:v>甘肃</c:v>
                </c:pt>
                <c:pt idx="28">
                  <c:v>青海</c:v>
                </c:pt>
                <c:pt idx="29">
                  <c:v>宁夏</c:v>
                </c:pt>
                <c:pt idx="30">
                  <c:v>新疆</c:v>
                </c:pt>
              </c:strCache>
            </c:strRef>
          </c:cat>
          <c:val>
            <c:numRef>
              <c:f>Sheet2!$B$3:$B$33</c:f>
              <c:numCache>
                <c:formatCode>General</c:formatCode>
                <c:ptCount val="31"/>
                <c:pt idx="0">
                  <c:v>26548.0</c:v>
                </c:pt>
                <c:pt idx="1">
                  <c:v>21099.0</c:v>
                </c:pt>
                <c:pt idx="2">
                  <c:v>7606.0</c:v>
                </c:pt>
                <c:pt idx="3">
                  <c:v>9362.0</c:v>
                </c:pt>
                <c:pt idx="4">
                  <c:v>16957.0</c:v>
                </c:pt>
                <c:pt idx="5">
                  <c:v>10216.0</c:v>
                </c:pt>
                <c:pt idx="6">
                  <c:v>11687.0</c:v>
                </c:pt>
                <c:pt idx="7">
                  <c:v>10519.0</c:v>
                </c:pt>
                <c:pt idx="8">
                  <c:v>25578.0</c:v>
                </c:pt>
                <c:pt idx="9">
                  <c:v>12158.0</c:v>
                </c:pt>
                <c:pt idx="10">
                  <c:v>12032.0</c:v>
                </c:pt>
                <c:pt idx="11">
                  <c:v>8570.0</c:v>
                </c:pt>
                <c:pt idx="12">
                  <c:v>10468.0</c:v>
                </c:pt>
                <c:pt idx="13">
                  <c:v>9690.0</c:v>
                </c:pt>
                <c:pt idx="14">
                  <c:v>8403.0</c:v>
                </c:pt>
                <c:pt idx="15">
                  <c:v>7189.0</c:v>
                </c:pt>
                <c:pt idx="16">
                  <c:v>10513.0</c:v>
                </c:pt>
                <c:pt idx="17">
                  <c:v>8474.0</c:v>
                </c:pt>
                <c:pt idx="18">
                  <c:v>11892.0</c:v>
                </c:pt>
                <c:pt idx="19">
                  <c:v>8514.0</c:v>
                </c:pt>
                <c:pt idx="20">
                  <c:v>13667.0</c:v>
                </c:pt>
                <c:pt idx="21">
                  <c:v>12624.0</c:v>
                </c:pt>
                <c:pt idx="22">
                  <c:v>9175.0</c:v>
                </c:pt>
                <c:pt idx="23">
                  <c:v>11196.0</c:v>
                </c:pt>
                <c:pt idx="24">
                  <c:v>9968.0</c:v>
                </c:pt>
                <c:pt idx="25">
                  <c:v>43038.0</c:v>
                </c:pt>
                <c:pt idx="26">
                  <c:v>11565.0</c:v>
                </c:pt>
                <c:pt idx="27">
                  <c:v>11399.0</c:v>
                </c:pt>
                <c:pt idx="28">
                  <c:v>25869.0</c:v>
                </c:pt>
                <c:pt idx="29">
                  <c:v>17122.0</c:v>
                </c:pt>
                <c:pt idx="30">
                  <c:v>16338.0</c:v>
                </c:pt>
              </c:numCache>
            </c:numRef>
          </c:val>
          <c:extLst xmlns:c16r2="http://schemas.microsoft.com/office/drawing/2015/06/chart">
            <c:ext xmlns:c16="http://schemas.microsoft.com/office/drawing/2014/chart" uri="{C3380CC4-5D6E-409C-BE32-E72D297353CC}">
              <c16:uniqueId val="{00000000-01D6-47AC-9A2E-1CF7C2DBB7BD}"/>
            </c:ext>
          </c:extLst>
        </c:ser>
        <c:ser>
          <c:idx val="1"/>
          <c:order val="1"/>
          <c:tx>
            <c:strRef>
              <c:f>Sheet2!$C$2</c:f>
              <c:strCache>
                <c:ptCount val="1"/>
                <c:pt idx="0">
                  <c:v>人均财政收入</c:v>
                </c:pt>
              </c:strCache>
            </c:strRef>
          </c:tx>
          <c:spPr>
            <a:noFill/>
            <a:ln>
              <a:solidFill>
                <a:srgbClr val="004FD0"/>
              </a:solidFill>
            </a:ln>
            <a:effectLst/>
          </c:spPr>
          <c:invertIfNegative val="0"/>
          <c:cat>
            <c:strRef>
              <c:f>Sheet2!$A$3:$A$33</c:f>
              <c:strCache>
                <c:ptCount val="31"/>
                <c:pt idx="0">
                  <c:v>北京</c:v>
                </c:pt>
                <c:pt idx="1">
                  <c:v>天津</c:v>
                </c:pt>
                <c:pt idx="2">
                  <c:v>河北</c:v>
                </c:pt>
                <c:pt idx="3">
                  <c:v>山西</c:v>
                </c:pt>
                <c:pt idx="4">
                  <c:v>内蒙古</c:v>
                </c:pt>
                <c:pt idx="5">
                  <c:v>辽宁</c:v>
                </c:pt>
                <c:pt idx="6">
                  <c:v>吉林</c:v>
                </c:pt>
                <c:pt idx="7">
                  <c:v>黑龙江</c:v>
                </c:pt>
                <c:pt idx="8">
                  <c:v>上海</c:v>
                </c:pt>
                <c:pt idx="9">
                  <c:v>江苏</c:v>
                </c:pt>
                <c:pt idx="10">
                  <c:v>浙江</c:v>
                </c:pt>
                <c:pt idx="11">
                  <c:v>安徽</c:v>
                </c:pt>
                <c:pt idx="12">
                  <c:v>福建</c:v>
                </c:pt>
                <c:pt idx="13">
                  <c:v>江西</c:v>
                </c:pt>
                <c:pt idx="14">
                  <c:v>山东</c:v>
                </c:pt>
                <c:pt idx="15">
                  <c:v>河南</c:v>
                </c:pt>
                <c:pt idx="16">
                  <c:v>湖北</c:v>
                </c:pt>
                <c:pt idx="17">
                  <c:v>湖南</c:v>
                </c:pt>
                <c:pt idx="18">
                  <c:v>广东</c:v>
                </c:pt>
                <c:pt idx="19">
                  <c:v>广西</c:v>
                </c:pt>
                <c:pt idx="20">
                  <c:v>海南</c:v>
                </c:pt>
                <c:pt idx="21">
                  <c:v>重庆</c:v>
                </c:pt>
                <c:pt idx="22">
                  <c:v>四川</c:v>
                </c:pt>
                <c:pt idx="23">
                  <c:v>贵州</c:v>
                </c:pt>
                <c:pt idx="24">
                  <c:v>云南</c:v>
                </c:pt>
                <c:pt idx="25">
                  <c:v>西藏</c:v>
                </c:pt>
                <c:pt idx="26">
                  <c:v>陕西</c:v>
                </c:pt>
                <c:pt idx="27">
                  <c:v>甘肃</c:v>
                </c:pt>
                <c:pt idx="28">
                  <c:v>青海</c:v>
                </c:pt>
                <c:pt idx="29">
                  <c:v>宁夏</c:v>
                </c:pt>
                <c:pt idx="30">
                  <c:v>新疆</c:v>
                </c:pt>
              </c:strCache>
            </c:strRef>
          </c:cat>
          <c:val>
            <c:numRef>
              <c:f>Sheet2!$C$3:$C$33</c:f>
              <c:numCache>
                <c:formatCode>General</c:formatCode>
                <c:ptCount val="31"/>
                <c:pt idx="0">
                  <c:v>21857.0</c:v>
                </c:pt>
                <c:pt idx="1">
                  <c:v>17410.0</c:v>
                </c:pt>
                <c:pt idx="2">
                  <c:v>3578.0</c:v>
                </c:pt>
                <c:pt idx="3">
                  <c:v>4492.0</c:v>
                </c:pt>
                <c:pt idx="4">
                  <c:v>7833.0</c:v>
                </c:pt>
                <c:pt idx="5">
                  <c:v>4850.0</c:v>
                </c:pt>
                <c:pt idx="6">
                  <c:v>4466.0</c:v>
                </c:pt>
                <c:pt idx="7">
                  <c:v>3050.0</c:v>
                </c:pt>
                <c:pt idx="8">
                  <c:v>22802.0</c:v>
                </c:pt>
                <c:pt idx="9">
                  <c:v>10076.0</c:v>
                </c:pt>
                <c:pt idx="10">
                  <c:v>8708.0</c:v>
                </c:pt>
                <c:pt idx="11">
                  <c:v>4015.0</c:v>
                </c:pt>
                <c:pt idx="12">
                  <c:v>6656.0</c:v>
                </c:pt>
                <c:pt idx="13">
                  <c:v>4756.0</c:v>
                </c:pt>
                <c:pt idx="14">
                  <c:v>5632.0</c:v>
                </c:pt>
                <c:pt idx="15">
                  <c:v>3189.0</c:v>
                </c:pt>
                <c:pt idx="16">
                  <c:v>5152.0</c:v>
                </c:pt>
                <c:pt idx="17">
                  <c:v>3721.0</c:v>
                </c:pt>
                <c:pt idx="18">
                  <c:v>8684.0</c:v>
                </c:pt>
                <c:pt idx="19">
                  <c:v>3173.0</c:v>
                </c:pt>
                <c:pt idx="20">
                  <c:v>6921.0</c:v>
                </c:pt>
                <c:pt idx="21">
                  <c:v>7174.0</c:v>
                </c:pt>
                <c:pt idx="22">
                  <c:v>4106.0</c:v>
                </c:pt>
                <c:pt idx="23">
                  <c:v>4272.0</c:v>
                </c:pt>
                <c:pt idx="24">
                  <c:v>3824.0</c:v>
                </c:pt>
                <c:pt idx="25">
                  <c:v>4272.0</c:v>
                </c:pt>
                <c:pt idx="26">
                  <c:v>5444.0</c:v>
                </c:pt>
                <c:pt idx="27">
                  <c:v>2866.0</c:v>
                </c:pt>
                <c:pt idx="28">
                  <c:v>4561.0</c:v>
                </c:pt>
                <c:pt idx="29">
                  <c:v>5616.0</c:v>
                </c:pt>
                <c:pt idx="30">
                  <c:v>5715.0</c:v>
                </c:pt>
              </c:numCache>
            </c:numRef>
          </c:val>
          <c:extLst xmlns:c16r2="http://schemas.microsoft.com/office/drawing/2015/06/chart">
            <c:ext xmlns:c16="http://schemas.microsoft.com/office/drawing/2014/chart" uri="{C3380CC4-5D6E-409C-BE32-E72D297353CC}">
              <c16:uniqueId val="{00000001-01D6-47AC-9A2E-1CF7C2DBB7BD}"/>
            </c:ext>
          </c:extLst>
        </c:ser>
        <c:dLbls>
          <c:showLegendKey val="0"/>
          <c:showVal val="0"/>
          <c:showCatName val="0"/>
          <c:showSerName val="0"/>
          <c:showPercent val="0"/>
          <c:showBubbleSize val="0"/>
        </c:dLbls>
        <c:gapWidth val="219"/>
        <c:overlap val="-27"/>
        <c:axId val="-922673440"/>
        <c:axId val="-889074944"/>
      </c:barChart>
      <c:catAx>
        <c:axId val="-92267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889074944"/>
        <c:crosses val="autoZero"/>
        <c:auto val="1"/>
        <c:lblAlgn val="ctr"/>
        <c:lblOffset val="100"/>
        <c:noMultiLvlLbl val="0"/>
      </c:catAx>
      <c:valAx>
        <c:axId val="-88907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922673440"/>
        <c:crosses val="autoZero"/>
        <c:crossBetween val="between"/>
      </c:valAx>
      <c:spPr>
        <a:noFill/>
        <a:ln>
          <a:solidFill>
            <a:schemeClr val="bg1">
              <a:lumMod val="65000"/>
            </a:schemeClr>
          </a:solidFill>
        </a:ln>
        <a:effectLst/>
      </c:spPr>
    </c:plotArea>
    <c:legend>
      <c:legendPos val="b"/>
      <c:layout/>
      <c:overlay val="0"/>
      <c:spPr>
        <a:noFill/>
        <a:ln>
          <a:solidFill>
            <a:schemeClr val="bg1">
              <a:lumMod val="65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600">
          <a:solidFill>
            <a:schemeClr val="tx1"/>
          </a:solidFill>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layout/>
              <c:tx>
                <c:rich>
                  <a:bodyPr/>
                  <a:lstStyle/>
                  <a:p>
                    <a:fld id="{CA87910B-7204-AB46-953B-D618E779E315}" type="CELLRANGE">
                      <a:rPr lang="zh-CN" altLang="en-US"/>
                      <a:pPr/>
                      <a:t>[CELLRANGE]</a:t>
                    </a:fld>
                    <a:endParaRPr lang="zh-CN" alt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70D8-415B-BBD8-38699FE729AD}"/>
                </c:ext>
                <c:ext xmlns:c15="http://schemas.microsoft.com/office/drawing/2012/chart" uri="{CE6537A1-D6FC-4f65-9D91-7224C49458BB}">
                  <c15:layout/>
                  <c15:dlblFieldTable/>
                  <c15:showDataLabelsRange val="1"/>
                </c:ext>
              </c:extLst>
            </c:dLbl>
            <c:dLbl>
              <c:idx val="1"/>
              <c:layout/>
              <c:tx>
                <c:rich>
                  <a:bodyPr/>
                  <a:lstStyle/>
                  <a:p>
                    <a:fld id="{59D4A3E2-E9C6-FE48-9B27-19AC81F9C45E}"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252ECC13-DEBD-264A-B754-FC6643A4A5E0}"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7B747D49-65D8-1444-B17F-2D0149E1AC70}"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8B3507A2-B029-A64F-9FC7-68CADE3D050B}"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6872FD4A-2EC7-BC4A-A53F-DDCAFEF1BB1C}"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ED0A1D7E-0D69-5D45-BAC7-3A67C9121ADC}"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6CF3EB4B-E710-2140-B832-07C2F93EBB1B}"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tx>
                <c:rich>
                  <a:bodyPr/>
                  <a:lstStyle/>
                  <a:p>
                    <a:fld id="{A6E0847A-CC74-8B41-B7D9-48B52A209A38}"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tx>
                <c:rich>
                  <a:bodyPr/>
                  <a:lstStyle/>
                  <a:p>
                    <a:fld id="{09F7CB23-81D5-964D-B071-BC2C3ADF54F2}"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72116DC0-060E-7846-860D-20AD1440E341}"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tx>
                <c:rich>
                  <a:bodyPr/>
                  <a:lstStyle/>
                  <a:p>
                    <a:fld id="{F203B12A-9DB2-3F49-ACA8-295DD3D13FB6}"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tx>
                <c:rich>
                  <a:bodyPr/>
                  <a:lstStyle/>
                  <a:p>
                    <a:fld id="{85E9B41D-E84C-094B-915B-187D3BEB62FA}"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layout/>
              <c:tx>
                <c:rich>
                  <a:bodyPr/>
                  <a:lstStyle/>
                  <a:p>
                    <a:fld id="{4D97B3E2-A1E1-8444-806A-3D0D67487B0B}"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61A79670-5D24-9548-A97F-0977901E6076}"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
              <c:layout/>
              <c:tx>
                <c:rich>
                  <a:bodyPr/>
                  <a:lstStyle/>
                  <a:p>
                    <a:fld id="{951D1E9D-4E24-C84C-9F3A-85934C17E042}"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26B310E9-087B-FE45-A86B-111873898069}"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7"/>
              <c:layout/>
              <c:tx>
                <c:rich>
                  <a:bodyPr/>
                  <a:lstStyle/>
                  <a:p>
                    <a:fld id="{E1FA022F-DB98-E349-B6D0-46D3F54869C5}"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8"/>
              <c:layout/>
              <c:tx>
                <c:rich>
                  <a:bodyPr/>
                  <a:lstStyle/>
                  <a:p>
                    <a:fld id="{6241771C-5BC9-FA43-B43D-36D8BE72E691}"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9"/>
              <c:layout/>
              <c:tx>
                <c:rich>
                  <a:bodyPr/>
                  <a:lstStyle/>
                  <a:p>
                    <a:fld id="{01B68128-B7D2-234B-B423-37903416DB11}"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0"/>
              <c:layout/>
              <c:tx>
                <c:rich>
                  <a:bodyPr/>
                  <a:lstStyle/>
                  <a:p>
                    <a:fld id="{90CB16D6-5AC2-FD4D-A1F0-F6AEBAFEAAE3}"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1"/>
              <c:layout/>
              <c:tx>
                <c:rich>
                  <a:bodyPr/>
                  <a:lstStyle/>
                  <a:p>
                    <a:fld id="{DD61037B-3319-C44C-9BC0-70E1A387D6EE}"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2"/>
              <c:layout/>
              <c:tx>
                <c:rich>
                  <a:bodyPr/>
                  <a:lstStyle/>
                  <a:p>
                    <a:fld id="{EC2C5F69-9142-8C48-A4B1-6F452206E46F}"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3"/>
              <c:layout/>
              <c:tx>
                <c:rich>
                  <a:bodyPr/>
                  <a:lstStyle/>
                  <a:p>
                    <a:fld id="{9C5C9D0E-AAAC-734B-82E2-8DE6E1F90B30}"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4"/>
              <c:layout/>
              <c:tx>
                <c:rich>
                  <a:bodyPr/>
                  <a:lstStyle/>
                  <a:p>
                    <a:fld id="{F6269FD0-FABB-4C40-806A-3495AE5CE57B}"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5"/>
              <c:layout/>
              <c:tx>
                <c:rich>
                  <a:bodyPr/>
                  <a:lstStyle/>
                  <a:p>
                    <a:fld id="{00DD8FC3-EA90-F344-9120-D458EB81E72D}"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6"/>
              <c:layout/>
              <c:tx>
                <c:rich>
                  <a:bodyPr/>
                  <a:lstStyle/>
                  <a:p>
                    <a:fld id="{CB09094D-6EE2-534C-99A0-4B6817438803}"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7"/>
              <c:layout/>
              <c:tx>
                <c:rich>
                  <a:bodyPr/>
                  <a:lstStyle/>
                  <a:p>
                    <a:fld id="{00B5AC26-64FB-F743-A1E0-78E758C0DA0B}"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8"/>
              <c:layout/>
              <c:tx>
                <c:rich>
                  <a:bodyPr/>
                  <a:lstStyle/>
                  <a:p>
                    <a:fld id="{6CC33868-C99F-1F4D-83B4-927FA40D20FF}"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9"/>
              <c:layout/>
              <c:tx>
                <c:rich>
                  <a:bodyPr/>
                  <a:lstStyle/>
                  <a:p>
                    <a:fld id="{76B6015A-ED74-9A49-AD07-E9BB9A7D9529}"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0"/>
              <c:layout/>
              <c:tx>
                <c:rich>
                  <a:bodyPr/>
                  <a:lstStyle/>
                  <a:p>
                    <a:fld id="{7E3D5702-F9BF-3946-9184-9917412F15DA}" type="CELLRANGE">
                      <a:rPr lang="zh-CN" altLang="en-US"/>
                      <a:pPr/>
                      <a:t>[CELLRANGE]</a:t>
                    </a:fld>
                    <a:endParaRPr lang="zh-CN" alt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trendline>
            <c:spPr>
              <a:ln w="25400" cap="rnd">
                <a:solidFill>
                  <a:srgbClr val="FF0000"/>
                </a:solidFill>
                <a:prstDash val="solid"/>
              </a:ln>
              <a:effectLst/>
            </c:spPr>
            <c:trendlineType val="poly"/>
            <c:order val="2"/>
            <c:dispRSqr val="0"/>
            <c:dispEq val="0"/>
          </c:trendline>
          <c:xVal>
            <c:numRef>
              <c:f>Sheet2!$G$3:$G$33</c:f>
              <c:numCache>
                <c:formatCode>General</c:formatCode>
                <c:ptCount val="31"/>
                <c:pt idx="0">
                  <c:v>2.922999503278578</c:v>
                </c:pt>
                <c:pt idx="1">
                  <c:v>1.689720469477662</c:v>
                </c:pt>
                <c:pt idx="2">
                  <c:v>0.554954235833498</c:v>
                </c:pt>
                <c:pt idx="3">
                  <c:v>0.639729471197749</c:v>
                </c:pt>
                <c:pt idx="4">
                  <c:v>0.971108455181918</c:v>
                </c:pt>
                <c:pt idx="5">
                  <c:v>1.095455107445832</c:v>
                </c:pt>
                <c:pt idx="6">
                  <c:v>0.877078439325876</c:v>
                </c:pt>
                <c:pt idx="7">
                  <c:v>0.907387845436489</c:v>
                </c:pt>
                <c:pt idx="8">
                  <c:v>3.172271231587144</c:v>
                </c:pt>
                <c:pt idx="9">
                  <c:v>0.71727440930279</c:v>
                </c:pt>
                <c:pt idx="10">
                  <c:v>0.936193349717187</c:v>
                </c:pt>
                <c:pt idx="11">
                  <c:v>0.461372498407527</c:v>
                </c:pt>
                <c:pt idx="12">
                  <c:v>0.78437156786827</c:v>
                </c:pt>
                <c:pt idx="13">
                  <c:v>0.490047857337559</c:v>
                </c:pt>
                <c:pt idx="14">
                  <c:v>0.602811573392217</c:v>
                </c:pt>
                <c:pt idx="15">
                  <c:v>0.384847032216035</c:v>
                </c:pt>
                <c:pt idx="16">
                  <c:v>0.586174659398772</c:v>
                </c:pt>
                <c:pt idx="17">
                  <c:v>0.473208495020856</c:v>
                </c:pt>
                <c:pt idx="18">
                  <c:v>1.227494795993548</c:v>
                </c:pt>
                <c:pt idx="19">
                  <c:v>0.531021951905509</c:v>
                </c:pt>
                <c:pt idx="20">
                  <c:v>0.717057500385013</c:v>
                </c:pt>
                <c:pt idx="21">
                  <c:v>0.554585490673278</c:v>
                </c:pt>
                <c:pt idx="22">
                  <c:v>0.497162469840623</c:v>
                </c:pt>
                <c:pt idx="23">
                  <c:v>0.523755503160002</c:v>
                </c:pt>
                <c:pt idx="24">
                  <c:v>0.8372611923194</c:v>
                </c:pt>
                <c:pt idx="25">
                  <c:v>2.874773420559638</c:v>
                </c:pt>
                <c:pt idx="26">
                  <c:v>0.691708078194219</c:v>
                </c:pt>
                <c:pt idx="27">
                  <c:v>0.661152841976792</c:v>
                </c:pt>
                <c:pt idx="28">
                  <c:v>1.400371203461288</c:v>
                </c:pt>
                <c:pt idx="29">
                  <c:v>1.201776628642533</c:v>
                </c:pt>
                <c:pt idx="30">
                  <c:v>1.014873444491924</c:v>
                </c:pt>
              </c:numCache>
            </c:numRef>
          </c:xVal>
          <c:yVal>
            <c:numRef>
              <c:f>Sheet2!$H$3:$H$33</c:f>
              <c:numCache>
                <c:formatCode>General</c:formatCode>
                <c:ptCount val="31"/>
                <c:pt idx="0">
                  <c:v>1.916439816729794</c:v>
                </c:pt>
                <c:pt idx="1">
                  <c:v>1.52308888402825</c:v>
                </c:pt>
                <c:pt idx="2">
                  <c:v>0.549059863117629</c:v>
                </c:pt>
                <c:pt idx="3">
                  <c:v>0.675821514397482</c:v>
                </c:pt>
                <c:pt idx="4">
                  <c:v>1.2240873125014</c:v>
                </c:pt>
                <c:pt idx="5">
                  <c:v>0.737469834552945</c:v>
                </c:pt>
                <c:pt idx="6">
                  <c:v>0.843657983204803</c:v>
                </c:pt>
                <c:pt idx="7">
                  <c:v>0.759342716294286</c:v>
                </c:pt>
                <c:pt idx="8">
                  <c:v>1.846417720066095</c:v>
                </c:pt>
                <c:pt idx="9">
                  <c:v>0.877658403337383</c:v>
                </c:pt>
                <c:pt idx="10">
                  <c:v>0.868562749543954</c:v>
                </c:pt>
                <c:pt idx="11">
                  <c:v>0.618648833410214</c:v>
                </c:pt>
                <c:pt idx="12">
                  <c:v>0.755661142139803</c:v>
                </c:pt>
                <c:pt idx="13">
                  <c:v>0.699499089351805</c:v>
                </c:pt>
                <c:pt idx="14">
                  <c:v>0.606593482747494</c:v>
                </c:pt>
                <c:pt idx="15">
                  <c:v>0.51895758032509</c:v>
                </c:pt>
                <c:pt idx="16">
                  <c:v>0.758909589923171</c:v>
                </c:pt>
                <c:pt idx="17">
                  <c:v>0.611718811472363</c:v>
                </c:pt>
                <c:pt idx="18">
                  <c:v>0.858456467551255</c:v>
                </c:pt>
                <c:pt idx="19">
                  <c:v>0.614606320613134</c:v>
                </c:pt>
                <c:pt idx="20">
                  <c:v>0.986589685672974</c:v>
                </c:pt>
                <c:pt idx="21">
                  <c:v>0.911297884827366</c:v>
                </c:pt>
                <c:pt idx="22">
                  <c:v>0.662322409164377</c:v>
                </c:pt>
                <c:pt idx="23">
                  <c:v>0.808213808501838</c:v>
                </c:pt>
                <c:pt idx="24">
                  <c:v>0.719567277880164</c:v>
                </c:pt>
                <c:pt idx="25">
                  <c:v>3.106815460012691</c:v>
                </c:pt>
                <c:pt idx="26">
                  <c:v>0.834851080325451</c:v>
                </c:pt>
                <c:pt idx="27">
                  <c:v>0.822867917391251</c:v>
                </c:pt>
                <c:pt idx="28">
                  <c:v>1.867424349065205</c:v>
                </c:pt>
                <c:pt idx="29">
                  <c:v>1.235998287707079</c:v>
                </c:pt>
                <c:pt idx="30">
                  <c:v>1.179403108547965</c:v>
                </c:pt>
              </c:numCache>
            </c:numRef>
          </c:yVal>
          <c:smooth val="0"/>
          <c:extLst xmlns:c16r2="http://schemas.microsoft.com/office/drawing/2015/06/chart">
            <c:ext xmlns:c16="http://schemas.microsoft.com/office/drawing/2014/chart" uri="{C3380CC4-5D6E-409C-BE32-E72D297353CC}">
              <c16:uniqueId val="{0000001F-70D8-415B-BBD8-38699FE729AD}"/>
            </c:ext>
            <c:ext xmlns:c15="http://schemas.microsoft.com/office/drawing/2012/chart" uri="{02D57815-91ED-43cb-92C2-25804820EDAC}">
              <c15:datalabelsRange>
                <c15:f>Sheet2!$A$3:$A$33</c15:f>
                <c15:dlblRangeCache>
                  <c:ptCount val="31"/>
                  <c:pt idx="0">
                    <c:v>北京</c:v>
                  </c:pt>
                  <c:pt idx="1">
                    <c:v>天津</c:v>
                  </c:pt>
                  <c:pt idx="8">
                    <c:v>上海</c:v>
                  </c:pt>
                  <c:pt idx="25">
                    <c:v>西藏</c:v>
                  </c:pt>
                  <c:pt idx="28">
                    <c:v>青海</c:v>
                  </c:pt>
                </c15:dlblRangeCache>
              </c15:datalabelsRange>
            </c:ext>
          </c:extLst>
        </c:ser>
        <c:dLbls>
          <c:showLegendKey val="0"/>
          <c:showVal val="0"/>
          <c:showCatName val="0"/>
          <c:showSerName val="0"/>
          <c:showPercent val="0"/>
          <c:showBubbleSize val="0"/>
        </c:dLbls>
        <c:axId val="-999599440"/>
        <c:axId val="-914563456"/>
      </c:scatterChart>
      <c:valAx>
        <c:axId val="-9995994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2001</a:t>
                </a:r>
                <a:r>
                  <a:rPr lang="zh-CN"/>
                  <a:t>年各省偏离度</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914563456"/>
        <c:crosses val="autoZero"/>
        <c:crossBetween val="midCat"/>
      </c:valAx>
      <c:valAx>
        <c:axId val="-914563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2015</a:t>
                </a:r>
                <a:r>
                  <a:rPr lang="zh-CN"/>
                  <a:t>年各省偏离度</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999599440"/>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zh-CN"/>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zh-CN"/>
              <a:t>财政转移支付</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Sheet6!$I$1</c:f>
              <c:strCache>
                <c:ptCount val="1"/>
                <c:pt idx="0">
                  <c:v>补助地方</c:v>
                </c:pt>
              </c:strCache>
            </c:strRef>
          </c:tx>
          <c:spPr>
            <a:solidFill>
              <a:srgbClr val="0070C0"/>
            </a:solidFill>
            <a:ln>
              <a:noFill/>
            </a:ln>
            <a:effectLst/>
          </c:spPr>
          <c:invertIfNegative val="0"/>
          <c:cat>
            <c:numRef>
              <c:f>Sheet6!$A$2:$A$27</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Sheet6!$I$2:$I$27</c:f>
              <c:numCache>
                <c:formatCode>General</c:formatCode>
                <c:ptCount val="26"/>
                <c:pt idx="0">
                  <c:v>585.28</c:v>
                </c:pt>
                <c:pt idx="1">
                  <c:v>554.75</c:v>
                </c:pt>
                <c:pt idx="2">
                  <c:v>596.5</c:v>
                </c:pt>
                <c:pt idx="3">
                  <c:v>544.63</c:v>
                </c:pt>
                <c:pt idx="4">
                  <c:v>2389.09</c:v>
                </c:pt>
                <c:pt idx="5">
                  <c:v>2534.06</c:v>
                </c:pt>
                <c:pt idx="6">
                  <c:v>2722.52</c:v>
                </c:pt>
                <c:pt idx="7">
                  <c:v>2856.67</c:v>
                </c:pt>
                <c:pt idx="8">
                  <c:v>3321.54</c:v>
                </c:pt>
                <c:pt idx="9">
                  <c:v>4086.61</c:v>
                </c:pt>
                <c:pt idx="10">
                  <c:v>4665.31</c:v>
                </c:pt>
                <c:pt idx="11">
                  <c:v>6001.95</c:v>
                </c:pt>
                <c:pt idx="12">
                  <c:v>7351.77</c:v>
                </c:pt>
                <c:pt idx="13">
                  <c:v>8261.41</c:v>
                </c:pt>
                <c:pt idx="14">
                  <c:v>10407.96</c:v>
                </c:pt>
                <c:pt idx="15">
                  <c:v>11484.02</c:v>
                </c:pt>
                <c:pt idx="16">
                  <c:v>13501.45</c:v>
                </c:pt>
                <c:pt idx="17">
                  <c:v>18137.89</c:v>
                </c:pt>
                <c:pt idx="18">
                  <c:v>22990.76</c:v>
                </c:pt>
                <c:pt idx="19">
                  <c:v>28563.79</c:v>
                </c:pt>
                <c:pt idx="20">
                  <c:v>32341.09</c:v>
                </c:pt>
                <c:pt idx="21">
                  <c:v>39921.21</c:v>
                </c:pt>
                <c:pt idx="22">
                  <c:v>45361.68</c:v>
                </c:pt>
                <c:pt idx="23">
                  <c:v>48019.92</c:v>
                </c:pt>
                <c:pt idx="24">
                  <c:v>51591.04</c:v>
                </c:pt>
                <c:pt idx="25">
                  <c:v>55097.51</c:v>
                </c:pt>
              </c:numCache>
            </c:numRef>
          </c:val>
          <c:extLst xmlns:c16r2="http://schemas.microsoft.com/office/drawing/2015/06/chart">
            <c:ext xmlns:c16="http://schemas.microsoft.com/office/drawing/2014/chart" uri="{C3380CC4-5D6E-409C-BE32-E72D297353CC}">
              <c16:uniqueId val="{00000000-6A47-45FA-97A1-308F5D401380}"/>
            </c:ext>
          </c:extLst>
        </c:ser>
        <c:ser>
          <c:idx val="2"/>
          <c:order val="2"/>
          <c:tx>
            <c:strRef>
              <c:f>Sheet6!$H$1</c:f>
              <c:strCache>
                <c:ptCount val="1"/>
                <c:pt idx="0">
                  <c:v>中央本级支出</c:v>
                </c:pt>
              </c:strCache>
            </c:strRef>
          </c:tx>
          <c:spPr>
            <a:solidFill>
              <a:schemeClr val="bg1"/>
            </a:solidFill>
            <a:ln>
              <a:solidFill>
                <a:srgbClr val="C00000"/>
              </a:solidFill>
            </a:ln>
            <a:effectLst/>
          </c:spPr>
          <c:invertIfNegative val="0"/>
          <c:val>
            <c:numRef>
              <c:f>Sheet6!$H$2:$H$27</c:f>
              <c:numCache>
                <c:formatCode>General</c:formatCode>
                <c:ptCount val="26"/>
                <c:pt idx="0">
                  <c:v>1004.47</c:v>
                </c:pt>
                <c:pt idx="1">
                  <c:v>1090.81</c:v>
                </c:pt>
                <c:pt idx="2">
                  <c:v>1170.44</c:v>
                </c:pt>
                <c:pt idx="3">
                  <c:v>1312.06</c:v>
                </c:pt>
                <c:pt idx="4">
                  <c:v>1754.43</c:v>
                </c:pt>
                <c:pt idx="5">
                  <c:v>1995.39</c:v>
                </c:pt>
                <c:pt idx="6">
                  <c:v>2151.27</c:v>
                </c:pt>
                <c:pt idx="7">
                  <c:v>2532.5</c:v>
                </c:pt>
                <c:pt idx="8">
                  <c:v>3125.6</c:v>
                </c:pt>
                <c:pt idx="9">
                  <c:v>4152.33</c:v>
                </c:pt>
                <c:pt idx="10">
                  <c:v>5519.85</c:v>
                </c:pt>
                <c:pt idx="11">
                  <c:v>5768.02</c:v>
                </c:pt>
                <c:pt idx="12">
                  <c:v>6771.7</c:v>
                </c:pt>
                <c:pt idx="13">
                  <c:v>7420.1</c:v>
                </c:pt>
                <c:pt idx="14">
                  <c:v>7894.08</c:v>
                </c:pt>
                <c:pt idx="15">
                  <c:v>8775.969999999992</c:v>
                </c:pt>
                <c:pt idx="16">
                  <c:v>9991.4</c:v>
                </c:pt>
                <c:pt idx="17">
                  <c:v>11442.06</c:v>
                </c:pt>
                <c:pt idx="18">
                  <c:v>13344.17</c:v>
                </c:pt>
                <c:pt idx="19">
                  <c:v>15255.79</c:v>
                </c:pt>
                <c:pt idx="20">
                  <c:v>15989.73</c:v>
                </c:pt>
                <c:pt idx="21">
                  <c:v>16514.11</c:v>
                </c:pt>
                <c:pt idx="22">
                  <c:v>18764.63</c:v>
                </c:pt>
                <c:pt idx="23">
                  <c:v>20471.75999999999</c:v>
                </c:pt>
                <c:pt idx="24">
                  <c:v>22570.07</c:v>
                </c:pt>
                <c:pt idx="25">
                  <c:v>25542.15</c:v>
                </c:pt>
              </c:numCache>
            </c:numRef>
          </c:val>
          <c:extLst xmlns:c16r2="http://schemas.microsoft.com/office/drawing/2015/06/chart">
            <c:ext xmlns:c16="http://schemas.microsoft.com/office/drawing/2014/chart" uri="{C3380CC4-5D6E-409C-BE32-E72D297353CC}">
              <c16:uniqueId val="{00000001-6A47-45FA-97A1-308F5D401380}"/>
            </c:ext>
          </c:extLst>
        </c:ser>
        <c:dLbls>
          <c:showLegendKey val="0"/>
          <c:showVal val="0"/>
          <c:showCatName val="0"/>
          <c:showSerName val="0"/>
          <c:showPercent val="0"/>
          <c:showBubbleSize val="0"/>
        </c:dLbls>
        <c:gapWidth val="219"/>
        <c:axId val="-921599248"/>
        <c:axId val="-662486224"/>
      </c:barChart>
      <c:lineChart>
        <c:grouping val="standard"/>
        <c:varyColors val="0"/>
        <c:ser>
          <c:idx val="1"/>
          <c:order val="1"/>
          <c:tx>
            <c:strRef>
              <c:f>Sheet6!$J$1</c:f>
              <c:strCache>
                <c:ptCount val="1"/>
                <c:pt idx="0">
                  <c:v>占中央财政收入比重</c:v>
                </c:pt>
              </c:strCache>
            </c:strRef>
          </c:tx>
          <c:spPr>
            <a:ln w="28575" cap="rnd">
              <a:solidFill>
                <a:srgbClr val="004FD0"/>
              </a:solidFill>
              <a:round/>
            </a:ln>
            <a:effectLst/>
          </c:spPr>
          <c:marker>
            <c:symbol val="circle"/>
            <c:size val="5"/>
            <c:spPr>
              <a:solidFill>
                <a:schemeClr val="accent2"/>
              </a:solidFill>
              <a:ln w="9525">
                <a:solidFill>
                  <a:schemeClr val="accent2"/>
                </a:solidFill>
              </a:ln>
              <a:effectLst/>
            </c:spPr>
          </c:marker>
          <c:val>
            <c:numRef>
              <c:f>Sheet6!$J$2:$J$27</c:f>
              <c:numCache>
                <c:formatCode>General</c:formatCode>
                <c:ptCount val="26"/>
                <c:pt idx="0">
                  <c:v>39.69049443581692</c:v>
                </c:pt>
                <c:pt idx="1">
                  <c:v>38.83308249623743</c:v>
                </c:pt>
                <c:pt idx="2">
                  <c:v>38.78035302148685</c:v>
                </c:pt>
                <c:pt idx="3">
                  <c:v>34.96103529290932</c:v>
                </c:pt>
                <c:pt idx="4">
                  <c:v>68.72013921847808</c:v>
                </c:pt>
                <c:pt idx="5">
                  <c:v>65.5366559510478</c:v>
                </c:pt>
                <c:pt idx="6">
                  <c:v>63.83474601109038</c:v>
                </c:pt>
                <c:pt idx="7">
                  <c:v>59.13549118971913</c:v>
                </c:pt>
                <c:pt idx="8">
                  <c:v>60.51122855534479</c:v>
                </c:pt>
                <c:pt idx="9">
                  <c:v>63.38443451097659</c:v>
                </c:pt>
                <c:pt idx="10">
                  <c:v>61.48038622667295</c:v>
                </c:pt>
                <c:pt idx="11">
                  <c:v>65.42561888877988</c:v>
                </c:pt>
                <c:pt idx="12">
                  <c:v>66.67304518165159</c:v>
                </c:pt>
                <c:pt idx="13">
                  <c:v>66.17688642027325</c:v>
                </c:pt>
                <c:pt idx="14">
                  <c:v>68.88003986692487</c:v>
                </c:pt>
                <c:pt idx="15">
                  <c:v>66.53356886160243</c:v>
                </c:pt>
                <c:pt idx="16">
                  <c:v>63.55450908472978</c:v>
                </c:pt>
                <c:pt idx="17">
                  <c:v>63.39270829146563</c:v>
                </c:pt>
                <c:pt idx="18">
                  <c:v>68.37008314467005</c:v>
                </c:pt>
                <c:pt idx="19">
                  <c:v>79.53007193787897</c:v>
                </c:pt>
                <c:pt idx="20">
                  <c:v>76.11733253750953</c:v>
                </c:pt>
                <c:pt idx="21">
                  <c:v>77.77770201132648</c:v>
                </c:pt>
                <c:pt idx="22">
                  <c:v>80.75032358568002</c:v>
                </c:pt>
                <c:pt idx="23">
                  <c:v>79.76932307925382</c:v>
                </c:pt>
                <c:pt idx="24">
                  <c:v>79.9942319723941</c:v>
                </c:pt>
                <c:pt idx="25">
                  <c:v>79.54344618281757</c:v>
                </c:pt>
              </c:numCache>
            </c:numRef>
          </c:val>
          <c:smooth val="0"/>
          <c:extLst xmlns:c16r2="http://schemas.microsoft.com/office/drawing/2015/06/chart">
            <c:ext xmlns:c16="http://schemas.microsoft.com/office/drawing/2014/chart" uri="{C3380CC4-5D6E-409C-BE32-E72D297353CC}">
              <c16:uniqueId val="{00000002-6A47-45FA-97A1-308F5D401380}"/>
            </c:ext>
          </c:extLst>
        </c:ser>
        <c:dLbls>
          <c:showLegendKey val="0"/>
          <c:showVal val="0"/>
          <c:showCatName val="0"/>
          <c:showSerName val="0"/>
          <c:showPercent val="0"/>
          <c:showBubbleSize val="0"/>
        </c:dLbls>
        <c:marker val="1"/>
        <c:smooth val="0"/>
        <c:axId val="-940985504"/>
        <c:axId val="-940794352"/>
      </c:lineChart>
      <c:catAx>
        <c:axId val="-92159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662486224"/>
        <c:crosses val="autoZero"/>
        <c:auto val="1"/>
        <c:lblAlgn val="ctr"/>
        <c:lblOffset val="100"/>
        <c:noMultiLvlLbl val="0"/>
      </c:catAx>
      <c:valAx>
        <c:axId val="-662486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921599248"/>
        <c:crosses val="autoZero"/>
        <c:crossBetween val="between"/>
      </c:valAx>
      <c:valAx>
        <c:axId val="-9407943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940985504"/>
        <c:crosses val="max"/>
        <c:crossBetween val="between"/>
      </c:valAx>
      <c:catAx>
        <c:axId val="-940985504"/>
        <c:scaling>
          <c:orientation val="minMax"/>
        </c:scaling>
        <c:delete val="1"/>
        <c:axPos val="b"/>
        <c:majorTickMark val="out"/>
        <c:minorTickMark val="none"/>
        <c:tickLblPos val="nextTo"/>
        <c:crossAx val="-940794352"/>
        <c:crosses val="autoZero"/>
        <c:auto val="1"/>
        <c:lblAlgn val="ctr"/>
        <c:lblOffset val="100"/>
        <c:noMultiLvlLbl val="0"/>
      </c:catAx>
      <c:spPr>
        <a:noFill/>
        <a:ln>
          <a:solidFill>
            <a:schemeClr val="bg1">
              <a:lumMod val="85000"/>
            </a:schemeClr>
          </a:solid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400">
          <a:solidFill>
            <a:schemeClr val="tx1"/>
          </a:solidFill>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zh-CN"/>
              <a:t>农业税改革</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0.0792475940507437"/>
          <c:y val="0.134097404491105"/>
          <c:w val="0.803504811898513"/>
          <c:h val="0.608734716847492"/>
        </c:manualLayout>
      </c:layout>
      <c:barChart>
        <c:barDir val="col"/>
        <c:grouping val="clustered"/>
        <c:varyColors val="0"/>
        <c:ser>
          <c:idx val="1"/>
          <c:order val="1"/>
          <c:tx>
            <c:strRef>
              <c:f>Sheet7!$C$2</c:f>
              <c:strCache>
                <c:ptCount val="1"/>
                <c:pt idx="0">
                  <c:v>农牧业税</c:v>
                </c:pt>
              </c:strCache>
            </c:strRef>
          </c:tx>
          <c:spPr>
            <a:solidFill>
              <a:srgbClr val="004FD0"/>
            </a:solidFill>
            <a:ln>
              <a:noFill/>
            </a:ln>
            <a:effectLst/>
          </c:spPr>
          <c:invertIfNegative val="0"/>
          <c:cat>
            <c:numRef>
              <c:f>Sheet7!$A$3:$A$18</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Sheet7!$C$3:$C$18</c:f>
              <c:numCache>
                <c:formatCode>General</c:formatCode>
                <c:ptCount val="16"/>
                <c:pt idx="0">
                  <c:v>168.17</c:v>
                </c:pt>
                <c:pt idx="1">
                  <c:v>164.32</c:v>
                </c:pt>
                <c:pt idx="2">
                  <c:v>321.49</c:v>
                </c:pt>
                <c:pt idx="3">
                  <c:v>334.22</c:v>
                </c:pt>
                <c:pt idx="4">
                  <c:v>198.71</c:v>
                </c:pt>
                <c:pt idx="5">
                  <c:v>12.8</c:v>
                </c:pt>
                <c:pt idx="6">
                  <c:v>0.13</c:v>
                </c:pt>
              </c:numCache>
            </c:numRef>
          </c:val>
          <c:extLst xmlns:c16r2="http://schemas.microsoft.com/office/drawing/2015/06/chart">
            <c:ext xmlns:c16="http://schemas.microsoft.com/office/drawing/2014/chart" uri="{C3380CC4-5D6E-409C-BE32-E72D297353CC}">
              <c16:uniqueId val="{00000000-5491-4EB3-A6F2-E7F08CE8EE08}"/>
            </c:ext>
          </c:extLst>
        </c:ser>
        <c:ser>
          <c:idx val="2"/>
          <c:order val="2"/>
          <c:tx>
            <c:strRef>
              <c:f>Sheet7!$E$2</c:f>
              <c:strCache>
                <c:ptCount val="1"/>
                <c:pt idx="0">
                  <c:v>农业特产税</c:v>
                </c:pt>
              </c:strCache>
            </c:strRef>
          </c:tx>
          <c:spPr>
            <a:noFill/>
            <a:ln>
              <a:solidFill>
                <a:srgbClr val="FF0000"/>
              </a:solidFill>
            </a:ln>
            <a:effectLst/>
          </c:spPr>
          <c:invertIfNegative val="0"/>
          <c:cat>
            <c:numRef>
              <c:f>Sheet7!$A$3:$A$18</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Sheet7!$E$3:$E$18</c:f>
              <c:numCache>
                <c:formatCode>General</c:formatCode>
                <c:ptCount val="16"/>
                <c:pt idx="0">
                  <c:v>130.74</c:v>
                </c:pt>
                <c:pt idx="1">
                  <c:v>121.97</c:v>
                </c:pt>
                <c:pt idx="2">
                  <c:v>99.95</c:v>
                </c:pt>
                <c:pt idx="3">
                  <c:v>89.6</c:v>
                </c:pt>
                <c:pt idx="4">
                  <c:v>43.29</c:v>
                </c:pt>
                <c:pt idx="5">
                  <c:v>46.61</c:v>
                </c:pt>
                <c:pt idx="6">
                  <c:v>3.52</c:v>
                </c:pt>
              </c:numCache>
            </c:numRef>
          </c:val>
          <c:extLst xmlns:c16r2="http://schemas.microsoft.com/office/drawing/2015/06/chart">
            <c:ext xmlns:c16="http://schemas.microsoft.com/office/drawing/2014/chart" uri="{C3380CC4-5D6E-409C-BE32-E72D297353CC}">
              <c16:uniqueId val="{00000001-5491-4EB3-A6F2-E7F08CE8EE08}"/>
            </c:ext>
          </c:extLst>
        </c:ser>
        <c:ser>
          <c:idx val="3"/>
          <c:order val="3"/>
          <c:tx>
            <c:strRef>
              <c:f>Sheet7!$F$2</c:f>
              <c:strCache>
                <c:ptCount val="1"/>
                <c:pt idx="0">
                  <c:v>烟叶税</c:v>
                </c:pt>
              </c:strCache>
            </c:strRef>
          </c:tx>
          <c:spPr>
            <a:pattFill prst="wdUpDiag">
              <a:fgClr>
                <a:srgbClr val="FFC000"/>
              </a:fgClr>
              <a:bgClr>
                <a:schemeClr val="bg1"/>
              </a:bgClr>
            </a:pattFill>
            <a:ln>
              <a:solidFill>
                <a:srgbClr val="FFC000"/>
              </a:solidFill>
            </a:ln>
            <a:effectLst/>
          </c:spPr>
          <c:invertIfNegative val="0"/>
          <c:cat>
            <c:numRef>
              <c:f>Sheet7!$A$3:$A$18</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Sheet7!$F$3:$F$18</c:f>
              <c:numCache>
                <c:formatCode>General</c:formatCode>
                <c:ptCount val="16"/>
                <c:pt idx="6">
                  <c:v>41.6</c:v>
                </c:pt>
                <c:pt idx="7">
                  <c:v>47.8</c:v>
                </c:pt>
                <c:pt idx="8">
                  <c:v>67.45</c:v>
                </c:pt>
                <c:pt idx="9">
                  <c:v>80.81</c:v>
                </c:pt>
                <c:pt idx="10">
                  <c:v>78.36</c:v>
                </c:pt>
                <c:pt idx="11">
                  <c:v>91.38</c:v>
                </c:pt>
                <c:pt idx="12">
                  <c:v>131.78</c:v>
                </c:pt>
                <c:pt idx="13">
                  <c:v>150.26</c:v>
                </c:pt>
                <c:pt idx="14">
                  <c:v>141.05</c:v>
                </c:pt>
                <c:pt idx="15">
                  <c:v>142.78</c:v>
                </c:pt>
              </c:numCache>
            </c:numRef>
          </c:val>
          <c:extLst xmlns:c16r2="http://schemas.microsoft.com/office/drawing/2015/06/chart">
            <c:ext xmlns:c16="http://schemas.microsoft.com/office/drawing/2014/chart" uri="{C3380CC4-5D6E-409C-BE32-E72D297353CC}">
              <c16:uniqueId val="{00000002-5491-4EB3-A6F2-E7F08CE8EE08}"/>
            </c:ext>
          </c:extLst>
        </c:ser>
        <c:dLbls>
          <c:showLegendKey val="0"/>
          <c:showVal val="0"/>
          <c:showCatName val="0"/>
          <c:showSerName val="0"/>
          <c:showPercent val="0"/>
          <c:showBubbleSize val="0"/>
        </c:dLbls>
        <c:gapWidth val="219"/>
        <c:overlap val="-27"/>
        <c:axId val="-964774176"/>
        <c:axId val="-624614848"/>
      </c:barChart>
      <c:lineChart>
        <c:grouping val="standard"/>
        <c:varyColors val="0"/>
        <c:ser>
          <c:idx val="0"/>
          <c:order val="0"/>
          <c:tx>
            <c:strRef>
              <c:f>Sheet7!$B$2</c:f>
              <c:strCache>
                <c:ptCount val="1"/>
                <c:pt idx="0">
                  <c:v>税收总收入</c:v>
                </c:pt>
              </c:strCache>
            </c:strRef>
          </c:tx>
          <c:spPr>
            <a:ln w="28575" cap="rnd">
              <a:solidFill>
                <a:schemeClr val="tx1"/>
              </a:solidFill>
              <a:round/>
            </a:ln>
            <a:effectLst/>
          </c:spPr>
          <c:marker>
            <c:symbol val="circle"/>
            <c:size val="5"/>
            <c:spPr>
              <a:solidFill>
                <a:schemeClr val="accent1"/>
              </a:solidFill>
              <a:ln w="9525">
                <a:solidFill>
                  <a:schemeClr val="tx1"/>
                </a:solidFill>
              </a:ln>
              <a:effectLst/>
            </c:spPr>
          </c:marker>
          <c:cat>
            <c:numRef>
              <c:f>Sheet7!$A$3:$A$18</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Sheet7!$B$3:$B$18</c:f>
              <c:numCache>
                <c:formatCode>General</c:formatCode>
                <c:ptCount val="16"/>
                <c:pt idx="0">
                  <c:v>12581.51</c:v>
                </c:pt>
                <c:pt idx="1">
                  <c:v>15301.38</c:v>
                </c:pt>
                <c:pt idx="2">
                  <c:v>17636.45</c:v>
                </c:pt>
                <c:pt idx="3">
                  <c:v>20017.31</c:v>
                </c:pt>
                <c:pt idx="4">
                  <c:v>24165.68</c:v>
                </c:pt>
                <c:pt idx="5">
                  <c:v>28778.54</c:v>
                </c:pt>
                <c:pt idx="6">
                  <c:v>34804.35</c:v>
                </c:pt>
                <c:pt idx="7">
                  <c:v>45621.97</c:v>
                </c:pt>
                <c:pt idx="8">
                  <c:v>54223.79</c:v>
                </c:pt>
                <c:pt idx="9">
                  <c:v>59521.59</c:v>
                </c:pt>
                <c:pt idx="10">
                  <c:v>73210.79</c:v>
                </c:pt>
                <c:pt idx="11">
                  <c:v>89738.89</c:v>
                </c:pt>
                <c:pt idx="12">
                  <c:v>100614.28</c:v>
                </c:pt>
                <c:pt idx="13">
                  <c:v>110530.7</c:v>
                </c:pt>
                <c:pt idx="14">
                  <c:v>119175.31</c:v>
                </c:pt>
                <c:pt idx="15">
                  <c:v>124922.2</c:v>
                </c:pt>
              </c:numCache>
            </c:numRef>
          </c:val>
          <c:smooth val="0"/>
          <c:extLst xmlns:c16r2="http://schemas.microsoft.com/office/drawing/2015/06/chart">
            <c:ext xmlns:c16="http://schemas.microsoft.com/office/drawing/2014/chart" uri="{C3380CC4-5D6E-409C-BE32-E72D297353CC}">
              <c16:uniqueId val="{00000003-5491-4EB3-A6F2-E7F08CE8EE08}"/>
            </c:ext>
          </c:extLst>
        </c:ser>
        <c:dLbls>
          <c:showLegendKey val="0"/>
          <c:showVal val="0"/>
          <c:showCatName val="0"/>
          <c:showSerName val="0"/>
          <c:showPercent val="0"/>
          <c:showBubbleSize val="0"/>
        </c:dLbls>
        <c:marker val="1"/>
        <c:smooth val="0"/>
        <c:axId val="-572074944"/>
        <c:axId val="-665173888"/>
      </c:lineChart>
      <c:catAx>
        <c:axId val="-96477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624614848"/>
        <c:crosses val="autoZero"/>
        <c:auto val="1"/>
        <c:lblAlgn val="ctr"/>
        <c:lblOffset val="100"/>
        <c:noMultiLvlLbl val="0"/>
      </c:catAx>
      <c:valAx>
        <c:axId val="-624614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964774176"/>
        <c:crosses val="autoZero"/>
        <c:crossBetween val="between"/>
      </c:valAx>
      <c:valAx>
        <c:axId val="-6651738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572074944"/>
        <c:crosses val="max"/>
        <c:crossBetween val="between"/>
      </c:valAx>
      <c:catAx>
        <c:axId val="-572074944"/>
        <c:scaling>
          <c:orientation val="minMax"/>
        </c:scaling>
        <c:delete val="1"/>
        <c:axPos val="b"/>
        <c:numFmt formatCode="General" sourceLinked="1"/>
        <c:majorTickMark val="out"/>
        <c:minorTickMark val="none"/>
        <c:tickLblPos val="nextTo"/>
        <c:crossAx val="-665173888"/>
        <c:crosses val="autoZero"/>
        <c:auto val="1"/>
        <c:lblAlgn val="ctr"/>
        <c:lblOffset val="100"/>
        <c:noMultiLvlLbl val="0"/>
      </c:catAx>
      <c:spPr>
        <a:noFill/>
        <a:ln>
          <a:solidFill>
            <a:schemeClr val="bg1">
              <a:lumMod val="85000"/>
            </a:schemeClr>
          </a:solid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400">
          <a:solidFill>
            <a:schemeClr val="tx1"/>
          </a:solidFill>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zh-CN"/>
              <a:t>义务教育补助</a:t>
            </a:r>
            <a:r>
              <a:rPr lang="en-US"/>
              <a:t>2016</a:t>
            </a:r>
            <a:r>
              <a:rPr lang="zh-CN"/>
              <a:t>年</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spPr>
            <a:solidFill>
              <a:srgbClr val="C00000"/>
            </a:solidFill>
            <a:ln>
              <a:solidFill>
                <a:srgbClr val="C00000"/>
              </a:solidFill>
            </a:ln>
            <a:effectLst/>
          </c:spPr>
          <c:invertIfNegative val="0"/>
          <c:cat>
            <c:strRef>
              <c:f>[P020160706584618490247.xlsx]Sheet1!$A$6:$A$41</c:f>
              <c:strCache>
                <c:ptCount val="36"/>
                <c:pt idx="0">
                  <c:v>河南</c:v>
                </c:pt>
                <c:pt idx="1">
                  <c:v>云南</c:v>
                </c:pt>
                <c:pt idx="2">
                  <c:v>四川</c:v>
                </c:pt>
                <c:pt idx="3">
                  <c:v>贵州</c:v>
                </c:pt>
                <c:pt idx="4">
                  <c:v>广西</c:v>
                </c:pt>
                <c:pt idx="5">
                  <c:v>湖南</c:v>
                </c:pt>
                <c:pt idx="6">
                  <c:v>河北</c:v>
                </c:pt>
                <c:pt idx="7">
                  <c:v>安徽</c:v>
                </c:pt>
                <c:pt idx="8">
                  <c:v>江西</c:v>
                </c:pt>
                <c:pt idx="9">
                  <c:v>广东</c:v>
                </c:pt>
                <c:pt idx="10">
                  <c:v>山东</c:v>
                </c:pt>
                <c:pt idx="11">
                  <c:v>湖北</c:v>
                </c:pt>
                <c:pt idx="12">
                  <c:v>陕西</c:v>
                </c:pt>
                <c:pt idx="13">
                  <c:v>甘肃</c:v>
                </c:pt>
                <c:pt idx="14">
                  <c:v>新疆</c:v>
                </c:pt>
                <c:pt idx="15">
                  <c:v>重庆</c:v>
                </c:pt>
                <c:pt idx="16">
                  <c:v>江苏</c:v>
                </c:pt>
                <c:pt idx="17">
                  <c:v>山西</c:v>
                </c:pt>
                <c:pt idx="18">
                  <c:v>福建</c:v>
                </c:pt>
                <c:pt idx="19">
                  <c:v>黑龙江</c:v>
                </c:pt>
                <c:pt idx="20">
                  <c:v>浙江</c:v>
                </c:pt>
                <c:pt idx="21">
                  <c:v>内蒙古</c:v>
                </c:pt>
                <c:pt idx="22">
                  <c:v>辽宁</c:v>
                </c:pt>
                <c:pt idx="23">
                  <c:v>吉林</c:v>
                </c:pt>
                <c:pt idx="24">
                  <c:v>宁夏</c:v>
                </c:pt>
                <c:pt idx="25">
                  <c:v>青海</c:v>
                </c:pt>
                <c:pt idx="26">
                  <c:v>海南</c:v>
                </c:pt>
                <c:pt idx="27">
                  <c:v>西藏</c:v>
                </c:pt>
                <c:pt idx="28">
                  <c:v>上海</c:v>
                </c:pt>
                <c:pt idx="29">
                  <c:v>北京</c:v>
                </c:pt>
                <c:pt idx="30">
                  <c:v>深圳</c:v>
                </c:pt>
                <c:pt idx="31">
                  <c:v>青岛</c:v>
                </c:pt>
                <c:pt idx="32">
                  <c:v>天津</c:v>
                </c:pt>
                <c:pt idx="33">
                  <c:v>宁波</c:v>
                </c:pt>
                <c:pt idx="34">
                  <c:v>大连</c:v>
                </c:pt>
                <c:pt idx="35">
                  <c:v>厦门</c:v>
                </c:pt>
              </c:strCache>
            </c:strRef>
          </c:cat>
          <c:val>
            <c:numRef>
              <c:f>[P020160706584618490247.xlsx]Sheet1!$C$6:$C$41</c:f>
              <c:numCache>
                <c:formatCode>General</c:formatCode>
                <c:ptCount val="36"/>
                <c:pt idx="0">
                  <c:v>132.8011</c:v>
                </c:pt>
                <c:pt idx="1">
                  <c:v>103.5121</c:v>
                </c:pt>
                <c:pt idx="2">
                  <c:v>96.2104</c:v>
                </c:pt>
                <c:pt idx="3">
                  <c:v>93.4472</c:v>
                </c:pt>
                <c:pt idx="4">
                  <c:v>79.82639999999998</c:v>
                </c:pt>
                <c:pt idx="5">
                  <c:v>76.9906</c:v>
                </c:pt>
                <c:pt idx="6">
                  <c:v>70.38529999999998</c:v>
                </c:pt>
                <c:pt idx="7">
                  <c:v>58.1679</c:v>
                </c:pt>
                <c:pt idx="8">
                  <c:v>58.0208</c:v>
                </c:pt>
                <c:pt idx="9">
                  <c:v>55.59560000000001</c:v>
                </c:pt>
                <c:pt idx="10">
                  <c:v>54.06</c:v>
                </c:pt>
                <c:pt idx="11">
                  <c:v>45.5573</c:v>
                </c:pt>
                <c:pt idx="12">
                  <c:v>44.6273</c:v>
                </c:pt>
                <c:pt idx="13">
                  <c:v>44.5561</c:v>
                </c:pt>
                <c:pt idx="14">
                  <c:v>37.0439</c:v>
                </c:pt>
                <c:pt idx="15">
                  <c:v>34.6374</c:v>
                </c:pt>
                <c:pt idx="16">
                  <c:v>34.0349</c:v>
                </c:pt>
                <c:pt idx="17">
                  <c:v>31.5744</c:v>
                </c:pt>
                <c:pt idx="18">
                  <c:v>23.67610000000001</c:v>
                </c:pt>
                <c:pt idx="19">
                  <c:v>22.8083</c:v>
                </c:pt>
                <c:pt idx="20">
                  <c:v>22.51439999999999</c:v>
                </c:pt>
                <c:pt idx="21">
                  <c:v>21.2042</c:v>
                </c:pt>
                <c:pt idx="22">
                  <c:v>21.0244</c:v>
                </c:pt>
                <c:pt idx="23">
                  <c:v>16.6355</c:v>
                </c:pt>
                <c:pt idx="24">
                  <c:v>11.439</c:v>
                </c:pt>
                <c:pt idx="25">
                  <c:v>10.7053</c:v>
                </c:pt>
                <c:pt idx="26">
                  <c:v>8.4745</c:v>
                </c:pt>
                <c:pt idx="27">
                  <c:v>7.4657</c:v>
                </c:pt>
                <c:pt idx="28">
                  <c:v>4.9329</c:v>
                </c:pt>
                <c:pt idx="29">
                  <c:v>4.5195</c:v>
                </c:pt>
                <c:pt idx="30">
                  <c:v>4.2537</c:v>
                </c:pt>
                <c:pt idx="31">
                  <c:v>3.6025</c:v>
                </c:pt>
                <c:pt idx="32">
                  <c:v>3.571699999999999</c:v>
                </c:pt>
                <c:pt idx="33">
                  <c:v>2.915999999999999</c:v>
                </c:pt>
                <c:pt idx="34">
                  <c:v>2.3844</c:v>
                </c:pt>
                <c:pt idx="35">
                  <c:v>1.444</c:v>
                </c:pt>
              </c:numCache>
            </c:numRef>
          </c:val>
          <c:extLst xmlns:c16r2="http://schemas.microsoft.com/office/drawing/2015/06/chart">
            <c:ext xmlns:c16="http://schemas.microsoft.com/office/drawing/2014/chart" uri="{C3380CC4-5D6E-409C-BE32-E72D297353CC}">
              <c16:uniqueId val="{00000000-F464-4D2C-AAEB-AA697E224849}"/>
            </c:ext>
          </c:extLst>
        </c:ser>
        <c:dLbls>
          <c:showLegendKey val="0"/>
          <c:showVal val="0"/>
          <c:showCatName val="0"/>
          <c:showSerName val="0"/>
          <c:showPercent val="0"/>
          <c:showBubbleSize val="0"/>
        </c:dLbls>
        <c:gapWidth val="219"/>
        <c:overlap val="-27"/>
        <c:axId val="-940451584"/>
        <c:axId val="-626822960"/>
      </c:barChart>
      <c:catAx>
        <c:axId val="-94045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zh-CN"/>
          </a:p>
        </c:txPr>
        <c:crossAx val="-626822960"/>
        <c:crosses val="autoZero"/>
        <c:auto val="1"/>
        <c:lblAlgn val="ctr"/>
        <c:lblOffset val="100"/>
        <c:noMultiLvlLbl val="0"/>
      </c:catAx>
      <c:valAx>
        <c:axId val="-62682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94045158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zh-CN"/>
              <a:t>财政对社保的补贴</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Sheet8!$E$11</c:f>
              <c:strCache>
                <c:ptCount val="1"/>
                <c:pt idx="0">
                  <c:v>保险费收入</c:v>
                </c:pt>
              </c:strCache>
            </c:strRef>
          </c:tx>
          <c:spPr>
            <a:solidFill>
              <a:srgbClr val="C00000"/>
            </a:solidFill>
            <a:ln>
              <a:solidFill>
                <a:srgbClr val="C00000"/>
              </a:solidFill>
            </a:ln>
            <a:effectLst/>
          </c:spPr>
          <c:invertIfNegative val="0"/>
          <c:cat>
            <c:numRef>
              <c:f>Sheet8!$C$12:$C$20</c:f>
              <c:numCache>
                <c:formatCode>General</c:formatCode>
                <c:ptCount val="9"/>
                <c:pt idx="0">
                  <c:v>2013.0</c:v>
                </c:pt>
                <c:pt idx="1">
                  <c:v>2014.0</c:v>
                </c:pt>
                <c:pt idx="2">
                  <c:v>2015.0</c:v>
                </c:pt>
                <c:pt idx="3">
                  <c:v>2016.0</c:v>
                </c:pt>
                <c:pt idx="4">
                  <c:v>2017.0</c:v>
                </c:pt>
                <c:pt idx="5">
                  <c:v>2018.0</c:v>
                </c:pt>
                <c:pt idx="6">
                  <c:v>2019.0</c:v>
                </c:pt>
                <c:pt idx="7">
                  <c:v>2020.0</c:v>
                </c:pt>
                <c:pt idx="8">
                  <c:v>2021.0</c:v>
                </c:pt>
              </c:numCache>
            </c:numRef>
          </c:cat>
          <c:val>
            <c:numRef>
              <c:f>Sheet8!$E$12:$E$20</c:f>
              <c:numCache>
                <c:formatCode>General</c:formatCode>
                <c:ptCount val="9"/>
                <c:pt idx="0">
                  <c:v>25938.81</c:v>
                </c:pt>
                <c:pt idx="1">
                  <c:v>29104.1</c:v>
                </c:pt>
                <c:pt idx="2">
                  <c:v>32518.48</c:v>
                </c:pt>
                <c:pt idx="3">
                  <c:v>35065.86</c:v>
                </c:pt>
                <c:pt idx="4">
                  <c:v>39563.61</c:v>
                </c:pt>
                <c:pt idx="5">
                  <c:v>52543.2</c:v>
                </c:pt>
                <c:pt idx="6">
                  <c:v>57849.05</c:v>
                </c:pt>
                <c:pt idx="7">
                  <c:v>46973.69</c:v>
                </c:pt>
                <c:pt idx="8">
                  <c:v>66816.64000000001</c:v>
                </c:pt>
              </c:numCache>
            </c:numRef>
          </c:val>
          <c:extLst xmlns:c16r2="http://schemas.microsoft.com/office/drawing/2015/06/chart">
            <c:ext xmlns:c16="http://schemas.microsoft.com/office/drawing/2014/chart" uri="{C3380CC4-5D6E-409C-BE32-E72D297353CC}">
              <c16:uniqueId val="{00000000-8BEC-4EDE-BBB2-F95F827FD23B}"/>
            </c:ext>
          </c:extLst>
        </c:ser>
        <c:ser>
          <c:idx val="1"/>
          <c:order val="1"/>
          <c:tx>
            <c:strRef>
              <c:f>Sheet8!$F$11</c:f>
              <c:strCache>
                <c:ptCount val="1"/>
                <c:pt idx="0">
                  <c:v>财政补贴</c:v>
                </c:pt>
              </c:strCache>
            </c:strRef>
          </c:tx>
          <c:spPr>
            <a:solidFill>
              <a:schemeClr val="bg1"/>
            </a:solidFill>
            <a:ln>
              <a:solidFill>
                <a:srgbClr val="004FD0"/>
              </a:solidFill>
            </a:ln>
            <a:effectLst/>
          </c:spPr>
          <c:invertIfNegative val="0"/>
          <c:cat>
            <c:numRef>
              <c:f>Sheet8!$C$12:$C$20</c:f>
              <c:numCache>
                <c:formatCode>General</c:formatCode>
                <c:ptCount val="9"/>
                <c:pt idx="0">
                  <c:v>2013.0</c:v>
                </c:pt>
                <c:pt idx="1">
                  <c:v>2014.0</c:v>
                </c:pt>
                <c:pt idx="2">
                  <c:v>2015.0</c:v>
                </c:pt>
                <c:pt idx="3">
                  <c:v>2016.0</c:v>
                </c:pt>
                <c:pt idx="4">
                  <c:v>2017.0</c:v>
                </c:pt>
                <c:pt idx="5">
                  <c:v>2018.0</c:v>
                </c:pt>
                <c:pt idx="6">
                  <c:v>2019.0</c:v>
                </c:pt>
                <c:pt idx="7">
                  <c:v>2020.0</c:v>
                </c:pt>
                <c:pt idx="8">
                  <c:v>2021.0</c:v>
                </c:pt>
              </c:numCache>
            </c:numRef>
          </c:cat>
          <c:val>
            <c:numRef>
              <c:f>Sheet8!$F$12:$F$20</c:f>
              <c:numCache>
                <c:formatCode>General</c:formatCode>
                <c:ptCount val="9"/>
                <c:pt idx="0">
                  <c:v>7371.5</c:v>
                </c:pt>
                <c:pt idx="1">
                  <c:v>8446.349999999997</c:v>
                </c:pt>
                <c:pt idx="2">
                  <c:v>10198.15</c:v>
                </c:pt>
                <c:pt idx="3">
                  <c:v>11104.34</c:v>
                </c:pt>
                <c:pt idx="4">
                  <c:v>12264.49</c:v>
                </c:pt>
                <c:pt idx="5">
                  <c:v>16776.83</c:v>
                </c:pt>
                <c:pt idx="6">
                  <c:v>19392.61</c:v>
                </c:pt>
                <c:pt idx="7">
                  <c:v>20946.94</c:v>
                </c:pt>
                <c:pt idx="8">
                  <c:v>23248.0</c:v>
                </c:pt>
              </c:numCache>
            </c:numRef>
          </c:val>
          <c:extLst xmlns:c16r2="http://schemas.microsoft.com/office/drawing/2015/06/chart">
            <c:ext xmlns:c16="http://schemas.microsoft.com/office/drawing/2014/chart" uri="{C3380CC4-5D6E-409C-BE32-E72D297353CC}">
              <c16:uniqueId val="{00000001-8BEC-4EDE-BBB2-F95F827FD23B}"/>
            </c:ext>
          </c:extLst>
        </c:ser>
        <c:ser>
          <c:idx val="2"/>
          <c:order val="2"/>
          <c:tx>
            <c:strRef>
              <c:f>Sheet8!$G$11</c:f>
              <c:strCache>
                <c:ptCount val="1"/>
                <c:pt idx="0">
                  <c:v>当年收支结余</c:v>
                </c:pt>
              </c:strCache>
            </c:strRef>
          </c:tx>
          <c:spPr>
            <a:solidFill>
              <a:srgbClr val="FFC000"/>
            </a:solidFill>
            <a:ln>
              <a:solidFill>
                <a:srgbClr val="FFC000"/>
              </a:solidFill>
            </a:ln>
            <a:effectLst/>
          </c:spPr>
          <c:invertIfNegative val="0"/>
          <c:cat>
            <c:numRef>
              <c:f>Sheet8!$C$12:$C$20</c:f>
              <c:numCache>
                <c:formatCode>General</c:formatCode>
                <c:ptCount val="9"/>
                <c:pt idx="0">
                  <c:v>2013.0</c:v>
                </c:pt>
                <c:pt idx="1">
                  <c:v>2014.0</c:v>
                </c:pt>
                <c:pt idx="2">
                  <c:v>2015.0</c:v>
                </c:pt>
                <c:pt idx="3">
                  <c:v>2016.0</c:v>
                </c:pt>
                <c:pt idx="4">
                  <c:v>2017.0</c:v>
                </c:pt>
                <c:pt idx="5">
                  <c:v>2018.0</c:v>
                </c:pt>
                <c:pt idx="6">
                  <c:v>2019.0</c:v>
                </c:pt>
                <c:pt idx="7">
                  <c:v>2020.0</c:v>
                </c:pt>
                <c:pt idx="8">
                  <c:v>2021.0</c:v>
                </c:pt>
              </c:numCache>
            </c:numRef>
          </c:cat>
          <c:val>
            <c:numRef>
              <c:f>Sheet8!$G$12:$G$20</c:f>
              <c:numCache>
                <c:formatCode>General</c:formatCode>
                <c:ptCount val="9"/>
                <c:pt idx="0">
                  <c:v>5898.81</c:v>
                </c:pt>
                <c:pt idx="1">
                  <c:v>5517.34</c:v>
                </c:pt>
                <c:pt idx="2">
                  <c:v>5303.66</c:v>
                </c:pt>
                <c:pt idx="3">
                  <c:v>4353.59</c:v>
                </c:pt>
                <c:pt idx="4">
                  <c:v>6428.49</c:v>
                </c:pt>
                <c:pt idx="5">
                  <c:v>8062.77</c:v>
                </c:pt>
                <c:pt idx="6">
                  <c:v>5854.86</c:v>
                </c:pt>
                <c:pt idx="7">
                  <c:v>-6219.17</c:v>
                </c:pt>
                <c:pt idx="8">
                  <c:v>6858.45</c:v>
                </c:pt>
              </c:numCache>
            </c:numRef>
          </c:val>
          <c:extLst xmlns:c16r2="http://schemas.microsoft.com/office/drawing/2015/06/chart">
            <c:ext xmlns:c16="http://schemas.microsoft.com/office/drawing/2014/chart" uri="{C3380CC4-5D6E-409C-BE32-E72D297353CC}">
              <c16:uniqueId val="{00000002-8BEC-4EDE-BBB2-F95F827FD23B}"/>
            </c:ext>
          </c:extLst>
        </c:ser>
        <c:dLbls>
          <c:showLegendKey val="0"/>
          <c:showVal val="0"/>
          <c:showCatName val="0"/>
          <c:showSerName val="0"/>
          <c:showPercent val="0"/>
          <c:showBubbleSize val="0"/>
        </c:dLbls>
        <c:gapWidth val="219"/>
        <c:overlap val="-27"/>
        <c:axId val="-1041589456"/>
        <c:axId val="-1041306784"/>
      </c:barChart>
      <c:catAx>
        <c:axId val="-104158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041306784"/>
        <c:crosses val="autoZero"/>
        <c:auto val="1"/>
        <c:lblAlgn val="ctr"/>
        <c:lblOffset val="100"/>
        <c:noMultiLvlLbl val="0"/>
      </c:catAx>
      <c:valAx>
        <c:axId val="-104130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041589456"/>
        <c:crosses val="autoZero"/>
        <c:crossBetween val="between"/>
      </c:valAx>
      <c:spPr>
        <a:noFill/>
        <a:ln>
          <a:solidFill>
            <a:schemeClr val="bg1">
              <a:lumMod val="85000"/>
            </a:schemeClr>
          </a:solid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sz="1400">
          <a:solidFill>
            <a:schemeClr val="tx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0.12477</cdr:x>
      <cdr:y>0.03704</cdr:y>
    </cdr:from>
    <cdr:to>
      <cdr:x>0.95137</cdr:x>
      <cdr:y>0.85185</cdr:y>
    </cdr:to>
    <cdr:cxnSp macro="">
      <cdr:nvCxnSpPr>
        <cdr:cNvPr id="3" name="直接连接符 2"/>
        <cdr:cNvCxnSpPr/>
      </cdr:nvCxnSpPr>
      <cdr:spPr>
        <a:xfrm xmlns:a="http://schemas.openxmlformats.org/drawingml/2006/main" flipV="1">
          <a:off x="576064" y="144016"/>
          <a:ext cx="3816424" cy="3168352"/>
        </a:xfrm>
        <a:prstGeom xmlns:a="http://schemas.openxmlformats.org/drawingml/2006/main" prst="line">
          <a:avLst/>
        </a:prstGeom>
        <a:ln xmlns:a="http://schemas.openxmlformats.org/drawingml/2006/main">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F8AA6-F298-7F48-B9CF-8738F82AB8F3}" type="datetimeFigureOut">
              <a:rPr kumimoji="1" lang="zh-CN" altLang="en-US" smtClean="0"/>
              <a:t>22/10/17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9FD5B-2E40-6C42-8845-71A5539E3BD9}" type="slidenum">
              <a:rPr kumimoji="1" lang="zh-CN" altLang="en-US" smtClean="0"/>
              <a:t>‹#›</a:t>
            </a:fld>
            <a:endParaRPr kumimoji="1" lang="zh-CN" altLang="en-US"/>
          </a:p>
        </p:txBody>
      </p:sp>
    </p:spTree>
    <p:extLst>
      <p:ext uri="{BB962C8B-B14F-4D97-AF65-F5344CB8AC3E}">
        <p14:creationId xmlns:p14="http://schemas.microsoft.com/office/powerpoint/2010/main" val="73232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“两免一补”是指国家向农村义务教育阶段（小学和初中）的贫困家庭学生免费提供教科书、免除杂费，并给寄宿生补助一定生活费的一项资助政策，简称“两免一补”。</a:t>
            </a:r>
            <a:endParaRPr kumimoji="1" lang="zh-CN" altLang="en-US" dirty="0"/>
          </a:p>
        </p:txBody>
      </p:sp>
      <p:sp>
        <p:nvSpPr>
          <p:cNvPr id="4" name="幻灯片编号占位符 3"/>
          <p:cNvSpPr>
            <a:spLocks noGrp="1"/>
          </p:cNvSpPr>
          <p:nvPr>
            <p:ph type="sldNum" sz="quarter" idx="10"/>
          </p:nvPr>
        </p:nvSpPr>
        <p:spPr/>
        <p:txBody>
          <a:bodyPr/>
          <a:lstStyle/>
          <a:p>
            <a:fld id="{F869FD5B-2E40-6C42-8845-71A5539E3BD9}" type="slidenum">
              <a:rPr kumimoji="1" lang="zh-CN" altLang="en-US" smtClean="0"/>
              <a:t>37</a:t>
            </a:fld>
            <a:endParaRPr kumimoji="1" lang="zh-CN" altLang="en-US"/>
          </a:p>
        </p:txBody>
      </p:sp>
    </p:spTree>
    <p:extLst>
      <p:ext uri="{BB962C8B-B14F-4D97-AF65-F5344CB8AC3E}">
        <p14:creationId xmlns:p14="http://schemas.microsoft.com/office/powerpoint/2010/main" val="212291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lgn="l">
              <a:defRPr/>
            </a:lvl1pPr>
          </a:lstStyle>
          <a:p>
            <a:fld id="{658E56B9-A36C-CB4E-91A6-F27AF0138B9A}" type="datetimeFigureOut">
              <a:rPr kumimoji="1" lang="zh-CN" altLang="en-US" smtClean="0"/>
              <a:t>22/10/17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87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22/10/17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182964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22/10/17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58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lvl1pPr marL="91440" indent="-91440">
              <a:buFont typeface="Wingdings" charset="2"/>
              <a:buChar char="p"/>
              <a:defRPr sz="2800"/>
            </a:lvl1pPr>
            <a:lvl2pPr marL="265176" indent="-137160">
              <a:buFont typeface="Wingdings" charset="2"/>
              <a:buChar char="p"/>
              <a:defRPr sz="2400"/>
            </a:lvl2pPr>
            <a:lvl3pPr>
              <a:defRPr sz="2000"/>
            </a:lvl3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22/10/17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319532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zh-CN" altLang="en-US"/>
              <a:t>单击此处编辑母版标题样式</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22/10/17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39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24128" y="2286000"/>
            <a:ext cx="4754880" cy="4023360"/>
          </a:xfrm>
        </p:spPr>
        <p:txBody>
          <a:bodyPr anchor="ctr"/>
          <a:lstStyle>
            <a:lvl1pPr marL="91440" indent="-91440">
              <a:buFont typeface="Wingdings" charset="2"/>
              <a:buChar char="p"/>
              <a:defRPr sz="2800"/>
            </a:lvl1pPr>
            <a:lvl2pPr marL="265176" indent="-137160">
              <a:buFont typeface="Wingdings" charset="2"/>
              <a:buChar char="p"/>
              <a:defRPr sz="2400"/>
            </a:lvl2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Content Placeholder 3"/>
          <p:cNvSpPr>
            <a:spLocks noGrp="1"/>
          </p:cNvSpPr>
          <p:nvPr>
            <p:ph sz="half" idx="2"/>
          </p:nvPr>
        </p:nvSpPr>
        <p:spPr>
          <a:xfrm>
            <a:off x="5989320" y="2286000"/>
            <a:ext cx="4754880" cy="4023360"/>
          </a:xfrm>
        </p:spPr>
        <p:txBody>
          <a:bodyPr anchor="ctr"/>
          <a:lstStyle>
            <a:lvl1pPr marL="91440" indent="-91440">
              <a:buFont typeface="Wingdings" charset="2"/>
              <a:buChar char="p"/>
              <a:defRPr sz="2800"/>
            </a:lvl1pPr>
            <a:lvl2pPr marL="265176" indent="-137160">
              <a:buFont typeface="Wingdings" charset="2"/>
              <a:buChar char="p"/>
              <a:defRPr sz="2400"/>
            </a:lvl2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Date Placeholder 4"/>
          <p:cNvSpPr>
            <a:spLocks noGrp="1"/>
          </p:cNvSpPr>
          <p:nvPr>
            <p:ph type="dt" sz="half" idx="10"/>
          </p:nvPr>
        </p:nvSpPr>
        <p:spPr/>
        <p:txBody>
          <a:bodyPr/>
          <a:lstStyle/>
          <a:p>
            <a:fld id="{658E56B9-A36C-CB4E-91A6-F27AF0138B9A}" type="datetimeFigureOut">
              <a:rPr kumimoji="1" lang="zh-CN" altLang="en-US" smtClean="0"/>
              <a:t>22/10/17</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57038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zh-CN" altLang="en-US"/>
              <a:t>单击此处编辑母版文本样式</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58E56B9-A36C-CB4E-91A6-F27AF0138B9A}" type="datetimeFigureOut">
              <a:rPr kumimoji="1" lang="zh-CN" altLang="en-US" smtClean="0"/>
              <a:t>22/10/17</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187932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58E56B9-A36C-CB4E-91A6-F27AF0138B9A}" type="datetimeFigureOut">
              <a:rPr kumimoji="1" lang="zh-CN" altLang="en-US" smtClean="0"/>
              <a:t>22/10/17</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349667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E56B9-A36C-CB4E-91A6-F27AF0138B9A}" type="datetimeFigureOut">
              <a:rPr kumimoji="1" lang="zh-CN" altLang="en-US" smtClean="0"/>
              <a:t>22/10/17</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228220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zh-CN" altLang="en-US"/>
              <a:t>单击此处编辑母版标题样式</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58E56B9-A36C-CB4E-91A6-F27AF0138B9A}" type="datetimeFigureOut">
              <a:rPr kumimoji="1" lang="zh-CN" altLang="en-US" smtClean="0"/>
              <a:t>22/10/17</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335173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58E56B9-A36C-CB4E-91A6-F27AF0138B9A}" type="datetimeFigureOut">
              <a:rPr kumimoji="1" lang="zh-CN" altLang="en-US" smtClean="0"/>
              <a:t>22/10/17</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4267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58E56B9-A36C-CB4E-91A6-F27AF0138B9A}" type="datetimeFigureOut">
              <a:rPr kumimoji="1" lang="zh-CN" altLang="en-US" smtClean="0"/>
              <a:t>22/10/17</a:t>
            </a:fld>
            <a:endParaRPr kumimoji="1" lang="zh-CN" alt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kumimoji="1" lang="zh-CN" alt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9DEE550-3DE4-6949-A5B5-1F73E070940A}" type="slidenum">
              <a:rPr kumimoji="1" lang="zh-CN" altLang="en-US" smtClean="0"/>
              <a:t>‹#›</a:t>
            </a:fld>
            <a:endParaRPr kumimoji="1" lang="zh-CN" alt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067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 Id="rId3" Type="http://schemas.openxmlformats.org/officeDocument/2006/relationships/chart" Target="../charts/char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1.emf"/><Relationship Id="rId5" Type="http://schemas.openxmlformats.org/officeDocument/2006/relationships/image" Target="../media/image22.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1600" y="4960137"/>
            <a:ext cx="8128000" cy="1463040"/>
          </a:xfrm>
        </p:spPr>
        <p:txBody>
          <a:bodyPr>
            <a:normAutofit/>
          </a:bodyPr>
          <a:lstStyle/>
          <a:p>
            <a:r>
              <a:rPr kumimoji="1" lang="zh-CN" altLang="en-US" dirty="0"/>
              <a:t>央地财政关系：</a:t>
            </a:r>
            <a:r>
              <a:rPr kumimoji="1" lang="zh-CN" altLang="en-US" sz="4400" dirty="0"/>
              <a:t>协调与</a:t>
            </a:r>
            <a:r>
              <a:rPr kumimoji="1" lang="zh-CN" altLang="en-US" sz="4400" dirty="0" smtClean="0"/>
              <a:t>均衡</a:t>
            </a:r>
            <a:endParaRPr kumimoji="1" lang="zh-CN" altLang="en-US" sz="4400" dirty="0"/>
          </a:p>
        </p:txBody>
      </p:sp>
      <p:sp>
        <p:nvSpPr>
          <p:cNvPr id="4" name="副标题 3"/>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61564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垂直型的财政包干制</a:t>
            </a:r>
            <a:endParaRPr kumimoji="1" lang="zh-CN" altLang="en-US" dirty="0"/>
          </a:p>
        </p:txBody>
      </p:sp>
      <p:sp>
        <p:nvSpPr>
          <p:cNvPr id="3" name="文本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19087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80</a:t>
            </a:r>
            <a:r>
              <a:rPr kumimoji="1" lang="zh-CN" altLang="en-US" dirty="0" smtClean="0"/>
              <a:t>年代的“一包就灵”</a:t>
            </a:r>
            <a:endParaRPr kumimoji="1" lang="zh-CN" altLang="en-US" dirty="0"/>
          </a:p>
        </p:txBody>
      </p:sp>
      <p:sp>
        <p:nvSpPr>
          <p:cNvPr id="3" name="内容占位符 2"/>
          <p:cNvSpPr>
            <a:spLocks noGrp="1"/>
          </p:cNvSpPr>
          <p:nvPr>
            <p:ph idx="1"/>
          </p:nvPr>
        </p:nvSpPr>
        <p:spPr>
          <a:xfrm>
            <a:off x="1024128" y="2286000"/>
            <a:ext cx="10718693" cy="4023360"/>
          </a:xfrm>
        </p:spPr>
        <p:txBody>
          <a:bodyPr anchor="ctr">
            <a:normAutofit/>
          </a:bodyPr>
          <a:lstStyle/>
          <a:p>
            <a:pPr>
              <a:lnSpc>
                <a:spcPct val="200000"/>
              </a:lnSpc>
            </a:pPr>
            <a:r>
              <a:rPr lang="zh-CN" altLang="en-US" dirty="0" smtClean="0"/>
              <a:t>从放权让利到承包制：</a:t>
            </a:r>
            <a:endParaRPr lang="en-US" altLang="zh-CN" dirty="0"/>
          </a:p>
          <a:p>
            <a:pPr lvl="1">
              <a:lnSpc>
                <a:spcPct val="200000"/>
              </a:lnSpc>
            </a:pPr>
            <a:r>
              <a:rPr lang="zh-CN" altLang="en-US" sz="2800" dirty="0" smtClean="0"/>
              <a:t>农村：包产到户</a:t>
            </a:r>
          </a:p>
          <a:p>
            <a:pPr lvl="1">
              <a:lnSpc>
                <a:spcPct val="200000"/>
              </a:lnSpc>
            </a:pPr>
            <a:r>
              <a:rPr lang="zh-CN" altLang="en-US" sz="2800" dirty="0" smtClean="0"/>
              <a:t>城市：国有企业承包</a:t>
            </a:r>
            <a:endParaRPr lang="en-US" altLang="zh-CN" sz="2800" dirty="0" smtClean="0"/>
          </a:p>
          <a:p>
            <a:pPr lvl="1">
              <a:lnSpc>
                <a:spcPct val="200000"/>
              </a:lnSpc>
            </a:pPr>
            <a:r>
              <a:rPr lang="zh-CN" altLang="en-US" sz="2800" dirty="0" smtClean="0"/>
              <a:t>财政：从统收统支到财政大包干</a:t>
            </a:r>
            <a:endParaRPr lang="zh-CN" altLang="en-US" sz="2800" dirty="0"/>
          </a:p>
        </p:txBody>
      </p:sp>
    </p:spTree>
    <p:extLst>
      <p:ext uri="{BB962C8B-B14F-4D97-AF65-F5344CB8AC3E}">
        <p14:creationId xmlns:p14="http://schemas.microsoft.com/office/powerpoint/2010/main" val="215754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“分灶吃饭”</a:t>
            </a:r>
            <a:endParaRPr kumimoji="1" lang="zh-CN" altLang="en-US" dirty="0"/>
          </a:p>
        </p:txBody>
      </p:sp>
      <p:sp>
        <p:nvSpPr>
          <p:cNvPr id="3" name="内容占位符 2"/>
          <p:cNvSpPr>
            <a:spLocks noGrp="1"/>
          </p:cNvSpPr>
          <p:nvPr>
            <p:ph idx="1"/>
          </p:nvPr>
        </p:nvSpPr>
        <p:spPr>
          <a:xfrm>
            <a:off x="1024128" y="2286000"/>
            <a:ext cx="10718693" cy="4023360"/>
          </a:xfrm>
        </p:spPr>
        <p:txBody>
          <a:bodyPr anchor="ctr">
            <a:normAutofit fontScale="77500" lnSpcReduction="20000"/>
          </a:bodyPr>
          <a:lstStyle/>
          <a:p>
            <a:pPr>
              <a:lnSpc>
                <a:spcPct val="200000"/>
              </a:lnSpc>
            </a:pPr>
            <a:r>
              <a:rPr lang="en-US" altLang="zh-CN" sz="3100" dirty="0"/>
              <a:t>《</a:t>
            </a:r>
            <a:r>
              <a:rPr lang="zh-CN" altLang="en-US" sz="3100" dirty="0"/>
              <a:t>关于实行“划分收支、分级包干”财政管理体制的暂行规定</a:t>
            </a:r>
            <a:r>
              <a:rPr lang="en-US" altLang="zh-CN" sz="3100" dirty="0"/>
              <a:t>》</a:t>
            </a:r>
            <a:r>
              <a:rPr lang="en-US" altLang="zh-CN" sz="3100" dirty="0" smtClean="0"/>
              <a:t>1980</a:t>
            </a:r>
            <a:endParaRPr lang="en-US" altLang="zh-CN" sz="3100" dirty="0"/>
          </a:p>
          <a:p>
            <a:pPr lvl="1">
              <a:lnSpc>
                <a:spcPct val="200000"/>
              </a:lnSpc>
            </a:pPr>
            <a:r>
              <a:rPr lang="zh-CN" altLang="en-US" sz="2800" dirty="0" smtClean="0"/>
              <a:t>按照</a:t>
            </a:r>
            <a:r>
              <a:rPr lang="en-US" altLang="zh-CN" sz="2800" dirty="0" smtClean="0"/>
              <a:t>……</a:t>
            </a:r>
            <a:r>
              <a:rPr lang="zh-CN" altLang="en-US" sz="2800" dirty="0" smtClean="0"/>
              <a:t>隶属关系</a:t>
            </a:r>
            <a:r>
              <a:rPr lang="zh-CN" altLang="en-US" sz="2800" dirty="0"/>
              <a:t>，明确划分中央和地方财政的收支</a:t>
            </a:r>
            <a:r>
              <a:rPr lang="zh-CN" altLang="en-US" sz="2800" dirty="0" smtClean="0"/>
              <a:t>范围</a:t>
            </a:r>
            <a:endParaRPr lang="en-US" altLang="zh-CN" sz="2800" dirty="0" smtClean="0"/>
          </a:p>
          <a:p>
            <a:pPr lvl="3">
              <a:lnSpc>
                <a:spcPct val="200000"/>
              </a:lnSpc>
            </a:pPr>
            <a:r>
              <a:rPr lang="zh-CN" altLang="en-US" sz="2600" dirty="0" smtClean="0"/>
              <a:t>中央财政：中央企业</a:t>
            </a:r>
            <a:r>
              <a:rPr lang="en-US" altLang="zh-CN" sz="2600" dirty="0" smtClean="0"/>
              <a:t>+</a:t>
            </a:r>
            <a:r>
              <a:rPr lang="zh-CN" altLang="en-US" sz="2600" dirty="0" smtClean="0"/>
              <a:t>关税</a:t>
            </a:r>
            <a:endParaRPr lang="en-US" altLang="zh-CN" sz="2600" dirty="0" smtClean="0"/>
          </a:p>
          <a:p>
            <a:pPr lvl="3">
              <a:lnSpc>
                <a:spcPct val="200000"/>
              </a:lnSpc>
            </a:pPr>
            <a:r>
              <a:rPr lang="zh-CN" altLang="en-US" sz="2600" dirty="0" smtClean="0"/>
              <a:t>地方财政：地方企业</a:t>
            </a:r>
            <a:endParaRPr lang="zh-CN" altLang="en-US" sz="2600" dirty="0"/>
          </a:p>
          <a:p>
            <a:pPr lvl="1">
              <a:lnSpc>
                <a:spcPct val="200000"/>
              </a:lnSpc>
            </a:pPr>
            <a:r>
              <a:rPr lang="zh-CN" altLang="en-US" sz="2800" dirty="0" smtClean="0"/>
              <a:t>以</a:t>
            </a:r>
            <a:r>
              <a:rPr lang="en-US" altLang="zh-CN" sz="2800" dirty="0" smtClean="0"/>
              <a:t>1979</a:t>
            </a:r>
            <a:r>
              <a:rPr lang="zh-CN" altLang="en-US" sz="2800" dirty="0" smtClean="0"/>
              <a:t>年执行数，确定包干基数</a:t>
            </a:r>
            <a:endParaRPr lang="en-US" altLang="zh-CN" sz="2800" dirty="0" smtClean="0"/>
          </a:p>
          <a:p>
            <a:pPr lvl="4">
              <a:lnSpc>
                <a:spcPct val="200000"/>
              </a:lnSpc>
            </a:pPr>
            <a:r>
              <a:rPr lang="zh-CN" altLang="en-US" sz="2600" dirty="0"/>
              <a:t>收大于支，按比例上缴；收小于支，中央补助；</a:t>
            </a:r>
            <a:r>
              <a:rPr lang="en-US" altLang="zh-CN" sz="2600" dirty="0"/>
              <a:t>5</a:t>
            </a:r>
            <a:r>
              <a:rPr lang="zh-CN" altLang="en-US" sz="2600" dirty="0"/>
              <a:t>年不变、多收多支</a:t>
            </a:r>
            <a:r>
              <a:rPr lang="zh-CN" altLang="en-US" sz="2600" dirty="0" smtClean="0"/>
              <a:t>。</a:t>
            </a:r>
            <a:endParaRPr lang="zh-CN" altLang="en-US" sz="2600" dirty="0"/>
          </a:p>
        </p:txBody>
      </p:sp>
    </p:spTree>
    <p:extLst>
      <p:ext uri="{BB962C8B-B14F-4D97-AF65-F5344CB8AC3E}">
        <p14:creationId xmlns:p14="http://schemas.microsoft.com/office/powerpoint/2010/main" val="138435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两步“利改税”</a:t>
            </a:r>
            <a:endParaRPr kumimoji="1" lang="zh-CN" altLang="en-US" dirty="0"/>
          </a:p>
        </p:txBody>
      </p:sp>
      <p:sp>
        <p:nvSpPr>
          <p:cNvPr id="3" name="内容占位符 2"/>
          <p:cNvSpPr>
            <a:spLocks noGrp="1"/>
          </p:cNvSpPr>
          <p:nvPr>
            <p:ph idx="1"/>
          </p:nvPr>
        </p:nvSpPr>
        <p:spPr>
          <a:xfrm>
            <a:off x="1024128" y="2286000"/>
            <a:ext cx="10718693" cy="4023360"/>
          </a:xfrm>
        </p:spPr>
        <p:txBody>
          <a:bodyPr anchor="ctr">
            <a:normAutofit fontScale="92500" lnSpcReduction="20000"/>
          </a:bodyPr>
          <a:lstStyle/>
          <a:p>
            <a:pPr>
              <a:lnSpc>
                <a:spcPct val="200000"/>
              </a:lnSpc>
            </a:pPr>
            <a:r>
              <a:rPr lang="zh-CN" altLang="en-US" dirty="0" smtClean="0"/>
              <a:t>大背景：外资进入中国</a:t>
            </a:r>
            <a:endParaRPr lang="en-US" altLang="zh-CN" dirty="0" smtClean="0"/>
          </a:p>
          <a:p>
            <a:pPr>
              <a:lnSpc>
                <a:spcPct val="200000"/>
              </a:lnSpc>
            </a:pPr>
            <a:r>
              <a:rPr lang="zh-CN" altLang="en-US" dirty="0" smtClean="0"/>
              <a:t>重构中国税制</a:t>
            </a:r>
            <a:endParaRPr lang="en-US" altLang="zh-CN" dirty="0"/>
          </a:p>
          <a:p>
            <a:pPr lvl="1">
              <a:lnSpc>
                <a:spcPct val="200000"/>
              </a:lnSpc>
            </a:pPr>
            <a:r>
              <a:rPr lang="en-US" altLang="zh-CN" sz="2800" dirty="0" smtClean="0"/>
              <a:t>1983</a:t>
            </a:r>
            <a:r>
              <a:rPr lang="zh-CN" altLang="en-US" sz="2800" dirty="0" smtClean="0"/>
              <a:t>：国营企业利改税，建立所得税</a:t>
            </a:r>
            <a:endParaRPr lang="en-US" altLang="zh-CN" sz="2800" dirty="0" smtClean="0"/>
          </a:p>
          <a:p>
            <a:pPr lvl="1">
              <a:lnSpc>
                <a:spcPct val="200000"/>
              </a:lnSpc>
            </a:pPr>
            <a:r>
              <a:rPr lang="en-US" altLang="zh-CN" sz="2800" dirty="0" smtClean="0"/>
              <a:t>1984</a:t>
            </a:r>
            <a:r>
              <a:rPr lang="zh-CN" altLang="en-US" sz="2800" dirty="0" smtClean="0"/>
              <a:t>：构建流转</a:t>
            </a:r>
            <a:r>
              <a:rPr lang="zh-CN" altLang="en-US" sz="2800" dirty="0"/>
              <a:t>税（产品税、增值税、盐税和营业税）、</a:t>
            </a:r>
            <a:r>
              <a:rPr lang="zh-CN" altLang="en-US" sz="2800" dirty="0" smtClean="0"/>
              <a:t>财行税</a:t>
            </a:r>
            <a:r>
              <a:rPr lang="zh-CN" altLang="en-US" sz="2800" dirty="0"/>
              <a:t>（资源税、城市维护建设税、房产税、土地使用税和车船使用税）</a:t>
            </a:r>
            <a:endParaRPr lang="en-US" altLang="zh-CN" sz="2800" dirty="0" smtClean="0"/>
          </a:p>
        </p:txBody>
      </p:sp>
    </p:spTree>
    <p:extLst>
      <p:ext uri="{BB962C8B-B14F-4D97-AF65-F5344CB8AC3E}">
        <p14:creationId xmlns:p14="http://schemas.microsoft.com/office/powerpoint/2010/main" val="127320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包干制的演化</a:t>
            </a:r>
            <a:endParaRPr kumimoji="1" lang="zh-CN" altLang="en-US" dirty="0"/>
          </a:p>
        </p:txBody>
      </p:sp>
      <p:sp>
        <p:nvSpPr>
          <p:cNvPr id="3" name="内容占位符 2"/>
          <p:cNvSpPr>
            <a:spLocks noGrp="1"/>
          </p:cNvSpPr>
          <p:nvPr>
            <p:ph idx="1"/>
          </p:nvPr>
        </p:nvSpPr>
        <p:spPr>
          <a:xfrm>
            <a:off x="1024128" y="2286000"/>
            <a:ext cx="10718693" cy="4023360"/>
          </a:xfrm>
        </p:spPr>
        <p:txBody>
          <a:bodyPr anchor="ctr">
            <a:noAutofit/>
          </a:bodyPr>
          <a:lstStyle/>
          <a:p>
            <a:pPr>
              <a:lnSpc>
                <a:spcPct val="150000"/>
              </a:lnSpc>
            </a:pPr>
            <a:r>
              <a:rPr lang="en-US" altLang="zh-CN" dirty="0" smtClean="0"/>
              <a:t>1985</a:t>
            </a:r>
            <a:r>
              <a:rPr lang="zh-CN" altLang="en-US" dirty="0"/>
              <a:t>：“划分税种、核定收支、分级包干”</a:t>
            </a:r>
            <a:endParaRPr lang="en-US" altLang="zh-CN" dirty="0"/>
          </a:p>
          <a:p>
            <a:pPr lvl="1">
              <a:lnSpc>
                <a:spcPct val="150000"/>
              </a:lnSpc>
            </a:pPr>
            <a:r>
              <a:rPr lang="zh-CN" altLang="en-US" dirty="0" smtClean="0"/>
              <a:t>企业隶属关系</a:t>
            </a:r>
          </a:p>
          <a:p>
            <a:pPr lvl="1">
              <a:lnSpc>
                <a:spcPct val="150000"/>
              </a:lnSpc>
            </a:pPr>
            <a:r>
              <a:rPr lang="zh-CN" altLang="en-US" dirty="0" smtClean="0"/>
              <a:t>分税收入</a:t>
            </a:r>
            <a:endParaRPr lang="en-US" altLang="zh-CN" dirty="0" smtClean="0"/>
          </a:p>
          <a:p>
            <a:pPr>
              <a:lnSpc>
                <a:spcPct val="150000"/>
              </a:lnSpc>
            </a:pPr>
            <a:r>
              <a:rPr lang="en-US" altLang="zh-CN" dirty="0" smtClean="0"/>
              <a:t>1988</a:t>
            </a:r>
            <a:r>
              <a:rPr lang="zh-CN" altLang="en-US" dirty="0" smtClean="0"/>
              <a:t>：六种包干形式</a:t>
            </a:r>
            <a:endParaRPr lang="en-US" altLang="zh-CN" dirty="0" smtClean="0"/>
          </a:p>
          <a:p>
            <a:pPr lvl="1">
              <a:lnSpc>
                <a:spcPct val="150000"/>
              </a:lnSpc>
            </a:pPr>
            <a:r>
              <a:rPr lang="zh-CN" altLang="en-US" dirty="0" smtClean="0"/>
              <a:t>发展越快，抽成越多</a:t>
            </a:r>
            <a:endParaRPr lang="zh-CN" altLang="en-US" dirty="0"/>
          </a:p>
          <a:p>
            <a:pPr lvl="1">
              <a:lnSpc>
                <a:spcPct val="150000"/>
              </a:lnSpc>
            </a:pPr>
            <a:r>
              <a:rPr lang="zh-CN" altLang="en-US" dirty="0"/>
              <a:t>讨价还价</a:t>
            </a:r>
          </a:p>
        </p:txBody>
      </p:sp>
    </p:spTree>
    <p:extLst>
      <p:ext uri="{BB962C8B-B14F-4D97-AF65-F5344CB8AC3E}">
        <p14:creationId xmlns:p14="http://schemas.microsoft.com/office/powerpoint/2010/main" val="305364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财政与企业挂钩</a:t>
            </a:r>
            <a:endParaRPr kumimoji="1"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027" y="2084832"/>
            <a:ext cx="4893673" cy="4530281"/>
          </a:xfrm>
          <a:prstGeom prst="rect">
            <a:avLst/>
          </a:prstGeom>
        </p:spPr>
      </p:pic>
      <p:sp>
        <p:nvSpPr>
          <p:cNvPr id="6" name="内容占位符 2"/>
          <p:cNvSpPr>
            <a:spLocks noGrp="1"/>
          </p:cNvSpPr>
          <p:nvPr>
            <p:ph idx="1"/>
          </p:nvPr>
        </p:nvSpPr>
        <p:spPr>
          <a:xfrm>
            <a:off x="1024128" y="2286000"/>
            <a:ext cx="10718693" cy="4023360"/>
          </a:xfrm>
        </p:spPr>
        <p:txBody>
          <a:bodyPr anchor="ctr">
            <a:normAutofit fontScale="85000" lnSpcReduction="20000"/>
          </a:bodyPr>
          <a:lstStyle/>
          <a:p>
            <a:pPr>
              <a:lnSpc>
                <a:spcPct val="120000"/>
              </a:lnSpc>
            </a:pPr>
            <a:r>
              <a:rPr lang="zh-CN" altLang="en-US" sz="4000" dirty="0" smtClean="0"/>
              <a:t>企业的两种来源</a:t>
            </a:r>
            <a:endParaRPr lang="en-US" altLang="zh-CN" sz="4000" dirty="0"/>
          </a:p>
          <a:p>
            <a:pPr lvl="1">
              <a:lnSpc>
                <a:spcPct val="120000"/>
              </a:lnSpc>
            </a:pPr>
            <a:r>
              <a:rPr lang="zh-CN" altLang="en-US" sz="3200" dirty="0" smtClean="0"/>
              <a:t>发展既有企业：地方国企</a:t>
            </a:r>
          </a:p>
          <a:p>
            <a:pPr lvl="1">
              <a:lnSpc>
                <a:spcPct val="120000"/>
              </a:lnSpc>
            </a:pPr>
            <a:r>
              <a:rPr lang="zh-CN" altLang="en-US" sz="3200" dirty="0" smtClean="0"/>
              <a:t>支持新企业：乡镇企业</a:t>
            </a:r>
            <a:endParaRPr lang="en-US" altLang="zh-CN" sz="3200" dirty="0" smtClean="0"/>
          </a:p>
          <a:p>
            <a:pPr>
              <a:lnSpc>
                <a:spcPct val="120000"/>
              </a:lnSpc>
            </a:pPr>
            <a:r>
              <a:rPr lang="zh-CN" altLang="en-US" sz="4000" dirty="0" smtClean="0"/>
              <a:t>现实约束</a:t>
            </a:r>
            <a:endParaRPr lang="en-US" altLang="zh-CN" sz="4000" dirty="0" smtClean="0"/>
          </a:p>
          <a:p>
            <a:pPr lvl="1">
              <a:lnSpc>
                <a:spcPct val="120000"/>
              </a:lnSpc>
            </a:pPr>
            <a:r>
              <a:rPr lang="zh-CN" altLang="en-US" sz="3200" dirty="0" smtClean="0"/>
              <a:t>低门槛、高利税行业的有限</a:t>
            </a:r>
            <a:endParaRPr lang="zh-CN" altLang="en-US" sz="3200" dirty="0"/>
          </a:p>
          <a:p>
            <a:pPr lvl="1">
              <a:lnSpc>
                <a:spcPct val="120000"/>
              </a:lnSpc>
            </a:pPr>
            <a:r>
              <a:rPr lang="zh-CN" altLang="en-US" sz="3200" dirty="0" smtClean="0"/>
              <a:t>产业同构</a:t>
            </a:r>
            <a:endParaRPr lang="en-US" altLang="zh-CN" sz="3200" dirty="0" smtClean="0"/>
          </a:p>
          <a:p>
            <a:pPr lvl="1">
              <a:lnSpc>
                <a:spcPct val="120000"/>
              </a:lnSpc>
            </a:pPr>
            <a:r>
              <a:rPr lang="zh-CN" altLang="en-US" sz="3200" dirty="0" smtClean="0"/>
              <a:t>分割市场</a:t>
            </a:r>
            <a:endParaRPr lang="zh-CN" altLang="en-US" sz="3200" dirty="0"/>
          </a:p>
        </p:txBody>
      </p:sp>
    </p:spTree>
    <p:extLst>
      <p:ext uri="{BB962C8B-B14F-4D97-AF65-F5344CB8AC3E}">
        <p14:creationId xmlns:p14="http://schemas.microsoft.com/office/powerpoint/2010/main" val="322288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央地博弈</a:t>
            </a:r>
            <a:endParaRPr kumimoji="1" lang="zh-CN" altLang="en-US" dirty="0"/>
          </a:p>
        </p:txBody>
      </p:sp>
      <p:sp>
        <p:nvSpPr>
          <p:cNvPr id="3" name="内容占位符 2"/>
          <p:cNvSpPr>
            <a:spLocks noGrp="1"/>
          </p:cNvSpPr>
          <p:nvPr>
            <p:ph idx="1"/>
          </p:nvPr>
        </p:nvSpPr>
        <p:spPr>
          <a:xfrm>
            <a:off x="1024128" y="2286000"/>
            <a:ext cx="10718693" cy="4023360"/>
          </a:xfrm>
        </p:spPr>
        <p:txBody>
          <a:bodyPr anchor="ctr">
            <a:noAutofit/>
          </a:bodyPr>
          <a:lstStyle/>
          <a:p>
            <a:pPr>
              <a:lnSpc>
                <a:spcPct val="100000"/>
              </a:lnSpc>
              <a:spcAft>
                <a:spcPts val="0"/>
              </a:spcAft>
            </a:pPr>
            <a:r>
              <a:rPr lang="zh-CN" altLang="en-US" dirty="0" smtClean="0"/>
              <a:t>鞭打快牛</a:t>
            </a:r>
            <a:endParaRPr lang="en-US" altLang="zh-CN" dirty="0"/>
          </a:p>
          <a:p>
            <a:pPr lvl="1">
              <a:lnSpc>
                <a:spcPct val="100000"/>
              </a:lnSpc>
              <a:spcAft>
                <a:spcPts val="0"/>
              </a:spcAft>
            </a:pPr>
            <a:r>
              <a:rPr lang="zh-CN" altLang="en-US" dirty="0" smtClean="0"/>
              <a:t>总额越大、分享越多</a:t>
            </a:r>
          </a:p>
          <a:p>
            <a:pPr lvl="1">
              <a:lnSpc>
                <a:spcPct val="100000"/>
              </a:lnSpc>
              <a:spcAft>
                <a:spcPts val="0"/>
              </a:spcAft>
            </a:pPr>
            <a:r>
              <a:rPr lang="zh-CN" altLang="en-US" dirty="0" smtClean="0"/>
              <a:t>讨价还价</a:t>
            </a:r>
            <a:endParaRPr lang="en-US" altLang="zh-CN" dirty="0" smtClean="0"/>
          </a:p>
          <a:p>
            <a:pPr>
              <a:lnSpc>
                <a:spcPct val="100000"/>
              </a:lnSpc>
              <a:spcAft>
                <a:spcPts val="0"/>
              </a:spcAft>
            </a:pPr>
            <a:r>
              <a:rPr lang="zh-CN" altLang="en-US" dirty="0" smtClean="0"/>
              <a:t>不可信承诺</a:t>
            </a:r>
            <a:endParaRPr lang="en-US" altLang="zh-CN" dirty="0" smtClean="0"/>
          </a:p>
          <a:p>
            <a:pPr lvl="1">
              <a:lnSpc>
                <a:spcPct val="100000"/>
              </a:lnSpc>
              <a:spcAft>
                <a:spcPts val="0"/>
              </a:spcAft>
            </a:pPr>
            <a:r>
              <a:rPr lang="en-US" altLang="zh-CN" dirty="0"/>
              <a:t>1980</a:t>
            </a:r>
            <a:r>
              <a:rPr lang="zh-CN" altLang="en-US" dirty="0"/>
              <a:t>年借款</a:t>
            </a:r>
            <a:r>
              <a:rPr lang="en-US" altLang="zh-CN" dirty="0"/>
              <a:t>70</a:t>
            </a:r>
            <a:r>
              <a:rPr lang="zh-CN" altLang="en-US" dirty="0"/>
              <a:t>亿、</a:t>
            </a:r>
            <a:r>
              <a:rPr lang="en-US" altLang="zh-CN" dirty="0"/>
              <a:t>82</a:t>
            </a:r>
            <a:r>
              <a:rPr lang="zh-CN" altLang="en-US" dirty="0"/>
              <a:t>年</a:t>
            </a:r>
            <a:r>
              <a:rPr lang="en-US" altLang="zh-CN" dirty="0"/>
              <a:t>40</a:t>
            </a:r>
            <a:r>
              <a:rPr lang="zh-CN" altLang="en-US" dirty="0"/>
              <a:t>亿，</a:t>
            </a:r>
            <a:r>
              <a:rPr lang="en-US" altLang="zh-CN" dirty="0"/>
              <a:t>83</a:t>
            </a:r>
            <a:r>
              <a:rPr lang="zh-CN" altLang="en-US" dirty="0"/>
              <a:t>年更改包干基数、开征能源交通重点建设</a:t>
            </a:r>
            <a:r>
              <a:rPr lang="zh-CN" altLang="en-US" dirty="0" smtClean="0"/>
              <a:t>基金</a:t>
            </a:r>
            <a:endParaRPr lang="en-US" altLang="zh-CN" dirty="0" smtClean="0"/>
          </a:p>
          <a:p>
            <a:pPr lvl="1">
              <a:lnSpc>
                <a:spcPct val="100000"/>
              </a:lnSpc>
              <a:spcAft>
                <a:spcPts val="0"/>
              </a:spcAft>
            </a:pPr>
            <a:r>
              <a:rPr lang="en-US" altLang="zh-CN" dirty="0" smtClean="0"/>
              <a:t>1983</a:t>
            </a:r>
            <a:r>
              <a:rPr lang="zh-CN" altLang="en-US" dirty="0" smtClean="0"/>
              <a:t>年改变烟酒的工商税分享</a:t>
            </a:r>
            <a:endParaRPr lang="zh-CN" altLang="en-US" dirty="0"/>
          </a:p>
          <a:p>
            <a:pPr>
              <a:lnSpc>
                <a:spcPct val="100000"/>
              </a:lnSpc>
              <a:spcAft>
                <a:spcPts val="0"/>
              </a:spcAft>
            </a:pPr>
            <a:r>
              <a:rPr lang="zh-CN" altLang="en-US" dirty="0" smtClean="0"/>
              <a:t>地方策略性反应</a:t>
            </a:r>
            <a:endParaRPr lang="zh-CN" altLang="en-US" dirty="0"/>
          </a:p>
          <a:p>
            <a:pPr lvl="1">
              <a:lnSpc>
                <a:spcPct val="100000"/>
              </a:lnSpc>
              <a:spcAft>
                <a:spcPts val="0"/>
              </a:spcAft>
            </a:pPr>
            <a:r>
              <a:rPr lang="zh-CN" altLang="en-US" dirty="0" smtClean="0"/>
              <a:t>藏富于民：“放水养鱼”；藏富于外：预算内转预算外</a:t>
            </a:r>
            <a:endParaRPr lang="zh-CN" altLang="en-US" dirty="0"/>
          </a:p>
        </p:txBody>
      </p:sp>
    </p:spTree>
    <p:extLst>
      <p:ext uri="{BB962C8B-B14F-4D97-AF65-F5344CB8AC3E}">
        <p14:creationId xmlns:p14="http://schemas.microsoft.com/office/powerpoint/2010/main" val="234276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央地博弈</a:t>
            </a:r>
            <a:endParaRPr kumimoji="1"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09" y="2319686"/>
            <a:ext cx="5824537" cy="3956014"/>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851" y="2333973"/>
            <a:ext cx="5978635" cy="3956013"/>
          </a:xfrm>
          <a:prstGeom prst="rect">
            <a:avLst/>
          </a:prstGeom>
        </p:spPr>
      </p:pic>
    </p:spTree>
    <p:extLst>
      <p:ext uri="{BB962C8B-B14F-4D97-AF65-F5344CB8AC3E}">
        <p14:creationId xmlns:p14="http://schemas.microsoft.com/office/powerpoint/2010/main" val="1035026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央地博弈</a:t>
            </a:r>
            <a:endParaRPr kumimoji="1" lang="zh-CN" altLang="en-US" dirty="0"/>
          </a:p>
        </p:txBody>
      </p:sp>
      <p:sp>
        <p:nvSpPr>
          <p:cNvPr id="7" name="内容占位符 2"/>
          <p:cNvSpPr>
            <a:spLocks noGrp="1"/>
          </p:cNvSpPr>
          <p:nvPr>
            <p:ph idx="1"/>
          </p:nvPr>
        </p:nvSpPr>
        <p:spPr>
          <a:xfrm>
            <a:off x="1024129" y="2286000"/>
            <a:ext cx="4083017" cy="3943350"/>
          </a:xfrm>
        </p:spPr>
        <p:txBody>
          <a:bodyPr anchor="ctr">
            <a:normAutofit/>
          </a:bodyPr>
          <a:lstStyle/>
          <a:p>
            <a:pPr>
              <a:lnSpc>
                <a:spcPct val="170000"/>
              </a:lnSpc>
            </a:pPr>
            <a:r>
              <a:rPr lang="zh-CN" altLang="en-US" dirty="0" smtClean="0"/>
              <a:t>包而不干</a:t>
            </a:r>
            <a:endParaRPr lang="en-US" altLang="zh-CN" dirty="0"/>
          </a:p>
          <a:p>
            <a:pPr lvl="1">
              <a:lnSpc>
                <a:spcPct val="170000"/>
              </a:lnSpc>
            </a:pPr>
            <a:r>
              <a:rPr lang="zh-CN" altLang="en-US" sz="2000" dirty="0" smtClean="0"/>
              <a:t>打破了统收、没有打破统支</a:t>
            </a:r>
          </a:p>
          <a:p>
            <a:pPr lvl="1">
              <a:lnSpc>
                <a:spcPct val="170000"/>
              </a:lnSpc>
            </a:pPr>
            <a:r>
              <a:rPr lang="zh-CN" altLang="en-US" sz="2000" dirty="0" smtClean="0"/>
              <a:t>中央财政赤字：</a:t>
            </a:r>
            <a:endParaRPr lang="en-US" altLang="zh-CN" sz="2000" dirty="0" smtClean="0"/>
          </a:p>
          <a:p>
            <a:pPr lvl="2">
              <a:lnSpc>
                <a:spcPct val="170000"/>
              </a:lnSpc>
            </a:pPr>
            <a:r>
              <a:rPr lang="zh-CN" altLang="en-US" sz="1800" dirty="0" smtClean="0"/>
              <a:t>收入难增长，支出难控制</a:t>
            </a:r>
            <a:endParaRPr lang="en-US" altLang="zh-CN" sz="1800" dirty="0" smtClean="0"/>
          </a:p>
          <a:p>
            <a:pPr lvl="1">
              <a:lnSpc>
                <a:spcPct val="170000"/>
              </a:lnSpc>
            </a:pPr>
            <a:r>
              <a:rPr lang="zh-CN" altLang="en-US" sz="2000" dirty="0" smtClean="0"/>
              <a:t>财政赤字货币化：通胀</a:t>
            </a:r>
            <a:endParaRPr lang="en-US" altLang="zh-CN" sz="2000" dirty="0"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146" y="385764"/>
            <a:ext cx="7000892" cy="612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82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扁平型的分税制</a:t>
            </a:r>
            <a:endParaRPr kumimoji="1" lang="zh-CN" altLang="en-US" dirty="0"/>
          </a:p>
        </p:txBody>
      </p:sp>
      <p:sp>
        <p:nvSpPr>
          <p:cNvPr id="3" name="文本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22950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分类</a:t>
            </a:r>
            <a:endParaRPr kumimoji="1" lang="zh-CN" altLang="en-US" dirty="0"/>
          </a:p>
        </p:txBody>
      </p:sp>
      <p:sp>
        <p:nvSpPr>
          <p:cNvPr id="3" name="内容占位符 2"/>
          <p:cNvSpPr>
            <a:spLocks noGrp="1"/>
          </p:cNvSpPr>
          <p:nvPr>
            <p:ph idx="1"/>
          </p:nvPr>
        </p:nvSpPr>
        <p:spPr>
          <a:xfrm>
            <a:off x="1024128" y="2131858"/>
            <a:ext cx="10798904" cy="4023360"/>
          </a:xfrm>
        </p:spPr>
        <p:txBody>
          <a:bodyPr anchor="t">
            <a:normAutofit/>
          </a:bodyPr>
          <a:lstStyle/>
          <a:p>
            <a:pPr>
              <a:lnSpc>
                <a:spcPct val="200000"/>
              </a:lnSpc>
              <a:spcBef>
                <a:spcPts val="500"/>
              </a:spcBef>
            </a:pPr>
            <a:r>
              <a:rPr kumimoji="1" lang="zh-CN" altLang="en-US" sz="3200" b="1" dirty="0" smtClean="0">
                <a:solidFill>
                  <a:srgbClr val="C00000"/>
                </a:solidFill>
              </a:rPr>
              <a:t>财税改革</a:t>
            </a:r>
            <a:endParaRPr kumimoji="1" lang="en-US" altLang="zh-CN" sz="3200" b="1" dirty="0">
              <a:solidFill>
                <a:srgbClr val="C00000"/>
              </a:solidFill>
            </a:endParaRPr>
          </a:p>
          <a:p>
            <a:pPr lvl="1"/>
            <a:r>
              <a:rPr lang="zh-CN" altLang="en-US" dirty="0"/>
              <a:t>财政体制：政府间财政关系</a:t>
            </a:r>
            <a:endParaRPr lang="en-US" altLang="zh-CN" dirty="0"/>
          </a:p>
          <a:p>
            <a:pPr lvl="1"/>
            <a:r>
              <a:rPr lang="zh-CN" altLang="en-US" dirty="0"/>
              <a:t>预算管理</a:t>
            </a:r>
            <a:endParaRPr lang="en-US" altLang="zh-CN" dirty="0"/>
          </a:p>
          <a:p>
            <a:pPr lvl="1"/>
            <a:r>
              <a:rPr lang="zh-CN" altLang="en-US" dirty="0"/>
              <a:t>税收制度</a:t>
            </a:r>
            <a:endParaRPr lang="en-US" altLang="zh-CN" dirty="0"/>
          </a:p>
          <a:p>
            <a:pPr lvl="1"/>
            <a:r>
              <a:rPr lang="zh-CN" altLang="en-US" dirty="0"/>
              <a:t>财政管理</a:t>
            </a:r>
            <a:endParaRPr lang="en-US" altLang="zh-CN" dirty="0"/>
          </a:p>
          <a:p>
            <a:pPr lvl="1">
              <a:lnSpc>
                <a:spcPct val="200000"/>
              </a:lnSpc>
            </a:pPr>
            <a:endParaRPr lang="en-US" altLang="zh-CN" dirty="0"/>
          </a:p>
        </p:txBody>
      </p:sp>
    </p:spTree>
    <p:extLst>
      <p:ext uri="{BB962C8B-B14F-4D97-AF65-F5344CB8AC3E}">
        <p14:creationId xmlns:p14="http://schemas.microsoft.com/office/powerpoint/2010/main" val="303146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包干制的弊端</a:t>
            </a:r>
            <a:endParaRPr kumimoji="1" lang="zh-CN" altLang="en-US" dirty="0"/>
          </a:p>
        </p:txBody>
      </p:sp>
      <p:sp>
        <p:nvSpPr>
          <p:cNvPr id="3" name="内容占位符 2"/>
          <p:cNvSpPr>
            <a:spLocks noGrp="1"/>
          </p:cNvSpPr>
          <p:nvPr>
            <p:ph idx="1"/>
          </p:nvPr>
        </p:nvSpPr>
        <p:spPr>
          <a:xfrm>
            <a:off x="1024128" y="2286000"/>
            <a:ext cx="10718693" cy="4023360"/>
          </a:xfrm>
        </p:spPr>
        <p:txBody>
          <a:bodyPr anchor="ctr">
            <a:noAutofit/>
          </a:bodyPr>
          <a:lstStyle/>
          <a:p>
            <a:pPr>
              <a:lnSpc>
                <a:spcPct val="100000"/>
              </a:lnSpc>
              <a:spcAft>
                <a:spcPts val="0"/>
              </a:spcAft>
            </a:pPr>
            <a:r>
              <a:rPr lang="zh-CN" altLang="en-US" sz="2400" dirty="0" smtClean="0"/>
              <a:t>两个比重急剧下降</a:t>
            </a:r>
            <a:endParaRPr lang="en-US" altLang="zh-CN" sz="2400" dirty="0"/>
          </a:p>
          <a:p>
            <a:pPr lvl="1">
              <a:lnSpc>
                <a:spcPct val="100000"/>
              </a:lnSpc>
              <a:spcAft>
                <a:spcPts val="0"/>
              </a:spcAft>
            </a:pPr>
            <a:r>
              <a:rPr lang="zh-CN" altLang="en-US" sz="1800" dirty="0"/>
              <a:t>总全国财政收入占</a:t>
            </a:r>
            <a:r>
              <a:rPr lang="en-US" altLang="zh-CN" sz="1800" dirty="0"/>
              <a:t>GDP</a:t>
            </a:r>
            <a:r>
              <a:rPr lang="zh-CN" altLang="en-US" sz="1800" dirty="0"/>
              <a:t>的比重</a:t>
            </a:r>
            <a:r>
              <a:rPr lang="en-US" altLang="zh-CN" sz="1800" dirty="0"/>
              <a:t>——</a:t>
            </a:r>
            <a:r>
              <a:rPr lang="zh-CN" altLang="en-US" sz="1800" dirty="0"/>
              <a:t>国家能力 </a:t>
            </a:r>
            <a:r>
              <a:rPr lang="en-US" altLang="zh-CN" sz="1800" dirty="0"/>
              <a:t>state capacity</a:t>
            </a:r>
          </a:p>
          <a:p>
            <a:pPr lvl="1">
              <a:lnSpc>
                <a:spcPct val="100000"/>
              </a:lnSpc>
              <a:spcAft>
                <a:spcPts val="0"/>
              </a:spcAft>
            </a:pPr>
            <a:r>
              <a:rPr lang="zh-CN" altLang="en-US" sz="1800" dirty="0"/>
              <a:t>中央财政收入占全国财政收入的比重</a:t>
            </a:r>
          </a:p>
          <a:p>
            <a:pPr>
              <a:lnSpc>
                <a:spcPct val="100000"/>
              </a:lnSpc>
              <a:spcAft>
                <a:spcPts val="0"/>
              </a:spcAft>
            </a:pPr>
            <a:r>
              <a:rPr lang="zh-CN" altLang="en-US" sz="2400" dirty="0" smtClean="0"/>
              <a:t>宏观调控失灵</a:t>
            </a:r>
            <a:endParaRPr lang="zh-CN" altLang="en-US" sz="2400" dirty="0"/>
          </a:p>
          <a:p>
            <a:pPr lvl="1">
              <a:lnSpc>
                <a:spcPct val="100000"/>
              </a:lnSpc>
              <a:spcAft>
                <a:spcPts val="0"/>
              </a:spcAft>
            </a:pPr>
            <a:r>
              <a:rPr lang="zh-CN" altLang="en-US" sz="1800" dirty="0" smtClean="0"/>
              <a:t>通胀高位：地方投资的顺周期</a:t>
            </a:r>
            <a:endParaRPr lang="en-US" altLang="zh-CN" sz="1800" dirty="0" smtClean="0"/>
          </a:p>
          <a:p>
            <a:pPr lvl="1">
              <a:lnSpc>
                <a:spcPct val="100000"/>
              </a:lnSpc>
              <a:spcAft>
                <a:spcPts val="0"/>
              </a:spcAft>
            </a:pPr>
            <a:r>
              <a:rPr lang="zh-CN" altLang="en-US" sz="1800" dirty="0" smtClean="0"/>
              <a:t>价格并轨受阻</a:t>
            </a:r>
            <a:endParaRPr lang="en-US" altLang="zh-CN" sz="1800" dirty="0" smtClean="0"/>
          </a:p>
          <a:p>
            <a:pPr>
              <a:lnSpc>
                <a:spcPct val="100000"/>
              </a:lnSpc>
              <a:spcAft>
                <a:spcPts val="0"/>
              </a:spcAft>
            </a:pPr>
            <a:r>
              <a:rPr lang="zh-CN" altLang="en-US" sz="2400" dirty="0" smtClean="0"/>
              <a:t>体制改革困境</a:t>
            </a:r>
            <a:endParaRPr lang="en-US" altLang="zh-CN" sz="2400" dirty="0"/>
          </a:p>
          <a:p>
            <a:pPr lvl="1">
              <a:lnSpc>
                <a:spcPct val="100000"/>
              </a:lnSpc>
              <a:spcAft>
                <a:spcPts val="0"/>
              </a:spcAft>
            </a:pPr>
            <a:r>
              <a:rPr lang="zh-CN" altLang="en-US" sz="1800" dirty="0" smtClean="0"/>
              <a:t>所有制改革</a:t>
            </a:r>
            <a:endParaRPr lang="en-US" altLang="zh-CN" sz="1800" dirty="0" smtClean="0"/>
          </a:p>
          <a:p>
            <a:pPr lvl="1">
              <a:lnSpc>
                <a:spcPct val="100000"/>
              </a:lnSpc>
              <a:spcAft>
                <a:spcPts val="0"/>
              </a:spcAft>
            </a:pPr>
            <a:r>
              <a:rPr lang="zh-CN" altLang="en-US" sz="1800" dirty="0" smtClean="0"/>
              <a:t>金融改革</a:t>
            </a:r>
            <a:endParaRPr lang="en-US" altLang="zh-CN" sz="1800" dirty="0" smtClean="0"/>
          </a:p>
          <a:p>
            <a:pPr>
              <a:lnSpc>
                <a:spcPct val="100000"/>
              </a:lnSpc>
              <a:spcAft>
                <a:spcPts val="0"/>
              </a:spcAft>
            </a:pPr>
            <a:r>
              <a:rPr lang="zh-CN" altLang="en-US" sz="2400" dirty="0" smtClean="0"/>
              <a:t>社会问题凸显</a:t>
            </a:r>
            <a:endParaRPr lang="en-US" altLang="zh-CN" sz="2400" dirty="0" smtClean="0"/>
          </a:p>
          <a:p>
            <a:pPr lvl="1">
              <a:lnSpc>
                <a:spcPct val="100000"/>
              </a:lnSpc>
              <a:spcAft>
                <a:spcPts val="0"/>
              </a:spcAft>
            </a:pPr>
            <a:r>
              <a:rPr lang="zh-CN" altLang="en-US" sz="1800" dirty="0" smtClean="0"/>
              <a:t>民生福利：支出偏向</a:t>
            </a:r>
            <a:endParaRPr lang="en-US" altLang="zh-CN" sz="1800" dirty="0"/>
          </a:p>
          <a:p>
            <a:pPr lvl="1">
              <a:lnSpc>
                <a:spcPct val="100000"/>
              </a:lnSpc>
              <a:spcAft>
                <a:spcPts val="0"/>
              </a:spcAft>
            </a:pPr>
            <a:r>
              <a:rPr lang="zh-CN" altLang="en-US" sz="1800" dirty="0" smtClean="0"/>
              <a:t>城乡差距、地区差距</a:t>
            </a:r>
            <a:endParaRPr lang="en-US" altLang="zh-CN" sz="1800" dirty="0" smtClean="0"/>
          </a:p>
          <a:p>
            <a:pPr lvl="1">
              <a:lnSpc>
                <a:spcPct val="100000"/>
              </a:lnSpc>
              <a:spcAft>
                <a:spcPts val="0"/>
              </a:spcAft>
            </a:pPr>
            <a:r>
              <a:rPr lang="zh-CN" altLang="en-US" sz="1800" dirty="0" smtClean="0"/>
              <a:t>环境污染</a:t>
            </a:r>
            <a:endParaRPr lang="zh-CN" altLang="en-US" sz="1800" dirty="0"/>
          </a:p>
        </p:txBody>
      </p:sp>
      <p:graphicFrame>
        <p:nvGraphicFramePr>
          <p:cNvPr id="4" name="图表 3"/>
          <p:cNvGraphicFramePr/>
          <p:nvPr>
            <p:extLst>
              <p:ext uri="{D42A27DB-BD31-4B8C-83A1-F6EECF244321}">
                <p14:modId xmlns:p14="http://schemas.microsoft.com/office/powerpoint/2010/main" val="1282484031"/>
              </p:ext>
            </p:extLst>
          </p:nvPr>
        </p:nvGraphicFramePr>
        <p:xfrm>
          <a:off x="5657850" y="3043238"/>
          <a:ext cx="6084971" cy="3673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9352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改革前</a:t>
            </a:r>
            <a:endParaRPr kumimoji="1" lang="zh-CN" altLang="en-US" dirty="0"/>
          </a:p>
        </p:txBody>
      </p:sp>
      <p:sp>
        <p:nvSpPr>
          <p:cNvPr id="3" name="内容占位符 2"/>
          <p:cNvSpPr>
            <a:spLocks noGrp="1"/>
          </p:cNvSpPr>
          <p:nvPr>
            <p:ph idx="1"/>
          </p:nvPr>
        </p:nvSpPr>
        <p:spPr>
          <a:xfrm>
            <a:off x="1024128" y="2286000"/>
            <a:ext cx="10718693" cy="4023360"/>
          </a:xfrm>
        </p:spPr>
        <p:txBody>
          <a:bodyPr anchor="ctr">
            <a:noAutofit/>
          </a:bodyPr>
          <a:lstStyle/>
          <a:p>
            <a:pPr>
              <a:lnSpc>
                <a:spcPct val="100000"/>
              </a:lnSpc>
              <a:spcAft>
                <a:spcPts val="0"/>
              </a:spcAft>
            </a:pPr>
            <a:r>
              <a:rPr lang="zh-CN" altLang="en-US" sz="2400" dirty="0" smtClean="0"/>
              <a:t>时代背景</a:t>
            </a:r>
            <a:endParaRPr lang="en-US" altLang="zh-CN" sz="2400" dirty="0"/>
          </a:p>
          <a:p>
            <a:pPr lvl="1">
              <a:lnSpc>
                <a:spcPct val="100000"/>
              </a:lnSpc>
              <a:spcAft>
                <a:spcPts val="0"/>
              </a:spcAft>
            </a:pPr>
            <a:r>
              <a:rPr lang="zh-CN" altLang="en-US" sz="2000" dirty="0"/>
              <a:t>十四大：经济体制改革的目标是建立社会主义市场经济</a:t>
            </a:r>
            <a:r>
              <a:rPr lang="zh-CN" altLang="en-US" sz="2000" dirty="0" smtClean="0"/>
              <a:t>体制</a:t>
            </a:r>
            <a:endParaRPr lang="en-US" altLang="zh-CN" sz="2000" dirty="0" smtClean="0"/>
          </a:p>
          <a:p>
            <a:pPr lvl="1">
              <a:lnSpc>
                <a:spcPct val="100000"/>
              </a:lnSpc>
              <a:spcAft>
                <a:spcPts val="0"/>
              </a:spcAft>
            </a:pPr>
            <a:r>
              <a:rPr lang="zh-CN" altLang="en-US" sz="2000" dirty="0"/>
              <a:t>十四</a:t>
            </a:r>
            <a:r>
              <a:rPr lang="zh-CN" altLang="en-US" sz="2000" dirty="0" smtClean="0"/>
              <a:t>届三中全会</a:t>
            </a:r>
            <a:r>
              <a:rPr lang="zh-CN" altLang="en-US" sz="2000" dirty="0"/>
              <a:t>：中共中央关于建立社会主义市场经济体制若干问题的</a:t>
            </a:r>
            <a:r>
              <a:rPr lang="zh-CN" altLang="en-US" sz="2000" dirty="0" smtClean="0"/>
              <a:t>决定</a:t>
            </a:r>
            <a:endParaRPr lang="en-US" altLang="zh-CN" sz="2000" dirty="0" smtClean="0"/>
          </a:p>
          <a:p>
            <a:pPr lvl="1">
              <a:lnSpc>
                <a:spcPct val="100000"/>
              </a:lnSpc>
              <a:spcAft>
                <a:spcPts val="0"/>
              </a:spcAft>
            </a:pPr>
            <a:endParaRPr lang="en-US" altLang="zh-CN" sz="2000" dirty="0" smtClean="0"/>
          </a:p>
          <a:p>
            <a:pPr>
              <a:lnSpc>
                <a:spcPct val="100000"/>
              </a:lnSpc>
              <a:spcAft>
                <a:spcPts val="0"/>
              </a:spcAft>
            </a:pPr>
            <a:r>
              <a:rPr lang="zh-CN" altLang="en-US" sz="2400" dirty="0" smtClean="0"/>
              <a:t>改革目标</a:t>
            </a:r>
            <a:endParaRPr lang="en-US" altLang="zh-CN" sz="2400" dirty="0"/>
          </a:p>
          <a:p>
            <a:pPr lvl="1">
              <a:lnSpc>
                <a:spcPct val="100000"/>
              </a:lnSpc>
              <a:spcAft>
                <a:spcPts val="0"/>
              </a:spcAft>
            </a:pPr>
            <a:r>
              <a:rPr lang="zh-CN" altLang="en-US" sz="2000" dirty="0" smtClean="0"/>
              <a:t>提高“两个比重”</a:t>
            </a:r>
            <a:endParaRPr lang="en-US" altLang="zh-CN" sz="2000" dirty="0" smtClean="0"/>
          </a:p>
          <a:p>
            <a:pPr lvl="1">
              <a:lnSpc>
                <a:spcPct val="100000"/>
              </a:lnSpc>
              <a:spcAft>
                <a:spcPts val="0"/>
              </a:spcAft>
            </a:pPr>
            <a:r>
              <a:rPr lang="zh-CN" altLang="en-US" sz="2000" dirty="0" smtClean="0"/>
              <a:t>完善税制</a:t>
            </a:r>
            <a:endParaRPr lang="en-US" altLang="zh-CN" sz="2000" dirty="0" smtClean="0"/>
          </a:p>
          <a:p>
            <a:pPr lvl="1">
              <a:lnSpc>
                <a:spcPct val="100000"/>
              </a:lnSpc>
              <a:spcAft>
                <a:spcPts val="0"/>
              </a:spcAft>
            </a:pPr>
            <a:r>
              <a:rPr lang="zh-CN" altLang="en-US" sz="2000" dirty="0" smtClean="0"/>
              <a:t>控制赤字</a:t>
            </a:r>
            <a:endParaRPr lang="en-US" altLang="zh-CN" sz="2000" dirty="0" smtClean="0"/>
          </a:p>
          <a:p>
            <a:pPr lvl="1">
              <a:lnSpc>
                <a:spcPct val="100000"/>
              </a:lnSpc>
              <a:spcAft>
                <a:spcPts val="0"/>
              </a:spcAft>
            </a:pPr>
            <a:r>
              <a:rPr lang="zh-CN" altLang="en-US" sz="2000" dirty="0"/>
              <a:t>使市场在国家宏观调控下对资源配置起基础性作用</a:t>
            </a:r>
          </a:p>
        </p:txBody>
      </p:sp>
    </p:spTree>
    <p:extLst>
      <p:ext uri="{BB962C8B-B14F-4D97-AF65-F5344CB8AC3E}">
        <p14:creationId xmlns:p14="http://schemas.microsoft.com/office/powerpoint/2010/main" val="3474814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改革前</a:t>
            </a:r>
            <a:endParaRPr kumimoji="1" lang="zh-CN" altLang="en-US" dirty="0"/>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964" y="2014336"/>
            <a:ext cx="7422306" cy="4843664"/>
          </a:xfrm>
          <a:prstGeom prst="rect">
            <a:avLst/>
          </a:prstGeom>
        </p:spPr>
      </p:pic>
    </p:spTree>
    <p:extLst>
      <p:ext uri="{BB962C8B-B14F-4D97-AF65-F5344CB8AC3E}">
        <p14:creationId xmlns:p14="http://schemas.microsoft.com/office/powerpoint/2010/main" val="967699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723727"/>
            <a:ext cx="1626082" cy="1221618"/>
          </a:xfrm>
        </p:spPr>
        <p:txBody>
          <a:bodyPr>
            <a:normAutofit fontScale="90000"/>
          </a:bodyPr>
          <a:lstStyle/>
          <a:p>
            <a:r>
              <a:rPr kumimoji="1" lang="zh-CN" altLang="en-US" dirty="0" smtClean="0"/>
              <a:t>改革</a:t>
            </a:r>
            <a:r>
              <a:rPr kumimoji="1" lang="en-US" altLang="zh-CN" dirty="0" smtClean="0"/>
              <a:t/>
            </a:r>
            <a:br>
              <a:rPr kumimoji="1" lang="en-US" altLang="zh-CN" dirty="0" smtClean="0"/>
            </a:br>
            <a:r>
              <a:rPr kumimoji="1" lang="zh-CN" altLang="en-US" dirty="0" smtClean="0"/>
              <a:t>内容</a:t>
            </a:r>
            <a:endParaRPr kumimoji="1" lang="zh-CN"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186" y="584243"/>
            <a:ext cx="9123336" cy="591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内容占位符 2"/>
          <p:cNvSpPr>
            <a:spLocks noGrp="1"/>
          </p:cNvSpPr>
          <p:nvPr>
            <p:ph idx="1"/>
          </p:nvPr>
        </p:nvSpPr>
        <p:spPr>
          <a:xfrm>
            <a:off x="1024128" y="2286000"/>
            <a:ext cx="10718693" cy="4023360"/>
          </a:xfrm>
        </p:spPr>
        <p:txBody>
          <a:bodyPr anchor="ctr">
            <a:noAutofit/>
          </a:bodyPr>
          <a:lstStyle/>
          <a:p>
            <a:pPr>
              <a:lnSpc>
                <a:spcPct val="100000"/>
              </a:lnSpc>
              <a:spcAft>
                <a:spcPts val="0"/>
              </a:spcAft>
            </a:pPr>
            <a:r>
              <a:rPr lang="zh-CN" altLang="en-US" sz="2400" dirty="0" smtClean="0"/>
              <a:t>划分收入</a:t>
            </a:r>
            <a:endParaRPr lang="en-US" altLang="zh-CN" sz="2400" dirty="0"/>
          </a:p>
          <a:p>
            <a:pPr lvl="1">
              <a:lnSpc>
                <a:spcPct val="100000"/>
              </a:lnSpc>
              <a:spcAft>
                <a:spcPts val="0"/>
              </a:spcAft>
            </a:pPr>
            <a:endParaRPr lang="zh-CN" altLang="en-US" sz="2000" dirty="0"/>
          </a:p>
        </p:txBody>
      </p:sp>
    </p:spTree>
    <p:extLst>
      <p:ext uri="{BB962C8B-B14F-4D97-AF65-F5344CB8AC3E}">
        <p14:creationId xmlns:p14="http://schemas.microsoft.com/office/powerpoint/2010/main" val="3221571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改革内容</a:t>
            </a:r>
            <a:endParaRPr kumimoji="1" lang="zh-CN" altLang="en-US" dirty="0"/>
          </a:p>
        </p:txBody>
      </p:sp>
      <p:sp>
        <p:nvSpPr>
          <p:cNvPr id="6" name="内容占位符 2"/>
          <p:cNvSpPr>
            <a:spLocks noGrp="1"/>
          </p:cNvSpPr>
          <p:nvPr>
            <p:ph idx="1"/>
          </p:nvPr>
        </p:nvSpPr>
        <p:spPr>
          <a:xfrm>
            <a:off x="635431" y="2060099"/>
            <a:ext cx="9755374" cy="4023360"/>
          </a:xfrm>
        </p:spPr>
        <p:txBody>
          <a:bodyPr anchor="ctr">
            <a:noAutofit/>
          </a:bodyPr>
          <a:lstStyle/>
          <a:p>
            <a:pPr>
              <a:lnSpc>
                <a:spcPct val="100000"/>
              </a:lnSpc>
              <a:spcAft>
                <a:spcPts val="0"/>
              </a:spcAft>
            </a:pPr>
            <a:r>
              <a:rPr lang="zh-CN" altLang="en-US" dirty="0" smtClean="0"/>
              <a:t>征管体制</a:t>
            </a:r>
            <a:endParaRPr lang="en-US" altLang="zh-CN" dirty="0" smtClean="0"/>
          </a:p>
          <a:p>
            <a:pPr lvl="1">
              <a:lnSpc>
                <a:spcPct val="100000"/>
              </a:lnSpc>
              <a:spcAft>
                <a:spcPts val="0"/>
              </a:spcAft>
            </a:pPr>
            <a:r>
              <a:rPr lang="zh-CN" altLang="en-US" dirty="0"/>
              <a:t>国地税</a:t>
            </a:r>
            <a:r>
              <a:rPr lang="zh-CN" altLang="en-US" dirty="0" smtClean="0"/>
              <a:t>分设</a:t>
            </a:r>
            <a:endParaRPr lang="en-US" altLang="zh-CN" dirty="0" smtClean="0"/>
          </a:p>
          <a:p>
            <a:pPr lvl="1">
              <a:lnSpc>
                <a:spcPct val="100000"/>
              </a:lnSpc>
              <a:spcAft>
                <a:spcPts val="0"/>
              </a:spcAft>
            </a:pPr>
            <a:r>
              <a:rPr lang="zh-CN" altLang="en-US" dirty="0" smtClean="0"/>
              <a:t>共享</a:t>
            </a:r>
            <a:r>
              <a:rPr lang="zh-CN" altLang="en-US" dirty="0"/>
              <a:t>税由国税征管</a:t>
            </a:r>
          </a:p>
          <a:p>
            <a:pPr lvl="1">
              <a:lnSpc>
                <a:spcPct val="100000"/>
              </a:lnSpc>
              <a:spcAft>
                <a:spcPts val="0"/>
              </a:spcAft>
            </a:pPr>
            <a:r>
              <a:rPr lang="zh-CN" altLang="en-US" dirty="0" smtClean="0"/>
              <a:t>“百万大军”</a:t>
            </a:r>
            <a:endParaRPr lang="zh-CN" altLang="en-US" dirty="0"/>
          </a:p>
          <a:p>
            <a:pPr lvl="1">
              <a:lnSpc>
                <a:spcPct val="100000"/>
              </a:lnSpc>
              <a:spcAft>
                <a:spcPts val="0"/>
              </a:spcAft>
            </a:pPr>
            <a:r>
              <a:rPr lang="zh-CN" altLang="en-US" dirty="0"/>
              <a:t>财税分家：税权集中</a:t>
            </a:r>
          </a:p>
          <a:p>
            <a:pPr lvl="2">
              <a:lnSpc>
                <a:spcPct val="100000"/>
              </a:lnSpc>
              <a:spcAft>
                <a:spcPts val="0"/>
              </a:spcAft>
            </a:pPr>
            <a:endParaRPr lang="en-US" altLang="zh-CN" sz="1600" dirty="0"/>
          </a:p>
          <a:p>
            <a:pPr lvl="3">
              <a:lnSpc>
                <a:spcPct val="100000"/>
              </a:lnSpc>
              <a:spcAft>
                <a:spcPts val="0"/>
              </a:spcAft>
            </a:pPr>
            <a:endParaRPr lang="zh-CN" altLang="en-US" sz="1000" dirty="0"/>
          </a:p>
        </p:txBody>
      </p:sp>
      <p:sp>
        <p:nvSpPr>
          <p:cNvPr id="5" name="圆角矩形 4"/>
          <p:cNvSpPr/>
          <p:nvPr/>
        </p:nvSpPr>
        <p:spPr>
          <a:xfrm>
            <a:off x="5727965" y="3345498"/>
            <a:ext cx="11525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省税务局</a:t>
            </a:r>
          </a:p>
        </p:txBody>
      </p:sp>
      <p:sp>
        <p:nvSpPr>
          <p:cNvPr id="7" name="圆角矩形 6"/>
          <p:cNvSpPr/>
          <p:nvPr/>
        </p:nvSpPr>
        <p:spPr>
          <a:xfrm>
            <a:off x="5748603" y="2350135"/>
            <a:ext cx="11525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国税总局</a:t>
            </a:r>
          </a:p>
        </p:txBody>
      </p:sp>
      <p:sp>
        <p:nvSpPr>
          <p:cNvPr id="8" name="椭圆 7"/>
          <p:cNvSpPr/>
          <p:nvPr/>
        </p:nvSpPr>
        <p:spPr>
          <a:xfrm>
            <a:off x="3819790" y="2350135"/>
            <a:ext cx="1584325"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中央政府</a:t>
            </a:r>
          </a:p>
        </p:txBody>
      </p:sp>
      <p:sp>
        <p:nvSpPr>
          <p:cNvPr id="9" name="圆角矩形 8"/>
          <p:cNvSpPr/>
          <p:nvPr/>
        </p:nvSpPr>
        <p:spPr>
          <a:xfrm>
            <a:off x="5727965" y="4353560"/>
            <a:ext cx="1152525" cy="433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市税务局</a:t>
            </a:r>
          </a:p>
        </p:txBody>
      </p:sp>
      <p:sp>
        <p:nvSpPr>
          <p:cNvPr id="10" name="圆角矩形 9"/>
          <p:cNvSpPr/>
          <p:nvPr/>
        </p:nvSpPr>
        <p:spPr>
          <a:xfrm>
            <a:off x="5727965" y="5347335"/>
            <a:ext cx="11525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县税务局</a:t>
            </a:r>
          </a:p>
        </p:txBody>
      </p:sp>
      <p:sp>
        <p:nvSpPr>
          <p:cNvPr id="11" name="椭圆 10"/>
          <p:cNvSpPr/>
          <p:nvPr/>
        </p:nvSpPr>
        <p:spPr>
          <a:xfrm>
            <a:off x="3919803" y="3345498"/>
            <a:ext cx="1296987"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省政府</a:t>
            </a:r>
          </a:p>
        </p:txBody>
      </p:sp>
      <p:sp>
        <p:nvSpPr>
          <p:cNvPr id="12" name="椭圆 11"/>
          <p:cNvSpPr/>
          <p:nvPr/>
        </p:nvSpPr>
        <p:spPr>
          <a:xfrm>
            <a:off x="3927740" y="4353560"/>
            <a:ext cx="1296988" cy="433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市政府</a:t>
            </a:r>
          </a:p>
        </p:txBody>
      </p:sp>
      <p:sp>
        <p:nvSpPr>
          <p:cNvPr id="13" name="椭圆 12"/>
          <p:cNvSpPr/>
          <p:nvPr/>
        </p:nvSpPr>
        <p:spPr>
          <a:xfrm>
            <a:off x="3927740" y="5361623"/>
            <a:ext cx="1296988"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县政府</a:t>
            </a:r>
          </a:p>
        </p:txBody>
      </p:sp>
      <p:cxnSp>
        <p:nvCxnSpPr>
          <p:cNvPr id="14" name="直接箭头连接符 13"/>
          <p:cNvCxnSpPr>
            <a:stCxn id="5" idx="0"/>
          </p:cNvCxnSpPr>
          <p:nvPr/>
        </p:nvCxnSpPr>
        <p:spPr>
          <a:xfrm flipV="1">
            <a:off x="6304228" y="2781935"/>
            <a:ext cx="0" cy="56356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6304228" y="3789998"/>
            <a:ext cx="0" cy="56356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6304228" y="4786948"/>
            <a:ext cx="0" cy="56356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上箭头 16"/>
          <p:cNvSpPr/>
          <p:nvPr/>
        </p:nvSpPr>
        <p:spPr>
          <a:xfrm>
            <a:off x="4504003" y="2781935"/>
            <a:ext cx="136525" cy="563563"/>
          </a:xfrm>
          <a:prstGeom prst="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上箭头 17"/>
          <p:cNvSpPr/>
          <p:nvPr/>
        </p:nvSpPr>
        <p:spPr>
          <a:xfrm>
            <a:off x="4504003" y="3789998"/>
            <a:ext cx="136525" cy="563562"/>
          </a:xfrm>
          <a:prstGeom prst="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上箭头 18"/>
          <p:cNvSpPr/>
          <p:nvPr/>
        </p:nvSpPr>
        <p:spPr>
          <a:xfrm>
            <a:off x="4504003" y="4798060"/>
            <a:ext cx="136525" cy="563563"/>
          </a:xfrm>
          <a:prstGeom prst="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左箭头 19"/>
          <p:cNvSpPr/>
          <p:nvPr/>
        </p:nvSpPr>
        <p:spPr>
          <a:xfrm>
            <a:off x="5404115" y="2493010"/>
            <a:ext cx="323850" cy="133350"/>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左箭头 20"/>
          <p:cNvSpPr/>
          <p:nvPr/>
        </p:nvSpPr>
        <p:spPr>
          <a:xfrm>
            <a:off x="5224728" y="3501073"/>
            <a:ext cx="503237" cy="157162"/>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左箭头 21"/>
          <p:cNvSpPr/>
          <p:nvPr/>
        </p:nvSpPr>
        <p:spPr>
          <a:xfrm>
            <a:off x="5224728" y="4498023"/>
            <a:ext cx="503237" cy="155575"/>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左箭头 22"/>
          <p:cNvSpPr/>
          <p:nvPr/>
        </p:nvSpPr>
        <p:spPr>
          <a:xfrm>
            <a:off x="5224728" y="5494973"/>
            <a:ext cx="503237" cy="155575"/>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圆角矩形 23"/>
          <p:cNvSpPr/>
          <p:nvPr/>
        </p:nvSpPr>
        <p:spPr>
          <a:xfrm>
            <a:off x="10888486" y="3356610"/>
            <a:ext cx="11525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省地税局</a:t>
            </a:r>
          </a:p>
        </p:txBody>
      </p:sp>
      <p:sp>
        <p:nvSpPr>
          <p:cNvPr id="25" name="圆角矩形 24"/>
          <p:cNvSpPr/>
          <p:nvPr/>
        </p:nvSpPr>
        <p:spPr>
          <a:xfrm>
            <a:off x="10907536" y="2361248"/>
            <a:ext cx="11525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国税总局</a:t>
            </a:r>
          </a:p>
        </p:txBody>
      </p:sp>
      <p:sp>
        <p:nvSpPr>
          <p:cNvPr id="26" name="椭圆 25"/>
          <p:cNvSpPr/>
          <p:nvPr/>
        </p:nvSpPr>
        <p:spPr>
          <a:xfrm>
            <a:off x="8978724" y="2361248"/>
            <a:ext cx="1584325"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中央政府</a:t>
            </a:r>
          </a:p>
        </p:txBody>
      </p:sp>
      <p:sp>
        <p:nvSpPr>
          <p:cNvPr id="27" name="圆角矩形 26"/>
          <p:cNvSpPr/>
          <p:nvPr/>
        </p:nvSpPr>
        <p:spPr>
          <a:xfrm>
            <a:off x="10888486" y="4364673"/>
            <a:ext cx="11525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市地税局</a:t>
            </a:r>
          </a:p>
        </p:txBody>
      </p:sp>
      <p:sp>
        <p:nvSpPr>
          <p:cNvPr id="28" name="圆角矩形 27"/>
          <p:cNvSpPr/>
          <p:nvPr/>
        </p:nvSpPr>
        <p:spPr>
          <a:xfrm>
            <a:off x="10888486" y="5358448"/>
            <a:ext cx="11525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县地税局</a:t>
            </a:r>
          </a:p>
        </p:txBody>
      </p:sp>
      <p:sp>
        <p:nvSpPr>
          <p:cNvPr id="29" name="椭圆 28"/>
          <p:cNvSpPr/>
          <p:nvPr/>
        </p:nvSpPr>
        <p:spPr>
          <a:xfrm>
            <a:off x="9078736" y="3356610"/>
            <a:ext cx="1296988"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省政府</a:t>
            </a:r>
          </a:p>
        </p:txBody>
      </p:sp>
      <p:sp>
        <p:nvSpPr>
          <p:cNvPr id="30" name="椭圆 29"/>
          <p:cNvSpPr/>
          <p:nvPr/>
        </p:nvSpPr>
        <p:spPr>
          <a:xfrm>
            <a:off x="9088261" y="4364673"/>
            <a:ext cx="1296988"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市政府</a:t>
            </a:r>
          </a:p>
        </p:txBody>
      </p:sp>
      <p:sp>
        <p:nvSpPr>
          <p:cNvPr id="31" name="椭圆 30"/>
          <p:cNvSpPr/>
          <p:nvPr/>
        </p:nvSpPr>
        <p:spPr>
          <a:xfrm>
            <a:off x="9088261" y="5372735"/>
            <a:ext cx="1296988"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县政府</a:t>
            </a:r>
          </a:p>
        </p:txBody>
      </p:sp>
      <p:cxnSp>
        <p:nvCxnSpPr>
          <p:cNvPr id="32" name="直接箭头连接符 31"/>
          <p:cNvCxnSpPr>
            <a:stCxn id="24" idx="0"/>
          </p:cNvCxnSpPr>
          <p:nvPr/>
        </p:nvCxnSpPr>
        <p:spPr>
          <a:xfrm flipV="1">
            <a:off x="11464749" y="2793048"/>
            <a:ext cx="0" cy="56356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11464749" y="3801110"/>
            <a:ext cx="0" cy="56356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11464749" y="4796473"/>
            <a:ext cx="0" cy="56515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上箭头 34"/>
          <p:cNvSpPr/>
          <p:nvPr/>
        </p:nvSpPr>
        <p:spPr>
          <a:xfrm>
            <a:off x="9664524" y="2793048"/>
            <a:ext cx="136525" cy="563562"/>
          </a:xfrm>
          <a:prstGeom prst="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上箭头 35"/>
          <p:cNvSpPr/>
          <p:nvPr/>
        </p:nvSpPr>
        <p:spPr>
          <a:xfrm>
            <a:off x="9664524" y="3801110"/>
            <a:ext cx="136525" cy="563563"/>
          </a:xfrm>
          <a:prstGeom prst="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上箭头 36"/>
          <p:cNvSpPr/>
          <p:nvPr/>
        </p:nvSpPr>
        <p:spPr>
          <a:xfrm>
            <a:off x="9664524" y="4809173"/>
            <a:ext cx="136525" cy="563562"/>
          </a:xfrm>
          <a:prstGeom prst="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左箭头 37"/>
          <p:cNvSpPr/>
          <p:nvPr/>
        </p:nvSpPr>
        <p:spPr>
          <a:xfrm>
            <a:off x="10563049" y="2504123"/>
            <a:ext cx="325437" cy="133350"/>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左箭头 38"/>
          <p:cNvSpPr/>
          <p:nvPr/>
        </p:nvSpPr>
        <p:spPr>
          <a:xfrm>
            <a:off x="10385249" y="3512185"/>
            <a:ext cx="503237" cy="155575"/>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左箭头 39"/>
          <p:cNvSpPr/>
          <p:nvPr/>
        </p:nvSpPr>
        <p:spPr>
          <a:xfrm>
            <a:off x="10385249" y="4509135"/>
            <a:ext cx="503237" cy="155575"/>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左箭头 40"/>
          <p:cNvSpPr/>
          <p:nvPr/>
        </p:nvSpPr>
        <p:spPr>
          <a:xfrm>
            <a:off x="10385249" y="5504498"/>
            <a:ext cx="503237" cy="157162"/>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圆角矩形 41"/>
          <p:cNvSpPr/>
          <p:nvPr/>
        </p:nvSpPr>
        <p:spPr>
          <a:xfrm>
            <a:off x="7451549" y="3359785"/>
            <a:ext cx="1152525" cy="433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省国税局</a:t>
            </a:r>
          </a:p>
        </p:txBody>
      </p:sp>
      <p:sp>
        <p:nvSpPr>
          <p:cNvPr id="43" name="圆角矩形 42"/>
          <p:cNvSpPr/>
          <p:nvPr/>
        </p:nvSpPr>
        <p:spPr>
          <a:xfrm>
            <a:off x="7472186" y="2364423"/>
            <a:ext cx="1150938"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国税总局</a:t>
            </a:r>
          </a:p>
        </p:txBody>
      </p:sp>
      <p:sp>
        <p:nvSpPr>
          <p:cNvPr id="44" name="圆角矩形 43"/>
          <p:cNvSpPr/>
          <p:nvPr/>
        </p:nvSpPr>
        <p:spPr>
          <a:xfrm>
            <a:off x="7451549" y="4369435"/>
            <a:ext cx="11525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市国税局</a:t>
            </a:r>
          </a:p>
        </p:txBody>
      </p:sp>
      <p:sp>
        <p:nvSpPr>
          <p:cNvPr id="45" name="圆角矩形 44"/>
          <p:cNvSpPr/>
          <p:nvPr/>
        </p:nvSpPr>
        <p:spPr>
          <a:xfrm>
            <a:off x="7451549" y="5361623"/>
            <a:ext cx="1152525" cy="433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县国税局</a:t>
            </a:r>
          </a:p>
        </p:txBody>
      </p:sp>
      <p:sp>
        <p:nvSpPr>
          <p:cNvPr id="46" name="上箭头 45"/>
          <p:cNvSpPr/>
          <p:nvPr/>
        </p:nvSpPr>
        <p:spPr>
          <a:xfrm>
            <a:off x="7962724" y="2808923"/>
            <a:ext cx="136525" cy="563562"/>
          </a:xfrm>
          <a:prstGeom prst="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上箭头 46"/>
          <p:cNvSpPr/>
          <p:nvPr/>
        </p:nvSpPr>
        <p:spPr>
          <a:xfrm>
            <a:off x="7962724" y="3789998"/>
            <a:ext cx="136525" cy="563562"/>
          </a:xfrm>
          <a:prstGeom prst="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上箭头 47"/>
          <p:cNvSpPr/>
          <p:nvPr/>
        </p:nvSpPr>
        <p:spPr>
          <a:xfrm>
            <a:off x="7962724" y="4798060"/>
            <a:ext cx="136525" cy="563563"/>
          </a:xfrm>
          <a:prstGeom prst="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右箭头 48"/>
          <p:cNvSpPr/>
          <p:nvPr/>
        </p:nvSpPr>
        <p:spPr>
          <a:xfrm>
            <a:off x="8623124" y="2481898"/>
            <a:ext cx="355600" cy="138112"/>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0" name="直接箭头连接符 49"/>
          <p:cNvCxnSpPr>
            <a:stCxn id="42" idx="3"/>
            <a:endCxn id="29" idx="2"/>
          </p:cNvCxnSpPr>
          <p:nvPr/>
        </p:nvCxnSpPr>
        <p:spPr>
          <a:xfrm flipV="1">
            <a:off x="8604074" y="3572510"/>
            <a:ext cx="474662" cy="476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8618361" y="4590098"/>
            <a:ext cx="476250" cy="317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V="1">
            <a:off x="8618361" y="5612448"/>
            <a:ext cx="476250" cy="317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矩形 53"/>
          <p:cNvSpPr>
            <a:spLocks noChangeArrowheads="1"/>
          </p:cNvSpPr>
          <p:nvPr/>
        </p:nvSpPr>
        <p:spPr bwMode="auto">
          <a:xfrm>
            <a:off x="4923103" y="5939473"/>
            <a:ext cx="133826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a:latin typeface="仿宋" panose="02010609060101010101" pitchFamily="49" charset="-122"/>
                <a:ea typeface="仿宋" panose="02010609060101010101" pitchFamily="49" charset="-122"/>
              </a:rPr>
              <a:t>1994</a:t>
            </a:r>
            <a:r>
              <a:rPr lang="zh-CN" altLang="en-US">
                <a:latin typeface="仿宋" panose="02010609060101010101" pitchFamily="49" charset="-122"/>
                <a:ea typeface="仿宋" panose="02010609060101010101" pitchFamily="49" charset="-122"/>
              </a:rPr>
              <a:t>年之前</a:t>
            </a:r>
            <a:endParaRPr lang="zh-CN" altLang="en-US"/>
          </a:p>
        </p:txBody>
      </p:sp>
      <p:sp>
        <p:nvSpPr>
          <p:cNvPr id="54" name="矩形 54"/>
          <p:cNvSpPr>
            <a:spLocks noChangeArrowheads="1"/>
          </p:cNvSpPr>
          <p:nvPr/>
        </p:nvSpPr>
        <p:spPr bwMode="auto">
          <a:xfrm>
            <a:off x="9140649" y="5939473"/>
            <a:ext cx="13398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a:latin typeface="仿宋" panose="02010609060101010101" pitchFamily="49" charset="-122"/>
                <a:ea typeface="仿宋" panose="02010609060101010101" pitchFamily="49" charset="-122"/>
              </a:rPr>
              <a:t>1994</a:t>
            </a:r>
            <a:r>
              <a:rPr lang="zh-CN" altLang="en-US">
                <a:latin typeface="仿宋" panose="02010609060101010101" pitchFamily="49" charset="-122"/>
                <a:ea typeface="仿宋" panose="02010609060101010101" pitchFamily="49" charset="-122"/>
              </a:rPr>
              <a:t>年之后</a:t>
            </a:r>
            <a:endParaRPr lang="zh-CN" altLang="en-US"/>
          </a:p>
        </p:txBody>
      </p:sp>
    </p:spTree>
    <p:extLst>
      <p:ext uri="{BB962C8B-B14F-4D97-AF65-F5344CB8AC3E}">
        <p14:creationId xmlns:p14="http://schemas.microsoft.com/office/powerpoint/2010/main" val="44775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改革内容</a:t>
            </a:r>
            <a:endParaRPr kumimoji="1" lang="zh-CN" altLang="en-US" dirty="0"/>
          </a:p>
        </p:txBody>
      </p:sp>
      <p:sp>
        <p:nvSpPr>
          <p:cNvPr id="6" name="内容占位符 2"/>
          <p:cNvSpPr>
            <a:spLocks noGrp="1"/>
          </p:cNvSpPr>
          <p:nvPr>
            <p:ph idx="1"/>
          </p:nvPr>
        </p:nvSpPr>
        <p:spPr>
          <a:xfrm>
            <a:off x="1024128" y="2286000"/>
            <a:ext cx="10718693" cy="4023360"/>
          </a:xfrm>
        </p:spPr>
        <p:txBody>
          <a:bodyPr anchor="ctr">
            <a:noAutofit/>
          </a:bodyPr>
          <a:lstStyle/>
          <a:p>
            <a:pPr>
              <a:lnSpc>
                <a:spcPct val="100000"/>
              </a:lnSpc>
              <a:spcAft>
                <a:spcPts val="0"/>
              </a:spcAft>
            </a:pPr>
            <a:r>
              <a:rPr lang="zh-CN" altLang="en-US" dirty="0" smtClean="0"/>
              <a:t>统一税制</a:t>
            </a:r>
            <a:endParaRPr lang="en-US" altLang="zh-CN" dirty="0" smtClean="0"/>
          </a:p>
          <a:p>
            <a:pPr lvl="1">
              <a:lnSpc>
                <a:spcPct val="100000"/>
              </a:lnSpc>
              <a:spcAft>
                <a:spcPts val="0"/>
              </a:spcAft>
            </a:pPr>
            <a:r>
              <a:rPr lang="zh-CN" altLang="en-US" dirty="0"/>
              <a:t>增值税替代产品税</a:t>
            </a:r>
          </a:p>
          <a:p>
            <a:pPr lvl="2">
              <a:lnSpc>
                <a:spcPct val="100000"/>
              </a:lnSpc>
              <a:spcAft>
                <a:spcPts val="0"/>
              </a:spcAft>
            </a:pPr>
            <a:r>
              <a:rPr lang="en-US" altLang="zh-CN" dirty="0"/>
              <a:t>17%</a:t>
            </a:r>
            <a:r>
              <a:rPr lang="zh-CN" altLang="en-US" dirty="0"/>
              <a:t>税率</a:t>
            </a:r>
          </a:p>
          <a:p>
            <a:pPr lvl="2">
              <a:lnSpc>
                <a:spcPct val="100000"/>
              </a:lnSpc>
              <a:spcAft>
                <a:spcPts val="0"/>
              </a:spcAft>
            </a:pPr>
            <a:r>
              <a:rPr lang="zh-CN" altLang="en-US" dirty="0"/>
              <a:t>价外税，对要素进行征税</a:t>
            </a:r>
          </a:p>
          <a:p>
            <a:pPr lvl="2">
              <a:lnSpc>
                <a:spcPct val="100000"/>
              </a:lnSpc>
              <a:spcAft>
                <a:spcPts val="0"/>
              </a:spcAft>
            </a:pPr>
            <a:r>
              <a:rPr lang="zh-CN" altLang="en-US" dirty="0" smtClean="0"/>
              <a:t>生产型</a:t>
            </a:r>
          </a:p>
          <a:p>
            <a:pPr lvl="1">
              <a:lnSpc>
                <a:spcPct val="100000"/>
              </a:lnSpc>
              <a:spcAft>
                <a:spcPts val="0"/>
              </a:spcAft>
            </a:pPr>
            <a:r>
              <a:rPr lang="zh-CN" altLang="en-US" dirty="0" smtClean="0"/>
              <a:t>征收</a:t>
            </a:r>
            <a:r>
              <a:rPr lang="zh-CN" altLang="en-US" dirty="0"/>
              <a:t>（特别）消费税</a:t>
            </a:r>
          </a:p>
          <a:p>
            <a:pPr lvl="1">
              <a:lnSpc>
                <a:spcPct val="100000"/>
              </a:lnSpc>
              <a:spcAft>
                <a:spcPts val="0"/>
              </a:spcAft>
            </a:pPr>
            <a:r>
              <a:rPr lang="zh-CN" altLang="en-US" dirty="0"/>
              <a:t>统一内资企业所得税</a:t>
            </a:r>
          </a:p>
          <a:p>
            <a:pPr lvl="2">
              <a:lnSpc>
                <a:spcPct val="100000"/>
              </a:lnSpc>
              <a:spcAft>
                <a:spcPts val="0"/>
              </a:spcAft>
            </a:pPr>
            <a:r>
              <a:rPr lang="en-US" altLang="zh-CN" dirty="0"/>
              <a:t>33%</a:t>
            </a:r>
          </a:p>
          <a:p>
            <a:pPr lvl="2">
              <a:lnSpc>
                <a:spcPct val="100000"/>
              </a:lnSpc>
              <a:spcAft>
                <a:spcPts val="0"/>
              </a:spcAft>
            </a:pPr>
            <a:r>
              <a:rPr lang="zh-CN" altLang="en-US" dirty="0"/>
              <a:t>改革前，私企</a:t>
            </a:r>
            <a:r>
              <a:rPr lang="en-US" altLang="zh-CN" dirty="0"/>
              <a:t>35%</a:t>
            </a:r>
            <a:r>
              <a:rPr lang="zh-CN" altLang="en-US" dirty="0"/>
              <a:t>比例税率。公有企业八级超额累进税率</a:t>
            </a:r>
          </a:p>
          <a:p>
            <a:pPr lvl="1">
              <a:lnSpc>
                <a:spcPct val="100000"/>
              </a:lnSpc>
              <a:spcAft>
                <a:spcPts val="0"/>
              </a:spcAft>
            </a:pPr>
            <a:r>
              <a:rPr lang="zh-CN" altLang="en-US" dirty="0"/>
              <a:t>统一个人所得税</a:t>
            </a:r>
          </a:p>
          <a:p>
            <a:pPr lvl="1">
              <a:lnSpc>
                <a:spcPct val="100000"/>
              </a:lnSpc>
              <a:spcAft>
                <a:spcPts val="0"/>
              </a:spcAft>
            </a:pPr>
            <a:r>
              <a:rPr lang="zh-CN" altLang="en-US" dirty="0"/>
              <a:t>税种由原来的</a:t>
            </a:r>
            <a:r>
              <a:rPr lang="en-US" altLang="zh-CN" dirty="0"/>
              <a:t>37</a:t>
            </a:r>
            <a:r>
              <a:rPr lang="zh-CN" altLang="en-US" dirty="0"/>
              <a:t>个减少为</a:t>
            </a:r>
            <a:r>
              <a:rPr lang="en-US" altLang="zh-CN" dirty="0"/>
              <a:t>23</a:t>
            </a:r>
            <a:r>
              <a:rPr lang="zh-CN" altLang="en-US" dirty="0" smtClean="0"/>
              <a:t>个</a:t>
            </a:r>
            <a:endParaRPr lang="en-US" altLang="zh-CN" dirty="0"/>
          </a:p>
          <a:p>
            <a:pPr lvl="1">
              <a:lnSpc>
                <a:spcPct val="100000"/>
              </a:lnSpc>
              <a:spcAft>
                <a:spcPts val="0"/>
              </a:spcAft>
            </a:pPr>
            <a:endParaRPr lang="zh-CN" altLang="en-US" sz="2000" dirty="0"/>
          </a:p>
        </p:txBody>
      </p:sp>
    </p:spTree>
    <p:extLst>
      <p:ext uri="{BB962C8B-B14F-4D97-AF65-F5344CB8AC3E}">
        <p14:creationId xmlns:p14="http://schemas.microsoft.com/office/powerpoint/2010/main" val="4174725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改革内容</a:t>
            </a:r>
            <a:endParaRPr kumimoji="1" lang="zh-CN" altLang="en-US" dirty="0"/>
          </a:p>
        </p:txBody>
      </p:sp>
      <p:sp>
        <p:nvSpPr>
          <p:cNvPr id="7" name="椭圆 6"/>
          <p:cNvSpPr/>
          <p:nvPr/>
        </p:nvSpPr>
        <p:spPr>
          <a:xfrm>
            <a:off x="4640969" y="2373666"/>
            <a:ext cx="1584325"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中央财政</a:t>
            </a:r>
          </a:p>
        </p:txBody>
      </p:sp>
      <p:sp>
        <p:nvSpPr>
          <p:cNvPr id="8" name="圆角矩形 7"/>
          <p:cNvSpPr/>
          <p:nvPr/>
        </p:nvSpPr>
        <p:spPr>
          <a:xfrm>
            <a:off x="3632906" y="4173891"/>
            <a:ext cx="11525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地方财政</a:t>
            </a:r>
          </a:p>
        </p:txBody>
      </p:sp>
      <p:sp>
        <p:nvSpPr>
          <p:cNvPr id="9" name="圆角矩形 8"/>
          <p:cNvSpPr/>
          <p:nvPr/>
        </p:nvSpPr>
        <p:spPr>
          <a:xfrm>
            <a:off x="6009394" y="4173891"/>
            <a:ext cx="1150937"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地方财政</a:t>
            </a:r>
          </a:p>
        </p:txBody>
      </p:sp>
      <p:sp>
        <p:nvSpPr>
          <p:cNvPr id="10" name="椭圆 9"/>
          <p:cNvSpPr/>
          <p:nvPr/>
        </p:nvSpPr>
        <p:spPr>
          <a:xfrm>
            <a:off x="4785431" y="3230916"/>
            <a:ext cx="12954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省财政</a:t>
            </a:r>
          </a:p>
        </p:txBody>
      </p:sp>
      <p:sp>
        <p:nvSpPr>
          <p:cNvPr id="11" name="圆角矩形 10"/>
          <p:cNvSpPr/>
          <p:nvPr/>
        </p:nvSpPr>
        <p:spPr>
          <a:xfrm>
            <a:off x="3201106" y="5397853"/>
            <a:ext cx="360363"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企业</a:t>
            </a:r>
            <a:r>
              <a:rPr lang="en-US" altLang="zh-CN" sz="1600" dirty="0"/>
              <a:t>1</a:t>
            </a:r>
            <a:endParaRPr lang="zh-CN" altLang="en-US" sz="1600" dirty="0"/>
          </a:p>
        </p:txBody>
      </p:sp>
      <p:sp>
        <p:nvSpPr>
          <p:cNvPr id="12" name="圆角矩形 11"/>
          <p:cNvSpPr/>
          <p:nvPr/>
        </p:nvSpPr>
        <p:spPr>
          <a:xfrm>
            <a:off x="3956756" y="5397853"/>
            <a:ext cx="360363"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企业</a:t>
            </a:r>
            <a:r>
              <a:rPr lang="en-US" altLang="zh-CN" sz="1600" dirty="0"/>
              <a:t>2</a:t>
            </a:r>
            <a:endParaRPr lang="zh-CN" altLang="en-US" sz="1600" dirty="0"/>
          </a:p>
        </p:txBody>
      </p:sp>
      <p:sp>
        <p:nvSpPr>
          <p:cNvPr id="13" name="圆角矩形 12"/>
          <p:cNvSpPr/>
          <p:nvPr/>
        </p:nvSpPr>
        <p:spPr>
          <a:xfrm>
            <a:off x="4785431" y="5397853"/>
            <a:ext cx="358775"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企业</a:t>
            </a:r>
            <a:r>
              <a:rPr lang="en-US" altLang="zh-CN" sz="1600" dirty="0"/>
              <a:t>n</a:t>
            </a:r>
            <a:endParaRPr lang="zh-CN" altLang="en-US" sz="1600" dirty="0"/>
          </a:p>
        </p:txBody>
      </p:sp>
      <p:sp>
        <p:nvSpPr>
          <p:cNvPr id="14" name="文本框 12"/>
          <p:cNvSpPr txBox="1">
            <a:spLocks noChangeArrowheads="1"/>
          </p:cNvSpPr>
          <p:nvPr/>
        </p:nvSpPr>
        <p:spPr bwMode="auto">
          <a:xfrm>
            <a:off x="4280606" y="5793141"/>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a:t>……</a:t>
            </a:r>
            <a:endParaRPr lang="zh-CN" altLang="en-US" sz="1600"/>
          </a:p>
        </p:txBody>
      </p:sp>
      <p:sp>
        <p:nvSpPr>
          <p:cNvPr id="15" name="圆角矩形 14"/>
          <p:cNvSpPr/>
          <p:nvPr/>
        </p:nvSpPr>
        <p:spPr>
          <a:xfrm>
            <a:off x="5649031" y="5397853"/>
            <a:ext cx="360363"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企业</a:t>
            </a:r>
            <a:r>
              <a:rPr lang="en-US" altLang="zh-CN" sz="1600" dirty="0"/>
              <a:t>A</a:t>
            </a:r>
            <a:endParaRPr lang="zh-CN" altLang="en-US" sz="1600" dirty="0"/>
          </a:p>
        </p:txBody>
      </p:sp>
      <p:sp>
        <p:nvSpPr>
          <p:cNvPr id="16" name="圆角矩形 15"/>
          <p:cNvSpPr/>
          <p:nvPr/>
        </p:nvSpPr>
        <p:spPr>
          <a:xfrm>
            <a:off x="6404681" y="5397853"/>
            <a:ext cx="360363"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企业</a:t>
            </a:r>
            <a:r>
              <a:rPr lang="en-US" altLang="zh-CN" sz="1600" dirty="0"/>
              <a:t>B</a:t>
            </a:r>
            <a:endParaRPr lang="zh-CN" altLang="en-US" sz="1600" dirty="0"/>
          </a:p>
        </p:txBody>
      </p:sp>
      <p:sp>
        <p:nvSpPr>
          <p:cNvPr id="17" name="圆角矩形 16"/>
          <p:cNvSpPr/>
          <p:nvPr/>
        </p:nvSpPr>
        <p:spPr>
          <a:xfrm>
            <a:off x="7304794" y="5397853"/>
            <a:ext cx="360362"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企业</a:t>
            </a:r>
            <a:r>
              <a:rPr lang="en-US" altLang="zh-CN" sz="1600" dirty="0"/>
              <a:t>N</a:t>
            </a:r>
            <a:endParaRPr lang="zh-CN" altLang="en-US" sz="1600" dirty="0"/>
          </a:p>
        </p:txBody>
      </p:sp>
      <p:sp>
        <p:nvSpPr>
          <p:cNvPr id="18" name="文本框 16"/>
          <p:cNvSpPr txBox="1">
            <a:spLocks noChangeArrowheads="1"/>
          </p:cNvSpPr>
          <p:nvPr/>
        </p:nvSpPr>
        <p:spPr bwMode="auto">
          <a:xfrm>
            <a:off x="6801556" y="5793141"/>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a:t>……</a:t>
            </a:r>
            <a:endParaRPr lang="zh-CN" altLang="en-US" sz="1600"/>
          </a:p>
        </p:txBody>
      </p:sp>
      <p:sp>
        <p:nvSpPr>
          <p:cNvPr id="19" name="下箭头 18"/>
          <p:cNvSpPr/>
          <p:nvPr/>
        </p:nvSpPr>
        <p:spPr>
          <a:xfrm flipH="1" flipV="1">
            <a:off x="5325181" y="2800703"/>
            <a:ext cx="215900" cy="43338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cxnSp>
        <p:nvCxnSpPr>
          <p:cNvPr id="20" name="直接箭头连接符 19"/>
          <p:cNvCxnSpPr>
            <a:stCxn id="8" idx="0"/>
            <a:endCxn id="10" idx="4"/>
          </p:cNvCxnSpPr>
          <p:nvPr/>
        </p:nvCxnSpPr>
        <p:spPr>
          <a:xfrm flipV="1">
            <a:off x="4209169" y="3662716"/>
            <a:ext cx="1223962" cy="511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9" idx="0"/>
            <a:endCxn id="10" idx="4"/>
          </p:cNvCxnSpPr>
          <p:nvPr/>
        </p:nvCxnSpPr>
        <p:spPr>
          <a:xfrm flipH="1" flipV="1">
            <a:off x="5433131" y="3662716"/>
            <a:ext cx="1152525" cy="511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1" idx="0"/>
          </p:cNvCxnSpPr>
          <p:nvPr/>
        </p:nvCxnSpPr>
        <p:spPr>
          <a:xfrm flipV="1">
            <a:off x="3380494" y="4602516"/>
            <a:ext cx="671512" cy="795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2" idx="0"/>
          </p:cNvCxnSpPr>
          <p:nvPr/>
        </p:nvCxnSpPr>
        <p:spPr>
          <a:xfrm flipV="1">
            <a:off x="4136144" y="4677128"/>
            <a:ext cx="0" cy="720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3" idx="0"/>
          </p:cNvCxnSpPr>
          <p:nvPr/>
        </p:nvCxnSpPr>
        <p:spPr>
          <a:xfrm flipH="1" flipV="1">
            <a:off x="4190119" y="4605691"/>
            <a:ext cx="774700" cy="792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5793494" y="4602516"/>
            <a:ext cx="658812" cy="795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flipV="1">
            <a:off x="6542794" y="4677128"/>
            <a:ext cx="6350" cy="720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7" idx="0"/>
            <a:endCxn id="9" idx="2"/>
          </p:cNvCxnSpPr>
          <p:nvPr/>
        </p:nvCxnSpPr>
        <p:spPr>
          <a:xfrm flipH="1" flipV="1">
            <a:off x="6585656" y="4605691"/>
            <a:ext cx="900113" cy="792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9033581" y="2961041"/>
            <a:ext cx="1584325"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中央财政</a:t>
            </a:r>
          </a:p>
        </p:txBody>
      </p:sp>
      <p:sp>
        <p:nvSpPr>
          <p:cNvPr id="29" name="圆角矩形 28"/>
          <p:cNvSpPr/>
          <p:nvPr/>
        </p:nvSpPr>
        <p:spPr>
          <a:xfrm>
            <a:off x="7736594" y="3022953"/>
            <a:ext cx="11525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地方财政</a:t>
            </a:r>
          </a:p>
        </p:txBody>
      </p:sp>
      <p:sp>
        <p:nvSpPr>
          <p:cNvPr id="30" name="椭圆 29"/>
          <p:cNvSpPr/>
          <p:nvPr/>
        </p:nvSpPr>
        <p:spPr>
          <a:xfrm>
            <a:off x="10760781" y="2951516"/>
            <a:ext cx="1296988"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省财政</a:t>
            </a:r>
          </a:p>
        </p:txBody>
      </p:sp>
      <p:sp>
        <p:nvSpPr>
          <p:cNvPr id="31" name="圆角矩形 30"/>
          <p:cNvSpPr/>
          <p:nvPr/>
        </p:nvSpPr>
        <p:spPr>
          <a:xfrm>
            <a:off x="8096956" y="4464403"/>
            <a:ext cx="360363" cy="790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企业</a:t>
            </a:r>
            <a:r>
              <a:rPr lang="en-US" altLang="zh-CN" sz="1600" dirty="0"/>
              <a:t>1</a:t>
            </a:r>
            <a:endParaRPr lang="zh-CN" altLang="en-US" sz="1600" dirty="0"/>
          </a:p>
        </p:txBody>
      </p:sp>
      <p:sp>
        <p:nvSpPr>
          <p:cNvPr id="32" name="圆角矩形 31"/>
          <p:cNvSpPr/>
          <p:nvPr/>
        </p:nvSpPr>
        <p:spPr>
          <a:xfrm>
            <a:off x="9793994" y="4464403"/>
            <a:ext cx="360362" cy="7905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企业</a:t>
            </a:r>
            <a:r>
              <a:rPr lang="en-US" altLang="zh-CN" sz="1600" dirty="0"/>
              <a:t>2</a:t>
            </a:r>
            <a:endParaRPr lang="zh-CN" altLang="en-US" sz="1600" dirty="0"/>
          </a:p>
        </p:txBody>
      </p:sp>
      <p:sp>
        <p:nvSpPr>
          <p:cNvPr id="33" name="圆角矩形 32"/>
          <p:cNvSpPr/>
          <p:nvPr/>
        </p:nvSpPr>
        <p:spPr>
          <a:xfrm>
            <a:off x="11410069" y="4464403"/>
            <a:ext cx="358775" cy="79057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t>企业</a:t>
            </a:r>
            <a:r>
              <a:rPr lang="en-US" altLang="zh-CN" sz="1600" dirty="0"/>
              <a:t>n</a:t>
            </a:r>
            <a:endParaRPr lang="zh-CN" altLang="en-US" sz="1600" dirty="0"/>
          </a:p>
        </p:txBody>
      </p:sp>
      <p:sp>
        <p:nvSpPr>
          <p:cNvPr id="34" name="文本框 32"/>
          <p:cNvSpPr txBox="1">
            <a:spLocks noChangeArrowheads="1"/>
          </p:cNvSpPr>
          <p:nvPr/>
        </p:nvSpPr>
        <p:spPr bwMode="auto">
          <a:xfrm>
            <a:off x="10546469" y="4859691"/>
            <a:ext cx="468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a:t>……</a:t>
            </a:r>
            <a:endParaRPr lang="zh-CN" altLang="en-US" sz="1600"/>
          </a:p>
        </p:txBody>
      </p:sp>
      <p:cxnSp>
        <p:nvCxnSpPr>
          <p:cNvPr id="35" name="直接箭头连接符 34"/>
          <p:cNvCxnSpPr>
            <a:stCxn id="31" idx="0"/>
            <a:endCxn id="29" idx="2"/>
          </p:cNvCxnSpPr>
          <p:nvPr/>
        </p:nvCxnSpPr>
        <p:spPr>
          <a:xfrm flipV="1">
            <a:off x="8277931" y="3454753"/>
            <a:ext cx="34925" cy="1009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32" idx="0"/>
          </p:cNvCxnSpPr>
          <p:nvPr/>
        </p:nvCxnSpPr>
        <p:spPr>
          <a:xfrm flipH="1" flipV="1">
            <a:off x="8457319" y="3527778"/>
            <a:ext cx="1517650" cy="936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33" idx="0"/>
          </p:cNvCxnSpPr>
          <p:nvPr/>
        </p:nvCxnSpPr>
        <p:spPr>
          <a:xfrm flipH="1" flipV="1">
            <a:off x="8511294" y="3491266"/>
            <a:ext cx="3078162" cy="97313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31" idx="0"/>
            <a:endCxn id="28" idx="4"/>
          </p:cNvCxnSpPr>
          <p:nvPr/>
        </p:nvCxnSpPr>
        <p:spPr>
          <a:xfrm flipV="1">
            <a:off x="8277931" y="3392841"/>
            <a:ext cx="1547813" cy="1071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31" idx="0"/>
            <a:endCxn id="30" idx="4"/>
          </p:cNvCxnSpPr>
          <p:nvPr/>
        </p:nvCxnSpPr>
        <p:spPr>
          <a:xfrm flipV="1">
            <a:off x="8277931" y="3383316"/>
            <a:ext cx="3132138" cy="1081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32" idx="0"/>
          </p:cNvCxnSpPr>
          <p:nvPr/>
        </p:nvCxnSpPr>
        <p:spPr>
          <a:xfrm flipV="1">
            <a:off x="9974969" y="3454753"/>
            <a:ext cx="0" cy="1009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32" idx="0"/>
          </p:cNvCxnSpPr>
          <p:nvPr/>
        </p:nvCxnSpPr>
        <p:spPr>
          <a:xfrm flipV="1">
            <a:off x="9974969" y="3464278"/>
            <a:ext cx="1481137" cy="1000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3" idx="0"/>
          </p:cNvCxnSpPr>
          <p:nvPr/>
        </p:nvCxnSpPr>
        <p:spPr>
          <a:xfrm flipH="1" flipV="1">
            <a:off x="10041644" y="3419828"/>
            <a:ext cx="1547812" cy="104457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3" idx="0"/>
          </p:cNvCxnSpPr>
          <p:nvPr/>
        </p:nvCxnSpPr>
        <p:spPr>
          <a:xfrm flipV="1">
            <a:off x="11589456" y="3400778"/>
            <a:ext cx="0" cy="106362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2"/>
          <p:cNvSpPr txBox="1">
            <a:spLocks noChangeArrowheads="1"/>
          </p:cNvSpPr>
          <p:nvPr/>
        </p:nvSpPr>
        <p:spPr bwMode="auto">
          <a:xfrm>
            <a:off x="3340806" y="1656116"/>
            <a:ext cx="82581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042988">
              <a:defRPr>
                <a:solidFill>
                  <a:schemeClr val="tx1"/>
                </a:solidFill>
                <a:latin typeface="Arial" panose="020B0604020202020204" pitchFamily="34" charset="0"/>
                <a:ea typeface="宋体" panose="02010600030101010101" pitchFamily="2" charset="-122"/>
              </a:defRPr>
            </a:lvl1pPr>
            <a:lvl2pPr marL="742950" indent="-285750" defTabSz="1042988">
              <a:defRPr>
                <a:solidFill>
                  <a:schemeClr val="tx1"/>
                </a:solidFill>
                <a:latin typeface="Arial" panose="020B0604020202020204" pitchFamily="34" charset="0"/>
                <a:ea typeface="宋体" panose="02010600030101010101" pitchFamily="2" charset="-122"/>
              </a:defRPr>
            </a:lvl2pPr>
            <a:lvl3pPr marL="1143000" indent="-228600" defTabSz="1042988">
              <a:defRPr>
                <a:solidFill>
                  <a:schemeClr val="tx1"/>
                </a:solidFill>
                <a:latin typeface="Arial" panose="020B0604020202020204" pitchFamily="34" charset="0"/>
                <a:ea typeface="宋体" panose="02010600030101010101" pitchFamily="2" charset="-122"/>
              </a:defRPr>
            </a:lvl3pPr>
            <a:lvl4pPr marL="1600200" indent="-228600" defTabSz="1042988">
              <a:defRPr>
                <a:solidFill>
                  <a:schemeClr val="tx1"/>
                </a:solidFill>
                <a:latin typeface="Arial" panose="020B0604020202020204" pitchFamily="34" charset="0"/>
                <a:ea typeface="宋体" panose="02010600030101010101" pitchFamily="2" charset="-122"/>
              </a:defRPr>
            </a:lvl4pPr>
            <a:lvl5pPr marL="2057400" indent="-228600" defTabSz="1042988">
              <a:defRPr>
                <a:solidFill>
                  <a:schemeClr val="tx1"/>
                </a:solidFill>
                <a:latin typeface="Arial" panose="020B0604020202020204" pitchFamily="34" charset="0"/>
                <a:ea typeface="宋体" panose="02010600030101010101" pitchFamily="2" charset="-122"/>
              </a:defRPr>
            </a:lvl5pPr>
            <a:lvl6pPr marL="2514600" indent="-228600" defTabSz="10429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29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29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29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0000"/>
                </a:solidFill>
                <a:latin typeface="仿宋" panose="02010609060101010101" pitchFamily="49" charset="-122"/>
                <a:ea typeface="仿宋" panose="02010609060101010101" pitchFamily="49" charset="-122"/>
              </a:rPr>
              <a:t>   财政承包制                              分税制</a:t>
            </a:r>
            <a:r>
              <a:rPr lang="en-US" altLang="zh-CN" sz="2000" b="1">
                <a:solidFill>
                  <a:srgbClr val="FF0000"/>
                </a:solidFill>
                <a:latin typeface="仿宋" panose="02010609060101010101" pitchFamily="49" charset="-122"/>
                <a:ea typeface="仿宋" panose="02010609060101010101" pitchFamily="49" charset="-122"/>
              </a:rPr>
              <a:t/>
            </a:r>
            <a:br>
              <a:rPr lang="en-US" altLang="zh-CN" sz="2000" b="1">
                <a:solidFill>
                  <a:srgbClr val="FF0000"/>
                </a:solidFill>
                <a:latin typeface="仿宋" panose="02010609060101010101" pitchFamily="49" charset="-122"/>
                <a:ea typeface="仿宋" panose="02010609060101010101" pitchFamily="49" charset="-122"/>
              </a:rPr>
            </a:br>
            <a:r>
              <a:rPr lang="en-US" altLang="zh-CN" sz="2000" b="1">
                <a:solidFill>
                  <a:srgbClr val="FF0000"/>
                </a:solidFill>
                <a:latin typeface="仿宋" panose="02010609060101010101" pitchFamily="49" charset="-122"/>
                <a:ea typeface="仿宋" panose="02010609060101010101" pitchFamily="49" charset="-122"/>
              </a:rPr>
              <a:t> </a:t>
            </a:r>
            <a:br>
              <a:rPr lang="en-US" altLang="zh-CN" sz="2000" b="1">
                <a:solidFill>
                  <a:srgbClr val="FF0000"/>
                </a:solidFill>
                <a:latin typeface="仿宋" panose="02010609060101010101" pitchFamily="49" charset="-122"/>
                <a:ea typeface="仿宋" panose="02010609060101010101" pitchFamily="49" charset="-122"/>
              </a:rPr>
            </a:br>
            <a:r>
              <a:rPr lang="en-US" altLang="zh-CN" sz="2000" b="1">
                <a:solidFill>
                  <a:srgbClr val="FF0000"/>
                </a:solidFill>
                <a:latin typeface="黑体" panose="02010609060101010101" pitchFamily="49" charset="-122"/>
                <a:ea typeface="黑体" panose="02010609060101010101" pitchFamily="49" charset="-122"/>
              </a:rPr>
              <a:t/>
            </a:r>
            <a:br>
              <a:rPr lang="en-US" altLang="zh-CN" sz="2000" b="1">
                <a:solidFill>
                  <a:srgbClr val="FF0000"/>
                </a:solidFill>
                <a:latin typeface="黑体" panose="02010609060101010101" pitchFamily="49" charset="-122"/>
                <a:ea typeface="黑体" panose="02010609060101010101" pitchFamily="49" charset="-122"/>
              </a:rPr>
            </a:br>
            <a:r>
              <a:rPr lang="en-US" altLang="zh-CN" sz="2000" b="1">
                <a:solidFill>
                  <a:srgbClr val="FF0000"/>
                </a:solidFill>
                <a:latin typeface="黑体" panose="02010609060101010101" pitchFamily="49" charset="-122"/>
                <a:ea typeface="黑体" panose="02010609060101010101" pitchFamily="49" charset="-122"/>
              </a:rPr>
              <a:t> </a:t>
            </a:r>
            <a:r>
              <a:rPr lang="zh-CN" altLang="en-US" sz="2000" b="1">
                <a:solidFill>
                  <a:srgbClr val="FF0000"/>
                </a:solidFill>
                <a:latin typeface="黑体" panose="02010609060101010101" pitchFamily="49" charset="-122"/>
                <a:ea typeface="黑体" panose="02010609060101010101" pitchFamily="49" charset="-122"/>
              </a:rPr>
              <a:t/>
            </a:r>
            <a:br>
              <a:rPr lang="zh-CN" altLang="en-US" sz="2000" b="1">
                <a:solidFill>
                  <a:srgbClr val="FF0000"/>
                </a:solidFill>
                <a:latin typeface="黑体" panose="02010609060101010101" pitchFamily="49" charset="-122"/>
                <a:ea typeface="黑体" panose="02010609060101010101" pitchFamily="49" charset="-122"/>
              </a:rPr>
            </a:br>
            <a:endParaRPr lang="zh-CN" altLang="en-US" sz="2000" b="1">
              <a:solidFill>
                <a:srgbClr val="FF0000"/>
              </a:solidFill>
              <a:latin typeface="仿宋" panose="02010609060101010101" pitchFamily="49" charset="-122"/>
              <a:ea typeface="仿宋" panose="02010609060101010101" pitchFamily="49" charset="-122"/>
            </a:endParaRPr>
          </a:p>
        </p:txBody>
      </p:sp>
      <p:sp>
        <p:nvSpPr>
          <p:cNvPr id="45" name="Rectangle 2"/>
          <p:cNvSpPr txBox="1">
            <a:spLocks noChangeArrowheads="1"/>
          </p:cNvSpPr>
          <p:nvPr/>
        </p:nvSpPr>
        <p:spPr bwMode="auto">
          <a:xfrm>
            <a:off x="3436233" y="6336066"/>
            <a:ext cx="85709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042988">
              <a:defRPr>
                <a:solidFill>
                  <a:schemeClr val="tx1"/>
                </a:solidFill>
                <a:latin typeface="Arial" panose="020B0604020202020204" pitchFamily="34" charset="0"/>
                <a:ea typeface="宋体" panose="02010600030101010101" pitchFamily="2" charset="-122"/>
              </a:defRPr>
            </a:lvl1pPr>
            <a:lvl2pPr marL="742950" indent="-285750" defTabSz="1042988">
              <a:defRPr>
                <a:solidFill>
                  <a:schemeClr val="tx1"/>
                </a:solidFill>
                <a:latin typeface="Arial" panose="020B0604020202020204" pitchFamily="34" charset="0"/>
                <a:ea typeface="宋体" panose="02010600030101010101" pitchFamily="2" charset="-122"/>
              </a:defRPr>
            </a:lvl2pPr>
            <a:lvl3pPr marL="1143000" indent="-228600" defTabSz="1042988">
              <a:defRPr>
                <a:solidFill>
                  <a:schemeClr val="tx1"/>
                </a:solidFill>
                <a:latin typeface="Arial" panose="020B0604020202020204" pitchFamily="34" charset="0"/>
                <a:ea typeface="宋体" panose="02010600030101010101" pitchFamily="2" charset="-122"/>
              </a:defRPr>
            </a:lvl3pPr>
            <a:lvl4pPr marL="1600200" indent="-228600" defTabSz="1042988">
              <a:defRPr>
                <a:solidFill>
                  <a:schemeClr val="tx1"/>
                </a:solidFill>
                <a:latin typeface="Arial" panose="020B0604020202020204" pitchFamily="34" charset="0"/>
                <a:ea typeface="宋体" panose="02010600030101010101" pitchFamily="2" charset="-122"/>
              </a:defRPr>
            </a:lvl4pPr>
            <a:lvl5pPr marL="2057400" indent="-228600" defTabSz="1042988">
              <a:defRPr>
                <a:solidFill>
                  <a:schemeClr val="tx1"/>
                </a:solidFill>
                <a:latin typeface="Arial" panose="020B0604020202020204" pitchFamily="34" charset="0"/>
                <a:ea typeface="宋体" panose="02010600030101010101" pitchFamily="2" charset="-122"/>
              </a:defRPr>
            </a:lvl5pPr>
            <a:lvl6pPr marL="2514600" indent="-228600" defTabSz="10429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29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29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29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FF0000"/>
                </a:solidFill>
                <a:latin typeface="仿宋" panose="02010609060101010101" pitchFamily="49" charset="-122"/>
                <a:ea typeface="仿宋" panose="02010609060101010101" pitchFamily="49" charset="-122"/>
              </a:rPr>
              <a:t>垂直型财政                          扁平型财政</a:t>
            </a:r>
            <a:r>
              <a:rPr lang="en-US" altLang="zh-CN" sz="2000" b="1" dirty="0">
                <a:solidFill>
                  <a:srgbClr val="FF0000"/>
                </a:solidFill>
                <a:latin typeface="仿宋" panose="02010609060101010101" pitchFamily="49" charset="-122"/>
                <a:ea typeface="仿宋" panose="02010609060101010101" pitchFamily="49" charset="-122"/>
              </a:rPr>
              <a:t/>
            </a:r>
            <a:br>
              <a:rPr lang="en-US" altLang="zh-CN" sz="2000" b="1" dirty="0">
                <a:solidFill>
                  <a:srgbClr val="FF0000"/>
                </a:solidFill>
                <a:latin typeface="仿宋" panose="02010609060101010101" pitchFamily="49" charset="-122"/>
                <a:ea typeface="仿宋" panose="02010609060101010101" pitchFamily="49" charset="-122"/>
              </a:rPr>
            </a:br>
            <a:r>
              <a:rPr lang="en-US" altLang="zh-CN" sz="2000" b="1" dirty="0">
                <a:solidFill>
                  <a:srgbClr val="FF0000"/>
                </a:solidFill>
                <a:latin typeface="仿宋" panose="02010609060101010101" pitchFamily="49" charset="-122"/>
                <a:ea typeface="仿宋" panose="02010609060101010101" pitchFamily="49" charset="-122"/>
              </a:rPr>
              <a:t> </a:t>
            </a:r>
            <a:br>
              <a:rPr lang="en-US" altLang="zh-CN" sz="2000" b="1" dirty="0">
                <a:solidFill>
                  <a:srgbClr val="FF0000"/>
                </a:solidFill>
                <a:latin typeface="仿宋" panose="02010609060101010101" pitchFamily="49" charset="-122"/>
                <a:ea typeface="仿宋" panose="02010609060101010101" pitchFamily="49" charset="-122"/>
              </a:rPr>
            </a:br>
            <a:r>
              <a:rPr lang="en-US" altLang="zh-CN" sz="2000" b="1" dirty="0">
                <a:solidFill>
                  <a:srgbClr val="FF0000"/>
                </a:solidFill>
                <a:latin typeface="黑体" panose="02010609060101010101" pitchFamily="49" charset="-122"/>
                <a:ea typeface="黑体" panose="02010609060101010101" pitchFamily="49" charset="-122"/>
              </a:rPr>
              <a:t/>
            </a:r>
            <a:br>
              <a:rPr lang="en-US" altLang="zh-CN" sz="2000" b="1" dirty="0">
                <a:solidFill>
                  <a:srgbClr val="FF0000"/>
                </a:solidFill>
                <a:latin typeface="黑体" panose="02010609060101010101" pitchFamily="49" charset="-122"/>
                <a:ea typeface="黑体" panose="02010609060101010101" pitchFamily="49" charset="-122"/>
              </a:rPr>
            </a:br>
            <a:r>
              <a:rPr lang="en-US" altLang="zh-CN" sz="2000" b="1" dirty="0">
                <a:solidFill>
                  <a:srgbClr val="FF0000"/>
                </a:solidFill>
                <a:latin typeface="黑体" panose="02010609060101010101" pitchFamily="49" charset="-122"/>
                <a:ea typeface="黑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
            </a:r>
            <a:br>
              <a:rPr lang="zh-CN" altLang="en-US" sz="2000" b="1" dirty="0">
                <a:solidFill>
                  <a:srgbClr val="FF0000"/>
                </a:solidFill>
                <a:latin typeface="黑体" panose="02010609060101010101" pitchFamily="49" charset="-122"/>
                <a:ea typeface="黑体" panose="02010609060101010101" pitchFamily="49" charset="-122"/>
              </a:rPr>
            </a:br>
            <a:endParaRPr lang="zh-CN" altLang="en-US" sz="2000" b="1" dirty="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739069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积极作用</a:t>
            </a:r>
            <a:endParaRPr kumimoji="1" lang="zh-CN" altLang="en-US" dirty="0"/>
          </a:p>
        </p:txBody>
      </p:sp>
      <p:sp>
        <p:nvSpPr>
          <p:cNvPr id="6" name="内容占位符 2"/>
          <p:cNvSpPr>
            <a:spLocks noGrp="1"/>
          </p:cNvSpPr>
          <p:nvPr>
            <p:ph idx="1"/>
          </p:nvPr>
        </p:nvSpPr>
        <p:spPr>
          <a:xfrm>
            <a:off x="561006" y="2255004"/>
            <a:ext cx="10718693" cy="4023360"/>
          </a:xfrm>
        </p:spPr>
        <p:txBody>
          <a:bodyPr anchor="ctr">
            <a:noAutofit/>
          </a:bodyPr>
          <a:lstStyle/>
          <a:p>
            <a:pPr lvl="1"/>
            <a:r>
              <a:rPr lang="zh-CN" altLang="en-US" dirty="0"/>
              <a:t>两个比重大幅度提高</a:t>
            </a:r>
            <a:endParaRPr lang="en-US" altLang="zh-CN" dirty="0"/>
          </a:p>
          <a:p>
            <a:pPr lvl="2"/>
            <a:r>
              <a:rPr lang="zh-CN" altLang="en-US" dirty="0"/>
              <a:t>为</a:t>
            </a:r>
            <a:r>
              <a:rPr lang="en-US" altLang="zh-CN" dirty="0"/>
              <a:t>2003</a:t>
            </a:r>
            <a:r>
              <a:rPr lang="zh-CN" altLang="en-US" dirty="0"/>
              <a:t>年之后的减税提供了空间</a:t>
            </a:r>
            <a:endParaRPr lang="en-US" altLang="zh-CN" dirty="0"/>
          </a:p>
          <a:p>
            <a:pPr lvl="1"/>
            <a:r>
              <a:rPr lang="zh-CN" altLang="en-US" dirty="0"/>
              <a:t>促进了市场整合</a:t>
            </a:r>
          </a:p>
          <a:p>
            <a:pPr lvl="2"/>
            <a:r>
              <a:rPr lang="zh-CN" altLang="en-US" dirty="0"/>
              <a:t>打破了企业隶属关系的财政模式</a:t>
            </a:r>
            <a:endParaRPr lang="en-US" altLang="zh-CN" dirty="0"/>
          </a:p>
          <a:p>
            <a:pPr lvl="2"/>
            <a:r>
              <a:rPr lang="zh-CN" altLang="en-US" dirty="0"/>
              <a:t>小烟厂、小酒厂，减少了</a:t>
            </a:r>
          </a:p>
          <a:p>
            <a:pPr lvl="1"/>
            <a:r>
              <a:rPr lang="zh-CN" altLang="en-US" dirty="0"/>
              <a:t>提高了税收征收效率</a:t>
            </a:r>
            <a:endParaRPr lang="en-US" altLang="zh-CN" dirty="0"/>
          </a:p>
          <a:p>
            <a:pPr lvl="1"/>
            <a:r>
              <a:rPr lang="zh-CN" altLang="en-US" dirty="0"/>
              <a:t>集中力量办大事</a:t>
            </a:r>
          </a:p>
          <a:p>
            <a:pPr lvl="2"/>
            <a:r>
              <a:rPr lang="zh-CN" altLang="en-US" dirty="0"/>
              <a:t>（</a:t>
            </a:r>
            <a:r>
              <a:rPr lang="en-US" altLang="zh-CN" dirty="0"/>
              <a:t>1</a:t>
            </a:r>
            <a:r>
              <a:rPr lang="zh-CN" altLang="en-US" dirty="0"/>
              <a:t>）民生：社保</a:t>
            </a:r>
            <a:r>
              <a:rPr lang="en-US" altLang="zh-CN" dirty="0"/>
              <a:t>/</a:t>
            </a:r>
            <a:r>
              <a:rPr lang="zh-CN" altLang="en-US" dirty="0"/>
              <a:t>教育</a:t>
            </a:r>
            <a:br>
              <a:rPr lang="zh-CN" altLang="en-US" dirty="0"/>
            </a:br>
            <a:r>
              <a:rPr lang="zh-CN" altLang="en-US" dirty="0"/>
              <a:t>          财政用于社保</a:t>
            </a:r>
            <a:r>
              <a:rPr lang="en-US" altLang="zh-CN" dirty="0"/>
              <a:t>2</a:t>
            </a:r>
            <a:r>
              <a:rPr lang="zh-CN" altLang="en-US" dirty="0"/>
              <a:t>万亿</a:t>
            </a:r>
            <a:r>
              <a:rPr lang="en-US" altLang="zh-CN" dirty="0"/>
              <a:t>/</a:t>
            </a:r>
            <a:r>
              <a:rPr lang="zh-CN" altLang="en-US" dirty="0"/>
              <a:t>义务教育免费</a:t>
            </a:r>
            <a:br>
              <a:rPr lang="zh-CN" altLang="en-US" dirty="0"/>
            </a:br>
            <a:r>
              <a:rPr lang="zh-CN" altLang="en-US" dirty="0"/>
              <a:t>（</a:t>
            </a:r>
            <a:r>
              <a:rPr lang="en-US" altLang="zh-CN" dirty="0"/>
              <a:t>2</a:t>
            </a:r>
            <a:r>
              <a:rPr lang="zh-CN" altLang="en-US" dirty="0"/>
              <a:t>）城乡：减收增支</a:t>
            </a:r>
            <a:br>
              <a:rPr lang="zh-CN" altLang="en-US" dirty="0"/>
            </a:br>
            <a:r>
              <a:rPr lang="zh-CN" altLang="en-US" dirty="0"/>
              <a:t>（</a:t>
            </a:r>
            <a:r>
              <a:rPr lang="en-US" altLang="zh-CN" dirty="0"/>
              <a:t>3</a:t>
            </a:r>
            <a:r>
              <a:rPr lang="zh-CN" altLang="en-US" dirty="0"/>
              <a:t>）区域：财政平衡</a:t>
            </a:r>
            <a:endParaRPr lang="en-US" altLang="zh-CN" dirty="0"/>
          </a:p>
          <a:p>
            <a:pPr lvl="1">
              <a:lnSpc>
                <a:spcPct val="100000"/>
              </a:lnSpc>
              <a:spcAft>
                <a:spcPts val="0"/>
              </a:spcAft>
            </a:pPr>
            <a:endParaRPr lang="zh-CN" altLang="en-US" sz="2000" dirty="0"/>
          </a:p>
        </p:txBody>
      </p:sp>
      <p:graphicFrame>
        <p:nvGraphicFramePr>
          <p:cNvPr id="4" name="图表 3"/>
          <p:cNvGraphicFramePr>
            <a:graphicFrameLocks/>
          </p:cNvGraphicFramePr>
          <p:nvPr>
            <p:extLst>
              <p:ext uri="{D42A27DB-BD31-4B8C-83A1-F6EECF244321}">
                <p14:modId xmlns:p14="http://schemas.microsoft.com/office/powerpoint/2010/main" val="506955010"/>
              </p:ext>
            </p:extLst>
          </p:nvPr>
        </p:nvGraphicFramePr>
        <p:xfrm>
          <a:off x="6106332" y="2084832"/>
          <a:ext cx="5822468" cy="4386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9309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积极作用</a:t>
            </a:r>
            <a:endParaRPr kumimoji="1" lang="zh-CN" altLang="en-US" dirty="0"/>
          </a:p>
        </p:txBody>
      </p:sp>
      <p:sp>
        <p:nvSpPr>
          <p:cNvPr id="6" name="内容占位符 2"/>
          <p:cNvSpPr>
            <a:spLocks noGrp="1"/>
          </p:cNvSpPr>
          <p:nvPr>
            <p:ph idx="1"/>
          </p:nvPr>
        </p:nvSpPr>
        <p:spPr>
          <a:xfrm>
            <a:off x="1024128" y="2286000"/>
            <a:ext cx="10718693" cy="4023360"/>
          </a:xfrm>
        </p:spPr>
        <p:txBody>
          <a:bodyPr anchor="ctr">
            <a:noAutofit/>
          </a:bodyPr>
          <a:lstStyle/>
          <a:p>
            <a:r>
              <a:rPr lang="en-US" altLang="zh-CN" dirty="0"/>
              <a:t>2002</a:t>
            </a:r>
            <a:r>
              <a:rPr lang="zh-CN" altLang="en-US" dirty="0"/>
              <a:t>年所得税分享改革</a:t>
            </a:r>
          </a:p>
          <a:p>
            <a:pPr lvl="1"/>
            <a:r>
              <a:rPr lang="zh-CN" altLang="en-US" dirty="0">
                <a:solidFill>
                  <a:srgbClr val="000000"/>
                </a:solidFill>
                <a:latin typeface="Times New Roman" panose="02020603050405020304" pitchFamily="18" charset="0"/>
              </a:rPr>
              <a:t>随着社会主义市场经济的发展，现行按企业隶属关系划分中央和地方所得税收入的弊端日益显现。主要是制约了</a:t>
            </a:r>
            <a:r>
              <a:rPr lang="zh-CN" altLang="en-US" b="1" dirty="0">
                <a:solidFill>
                  <a:srgbClr val="FF0000"/>
                </a:solidFill>
                <a:latin typeface="黑体" panose="02010609060101010101" pitchFamily="49" charset="-122"/>
                <a:ea typeface="黑体" panose="02010609060101010101" pitchFamily="49" charset="-122"/>
              </a:rPr>
              <a:t>国有企业改革的逐步深化</a:t>
            </a:r>
            <a:r>
              <a:rPr lang="zh-CN" altLang="en-US" dirty="0">
                <a:solidFill>
                  <a:srgbClr val="000000"/>
                </a:solidFill>
                <a:latin typeface="Times New Roman" panose="02020603050405020304" pitchFamily="18" charset="0"/>
              </a:rPr>
              <a:t>和现代企业制度的建立，客观上助长了重复建设和地区封锁，妨碍了市场公平竞争和</a:t>
            </a:r>
            <a:r>
              <a:rPr lang="zh-CN" altLang="en-US" b="1" dirty="0">
                <a:solidFill>
                  <a:srgbClr val="FF0000"/>
                </a:solidFill>
                <a:latin typeface="黑体" panose="02010609060101010101" pitchFamily="49" charset="-122"/>
                <a:ea typeface="黑体" panose="02010609060101010101" pitchFamily="49" charset="-122"/>
              </a:rPr>
              <a:t>全国统一市场的形成</a:t>
            </a:r>
            <a:r>
              <a:rPr lang="zh-CN" altLang="en-US" dirty="0">
                <a:solidFill>
                  <a:srgbClr val="000000"/>
                </a:solidFill>
                <a:latin typeface="Times New Roman" panose="02020603050405020304" pitchFamily="18" charset="0"/>
              </a:rPr>
              <a:t>，不利于促进区域经济协调发展和实现共同富裕，也不利于加强税收征管和监控</a:t>
            </a:r>
            <a:r>
              <a:rPr lang="zh-CN" altLang="en-US" dirty="0" smtClean="0">
                <a:solidFill>
                  <a:srgbClr val="000000"/>
                </a:solidFill>
                <a:latin typeface="Times New Roman" panose="02020603050405020304" pitchFamily="18" charset="0"/>
              </a:rPr>
              <a:t>。</a:t>
            </a:r>
            <a:r>
              <a:rPr lang="zh-CN" altLang="en-US" dirty="0" smtClean="0"/>
              <a:t>促进</a:t>
            </a:r>
            <a:r>
              <a:rPr lang="zh-CN" altLang="en-US" dirty="0"/>
              <a:t>了市场整合</a:t>
            </a:r>
          </a:p>
          <a:p>
            <a:pPr lvl="1"/>
            <a:r>
              <a:rPr lang="zh-CN" altLang="en-US" dirty="0"/>
              <a:t>除四大行、三大政策银行、铁路、邮政外，全部纳入改革范围</a:t>
            </a:r>
          </a:p>
          <a:p>
            <a:pPr lvl="1"/>
            <a:r>
              <a:rPr lang="zh-CN" altLang="en-US" dirty="0" smtClean="0"/>
              <a:t>分成：</a:t>
            </a:r>
            <a:r>
              <a:rPr lang="en-US" altLang="zh-CN" dirty="0" smtClean="0"/>
              <a:t>2002</a:t>
            </a:r>
            <a:r>
              <a:rPr lang="zh-CN" altLang="en-US" dirty="0"/>
              <a:t>年</a:t>
            </a:r>
            <a:r>
              <a:rPr lang="en-US" altLang="zh-CN" dirty="0"/>
              <a:t>50%</a:t>
            </a:r>
            <a:r>
              <a:rPr lang="zh-CN" altLang="en-US" dirty="0"/>
              <a:t>，</a:t>
            </a:r>
            <a:r>
              <a:rPr lang="en-US" altLang="zh-CN" dirty="0"/>
              <a:t>2003</a:t>
            </a:r>
            <a:r>
              <a:rPr lang="zh-CN" altLang="en-US" dirty="0"/>
              <a:t>年</a:t>
            </a:r>
            <a:r>
              <a:rPr lang="en-US" altLang="zh-CN" dirty="0"/>
              <a:t>60%</a:t>
            </a:r>
          </a:p>
          <a:p>
            <a:pPr lvl="1"/>
            <a:r>
              <a:rPr lang="zh-CN" altLang="en-US" dirty="0"/>
              <a:t>征管：新人新办法、老人老办法</a:t>
            </a:r>
          </a:p>
          <a:p>
            <a:pPr lvl="1">
              <a:lnSpc>
                <a:spcPct val="100000"/>
              </a:lnSpc>
              <a:spcAft>
                <a:spcPts val="0"/>
              </a:spcAft>
            </a:pPr>
            <a:endParaRPr lang="zh-CN" altLang="en-US" sz="2000" dirty="0"/>
          </a:p>
        </p:txBody>
      </p:sp>
    </p:spTree>
    <p:extLst>
      <p:ext uri="{BB962C8B-B14F-4D97-AF65-F5344CB8AC3E}">
        <p14:creationId xmlns:p14="http://schemas.microsoft.com/office/powerpoint/2010/main" val="3769547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市场整合</a:t>
            </a:r>
            <a:endParaRPr kumimoji="1" lang="zh-CN" altLang="en-US" dirty="0"/>
          </a:p>
        </p:txBody>
      </p:sp>
      <p:pic>
        <p:nvPicPr>
          <p:cNvPr id="5" name="内容占位符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030278" y="1920875"/>
            <a:ext cx="8384583" cy="471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5"/>
          <p:cNvSpPr>
            <a:spLocks noChangeArrowheads="1"/>
          </p:cNvSpPr>
          <p:nvPr/>
        </p:nvSpPr>
        <p:spPr bwMode="auto">
          <a:xfrm>
            <a:off x="4228735" y="1104043"/>
            <a:ext cx="480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dirty="0">
                <a:latin typeface="Times New Roman" panose="02020603050405020304" pitchFamily="18" charset="0"/>
                <a:cs typeface="Times New Roman" panose="02020603050405020304" pitchFamily="18" charset="0"/>
              </a:rPr>
              <a:t>企业所得税收入占财政收入的比重</a:t>
            </a:r>
            <a:endParaRPr lang="zh-CN" altLang="en-US" dirty="0"/>
          </a:p>
        </p:txBody>
      </p:sp>
    </p:spTree>
    <p:extLst>
      <p:ext uri="{BB962C8B-B14F-4D97-AF65-F5344CB8AC3E}">
        <p14:creationId xmlns:p14="http://schemas.microsoft.com/office/powerpoint/2010/main" val="426784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分类</a:t>
            </a:r>
            <a:endParaRPr kumimoji="1" lang="zh-CN" altLang="en-US" dirty="0"/>
          </a:p>
        </p:txBody>
      </p:sp>
      <p:sp>
        <p:nvSpPr>
          <p:cNvPr id="3" name="内容占位符 2"/>
          <p:cNvSpPr>
            <a:spLocks noGrp="1"/>
          </p:cNvSpPr>
          <p:nvPr>
            <p:ph idx="1"/>
          </p:nvPr>
        </p:nvSpPr>
        <p:spPr>
          <a:xfrm>
            <a:off x="1024128" y="2131858"/>
            <a:ext cx="10798904" cy="4023360"/>
          </a:xfrm>
        </p:spPr>
        <p:txBody>
          <a:bodyPr anchor="t">
            <a:normAutofit/>
          </a:bodyPr>
          <a:lstStyle/>
          <a:p>
            <a:pPr>
              <a:lnSpc>
                <a:spcPct val="200000"/>
              </a:lnSpc>
              <a:spcBef>
                <a:spcPts val="500"/>
              </a:spcBef>
            </a:pPr>
            <a:r>
              <a:rPr kumimoji="1" lang="zh-CN" altLang="en-US" sz="3200" b="1" dirty="0">
                <a:solidFill>
                  <a:srgbClr val="C00000"/>
                </a:solidFill>
              </a:rPr>
              <a:t>中共中央关于全面深化改革若干重大问题的</a:t>
            </a:r>
            <a:r>
              <a:rPr kumimoji="1" lang="zh-CN" altLang="en-US" sz="3200" b="1" dirty="0" smtClean="0">
                <a:solidFill>
                  <a:srgbClr val="C00000"/>
                </a:solidFill>
              </a:rPr>
              <a:t>决定（</a:t>
            </a:r>
            <a:r>
              <a:rPr kumimoji="1" lang="en-US" altLang="zh-CN" sz="3200" b="1" dirty="0" smtClean="0">
                <a:solidFill>
                  <a:srgbClr val="C00000"/>
                </a:solidFill>
              </a:rPr>
              <a:t>2013</a:t>
            </a:r>
            <a:r>
              <a:rPr kumimoji="1" lang="zh-CN" altLang="en-US" sz="3200" b="1" dirty="0" smtClean="0">
                <a:solidFill>
                  <a:srgbClr val="C00000"/>
                </a:solidFill>
              </a:rPr>
              <a:t>）</a:t>
            </a:r>
            <a:endParaRPr kumimoji="1" lang="en-US" altLang="zh-CN" sz="3200" b="1" dirty="0" smtClean="0">
              <a:solidFill>
                <a:srgbClr val="C00000"/>
              </a:solidFill>
            </a:endParaRPr>
          </a:p>
          <a:p>
            <a:pPr lvl="1"/>
            <a:r>
              <a:rPr lang="zh-CN" altLang="en-US" dirty="0"/>
              <a:t>改进预算管理制度</a:t>
            </a:r>
            <a:endParaRPr lang="en-US" altLang="zh-CN" dirty="0"/>
          </a:p>
          <a:p>
            <a:pPr lvl="1"/>
            <a:r>
              <a:rPr lang="zh-CN" altLang="en-US" dirty="0"/>
              <a:t>完善税收制度</a:t>
            </a:r>
            <a:endParaRPr lang="en-US" altLang="zh-CN" dirty="0"/>
          </a:p>
          <a:p>
            <a:pPr lvl="1"/>
            <a:r>
              <a:rPr lang="zh-CN" altLang="en-US" dirty="0"/>
              <a:t>建立事权和支出责任相适应的制度</a:t>
            </a:r>
            <a:endParaRPr lang="en-US" altLang="zh-CN" b="1" dirty="0"/>
          </a:p>
          <a:p>
            <a:pPr lvl="1">
              <a:lnSpc>
                <a:spcPct val="200000"/>
              </a:lnSpc>
            </a:pPr>
            <a:endParaRPr lang="en-US" altLang="zh-CN" dirty="0"/>
          </a:p>
        </p:txBody>
      </p:sp>
    </p:spTree>
    <p:extLst>
      <p:ext uri="{BB962C8B-B14F-4D97-AF65-F5344CB8AC3E}">
        <p14:creationId xmlns:p14="http://schemas.microsoft.com/office/powerpoint/2010/main" val="1926452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市场整合</a:t>
            </a:r>
            <a:endParaRPr kumimoji="1" lang="zh-CN" altLang="en-US" dirty="0"/>
          </a:p>
        </p:txBody>
      </p:sp>
      <p:pic>
        <p:nvPicPr>
          <p:cNvPr id="6" name="内容占位符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0697" y="2084832"/>
            <a:ext cx="7527934" cy="43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392043" y="1104192"/>
            <a:ext cx="2984242" cy="461665"/>
          </a:xfrm>
          <a:prstGeom prst="rect">
            <a:avLst/>
          </a:prstGeom>
        </p:spPr>
        <p:txBody>
          <a:bodyPr wrap="square">
            <a:spAutoFit/>
          </a:bodyPr>
          <a:lstStyle/>
          <a:p>
            <a:r>
              <a:rPr lang="zh-CN" altLang="en-US" sz="2400" dirty="0" smtClean="0">
                <a:solidFill>
                  <a:srgbClr val="FF0000"/>
                </a:solidFill>
                <a:latin typeface="黑体" panose="02010609060101010101" pitchFamily="49" charset="-122"/>
                <a:ea typeface="黑体" panose="02010609060101010101" pitchFamily="49" charset="-122"/>
              </a:rPr>
              <a:t>资本的跨地区流动</a:t>
            </a:r>
            <a:endParaRPr lang="zh-CN" altLang="en-US" sz="2400" dirty="0"/>
          </a:p>
        </p:txBody>
      </p:sp>
    </p:spTree>
    <p:extLst>
      <p:ext uri="{BB962C8B-B14F-4D97-AF65-F5344CB8AC3E}">
        <p14:creationId xmlns:p14="http://schemas.microsoft.com/office/powerpoint/2010/main" val="731042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市场整合</a:t>
            </a:r>
            <a:endParaRPr kumimoji="1" lang="zh-CN" altLang="en-US" dirty="0"/>
          </a:p>
        </p:txBody>
      </p:sp>
      <p:pic>
        <p:nvPicPr>
          <p:cNvPr id="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7365" y="1875928"/>
            <a:ext cx="7516553" cy="479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392043" y="919525"/>
            <a:ext cx="2984242" cy="830997"/>
          </a:xfrm>
          <a:prstGeom prst="rect">
            <a:avLst/>
          </a:prstGeom>
        </p:spPr>
        <p:txBody>
          <a:bodyPr wrap="square">
            <a:spAutoFit/>
          </a:bodyPr>
          <a:lstStyle/>
          <a:p>
            <a:r>
              <a:rPr lang="zh-CN" altLang="en-US" sz="2400" dirty="0" smtClean="0">
                <a:solidFill>
                  <a:srgbClr val="FF0000"/>
                </a:solidFill>
                <a:latin typeface="黑体" panose="02010609060101010101" pitchFamily="49" charset="-122"/>
                <a:ea typeface="黑体" panose="02010609060101010101" pitchFamily="49" charset="-122"/>
              </a:rPr>
              <a:t>资本的跨地区</a:t>
            </a:r>
            <a:r>
              <a:rPr lang="zh-CN" altLang="en-US" sz="2400" dirty="0" smtClean="0">
                <a:solidFill>
                  <a:srgbClr val="FF0000"/>
                </a:solidFill>
                <a:latin typeface="黑体" panose="02010609060101010101" pitchFamily="49" charset="-122"/>
                <a:ea typeface="黑体" panose="02010609060101010101" pitchFamily="49" charset="-122"/>
              </a:rPr>
              <a:t>流动</a:t>
            </a:r>
            <a:r>
              <a:rPr lang="en-US" altLang="zh-CN" sz="2400" dirty="0" smtClean="0">
                <a:solidFill>
                  <a:srgbClr val="FF0000"/>
                </a:solidFill>
                <a:latin typeface="黑体" panose="02010609060101010101" pitchFamily="49" charset="-122"/>
                <a:ea typeface="黑体" panose="02010609060101010101" pitchFamily="49" charset="-122"/>
              </a:rPr>
              <a:t>(</a:t>
            </a:r>
            <a:r>
              <a:rPr lang="zh-CN" altLang="en-US" sz="2400" dirty="0" smtClean="0">
                <a:solidFill>
                  <a:srgbClr val="FF0000"/>
                </a:solidFill>
                <a:latin typeface="黑体" panose="02010609060101010101" pitchFamily="49" charset="-122"/>
                <a:ea typeface="黑体" panose="02010609060101010101" pitchFamily="49" charset="-122"/>
              </a:rPr>
              <a:t>外地子公司占比）</a:t>
            </a:r>
            <a:endParaRPr lang="zh-CN" altLang="en-US" sz="2400" dirty="0"/>
          </a:p>
        </p:txBody>
      </p:sp>
    </p:spTree>
    <p:extLst>
      <p:ext uri="{BB962C8B-B14F-4D97-AF65-F5344CB8AC3E}">
        <p14:creationId xmlns:p14="http://schemas.microsoft.com/office/powerpoint/2010/main" val="1248342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财力均等化</a:t>
            </a:r>
            <a:endParaRPr kumimoji="1" lang="zh-CN" altLang="en-US" dirty="0"/>
          </a:p>
        </p:txBody>
      </p:sp>
      <p:graphicFrame>
        <p:nvGraphicFramePr>
          <p:cNvPr id="6" name="图表 5"/>
          <p:cNvGraphicFramePr>
            <a:graphicFrameLocks/>
          </p:cNvGraphicFramePr>
          <p:nvPr>
            <p:extLst>
              <p:ext uri="{D42A27DB-BD31-4B8C-83A1-F6EECF244321}">
                <p14:modId xmlns:p14="http://schemas.microsoft.com/office/powerpoint/2010/main" val="934126286"/>
              </p:ext>
            </p:extLst>
          </p:nvPr>
        </p:nvGraphicFramePr>
        <p:xfrm>
          <a:off x="1024128" y="1979960"/>
          <a:ext cx="10475614"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3485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财力均等化</a:t>
            </a:r>
            <a:endParaRPr kumimoji="1" lang="zh-CN" altLang="en-US" dirty="0"/>
          </a:p>
        </p:txBody>
      </p:sp>
      <p:graphicFrame>
        <p:nvGraphicFramePr>
          <p:cNvPr id="3" name="图表 2"/>
          <p:cNvGraphicFramePr>
            <a:graphicFrameLocks/>
          </p:cNvGraphicFramePr>
          <p:nvPr>
            <p:extLst>
              <p:ext uri="{D42A27DB-BD31-4B8C-83A1-F6EECF244321}">
                <p14:modId xmlns:p14="http://schemas.microsoft.com/office/powerpoint/2010/main" val="1897217999"/>
              </p:ext>
            </p:extLst>
          </p:nvPr>
        </p:nvGraphicFramePr>
        <p:xfrm>
          <a:off x="1024128" y="1803611"/>
          <a:ext cx="10336130" cy="4643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1528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财力均等化</a:t>
            </a:r>
            <a:endParaRPr kumimoji="1" lang="zh-CN" altLang="en-US" dirty="0"/>
          </a:p>
        </p:txBody>
      </p:sp>
      <p:graphicFrame>
        <p:nvGraphicFramePr>
          <p:cNvPr id="3" name="图表 2"/>
          <p:cNvGraphicFramePr/>
          <p:nvPr>
            <p:extLst>
              <p:ext uri="{D42A27DB-BD31-4B8C-83A1-F6EECF244321}">
                <p14:modId xmlns:p14="http://schemas.microsoft.com/office/powerpoint/2010/main" val="2978486630"/>
              </p:ext>
            </p:extLst>
          </p:nvPr>
        </p:nvGraphicFramePr>
        <p:xfrm>
          <a:off x="595453" y="1981495"/>
          <a:ext cx="4617020"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1"/>
          <p:cNvSpPr>
            <a:spLocks noChangeArrowheads="1"/>
          </p:cNvSpPr>
          <p:nvPr/>
        </p:nvSpPr>
        <p:spPr bwMode="auto">
          <a:xfrm>
            <a:off x="883708" y="597605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a:t>注：各省偏离度=该省人均财政支出/平均人均财政支出。实线为拟合线</a:t>
            </a:r>
          </a:p>
        </p:txBody>
      </p:sp>
      <p:graphicFrame>
        <p:nvGraphicFramePr>
          <p:cNvPr id="6" name="图表 5"/>
          <p:cNvGraphicFramePr>
            <a:graphicFrameLocks/>
          </p:cNvGraphicFramePr>
          <p:nvPr>
            <p:extLst>
              <p:ext uri="{D42A27DB-BD31-4B8C-83A1-F6EECF244321}">
                <p14:modId xmlns:p14="http://schemas.microsoft.com/office/powerpoint/2010/main" val="459268978"/>
              </p:ext>
            </p:extLst>
          </p:nvPr>
        </p:nvGraphicFramePr>
        <p:xfrm>
          <a:off x="5455709" y="2084832"/>
          <a:ext cx="6586474" cy="4011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3959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城乡差距</a:t>
            </a:r>
            <a:endParaRPr kumimoji="1" lang="zh-CN" altLang="en-US" dirty="0"/>
          </a:p>
        </p:txBody>
      </p:sp>
      <p:sp>
        <p:nvSpPr>
          <p:cNvPr id="6" name="内容占位符 2"/>
          <p:cNvSpPr>
            <a:spLocks noGrp="1"/>
          </p:cNvSpPr>
          <p:nvPr>
            <p:ph idx="1"/>
          </p:nvPr>
        </p:nvSpPr>
        <p:spPr>
          <a:xfrm>
            <a:off x="368034" y="2060099"/>
            <a:ext cx="10022771" cy="4023360"/>
          </a:xfrm>
        </p:spPr>
        <p:txBody>
          <a:bodyPr anchor="ctr">
            <a:noAutofit/>
          </a:bodyPr>
          <a:lstStyle/>
          <a:p>
            <a:pPr>
              <a:lnSpc>
                <a:spcPct val="100000"/>
              </a:lnSpc>
              <a:spcAft>
                <a:spcPts val="0"/>
              </a:spcAft>
            </a:pPr>
            <a:r>
              <a:rPr lang="zh-CN" altLang="en-US" sz="2400" dirty="0" smtClean="0"/>
              <a:t>取消农业税农业特产税</a:t>
            </a:r>
            <a:endParaRPr lang="en-US" altLang="zh-CN" sz="2400" dirty="0" smtClean="0"/>
          </a:p>
          <a:p>
            <a:pPr lvl="1">
              <a:lnSpc>
                <a:spcPct val="100000"/>
              </a:lnSpc>
              <a:spcAft>
                <a:spcPts val="0"/>
              </a:spcAft>
            </a:pPr>
            <a:r>
              <a:rPr lang="en-US" altLang="zh-CN" sz="2000" dirty="0" smtClean="0"/>
              <a:t>2001</a:t>
            </a:r>
            <a:r>
              <a:rPr lang="zh-CN" altLang="en-US" sz="2000" dirty="0" smtClean="0"/>
              <a:t>：农村税费改革</a:t>
            </a:r>
            <a:endParaRPr lang="en-US" altLang="zh-CN" sz="2000" dirty="0" smtClean="0"/>
          </a:p>
          <a:p>
            <a:pPr lvl="1">
              <a:lnSpc>
                <a:spcPct val="100000"/>
              </a:lnSpc>
              <a:spcAft>
                <a:spcPts val="0"/>
              </a:spcAft>
            </a:pPr>
            <a:r>
              <a:rPr lang="en-US" altLang="zh-CN" sz="2000" dirty="0" smtClean="0"/>
              <a:t>2006</a:t>
            </a:r>
            <a:r>
              <a:rPr lang="zh-CN" altLang="en-US" sz="2000" dirty="0" smtClean="0"/>
              <a:t>：全国取消</a:t>
            </a:r>
            <a:endParaRPr lang="en-US" altLang="zh-CN" sz="2000" dirty="0" smtClean="0"/>
          </a:p>
          <a:p>
            <a:pPr lvl="1">
              <a:lnSpc>
                <a:spcPct val="100000"/>
              </a:lnSpc>
              <a:spcAft>
                <a:spcPts val="0"/>
              </a:spcAft>
            </a:pPr>
            <a:r>
              <a:rPr lang="zh-CN" altLang="en-US" sz="2000" dirty="0" smtClean="0"/>
              <a:t>开征烟叶税</a:t>
            </a:r>
            <a:endParaRPr lang="zh-CN" altLang="en-US" sz="2000" dirty="0"/>
          </a:p>
          <a:p>
            <a:pPr lvl="1">
              <a:lnSpc>
                <a:spcPct val="100000"/>
              </a:lnSpc>
              <a:spcAft>
                <a:spcPts val="0"/>
              </a:spcAft>
            </a:pPr>
            <a:r>
              <a:rPr lang="zh-CN" altLang="en-US" sz="2000" dirty="0" smtClean="0"/>
              <a:t>基层财政来源</a:t>
            </a:r>
            <a:endParaRPr lang="en-US" altLang="zh-CN" sz="2000" dirty="0" smtClean="0"/>
          </a:p>
          <a:p>
            <a:pPr lvl="2">
              <a:lnSpc>
                <a:spcPct val="100000"/>
              </a:lnSpc>
              <a:spcAft>
                <a:spcPts val="0"/>
              </a:spcAft>
            </a:pPr>
            <a:r>
              <a:rPr lang="zh-CN" altLang="en-US" sz="1800" dirty="0"/>
              <a:t>农村税费改革转移支付</a:t>
            </a:r>
            <a:r>
              <a:rPr lang="zh-CN" altLang="en-US" sz="1800" dirty="0" smtClean="0"/>
              <a:t>补助</a:t>
            </a:r>
            <a:endParaRPr lang="en-US" altLang="zh-CN" sz="1800" dirty="0" smtClean="0"/>
          </a:p>
          <a:p>
            <a:pPr lvl="2">
              <a:lnSpc>
                <a:spcPct val="100000"/>
              </a:lnSpc>
              <a:spcAft>
                <a:spcPts val="0"/>
              </a:spcAft>
            </a:pPr>
            <a:r>
              <a:rPr lang="zh-CN" altLang="en-US" sz="1800" dirty="0" smtClean="0"/>
              <a:t>取消</a:t>
            </a:r>
            <a:r>
              <a:rPr lang="zh-CN" altLang="en-US" sz="1800" dirty="0"/>
              <a:t>农业特产生降低农业税税率转移支付</a:t>
            </a:r>
            <a:r>
              <a:rPr lang="zh-CN" altLang="en-US" sz="1800" dirty="0" smtClean="0"/>
              <a:t>补助</a:t>
            </a:r>
            <a:endParaRPr lang="en-US" altLang="zh-CN" sz="1800" dirty="0" smtClean="0"/>
          </a:p>
          <a:p>
            <a:pPr lvl="2">
              <a:lnSpc>
                <a:spcPct val="100000"/>
              </a:lnSpc>
              <a:spcAft>
                <a:spcPts val="0"/>
              </a:spcAft>
            </a:pPr>
            <a:r>
              <a:rPr lang="zh-CN" altLang="en-US" sz="1800" dirty="0"/>
              <a:t>缓解县乡财政困难转移支付补助</a:t>
            </a:r>
            <a:endParaRPr lang="en-US" altLang="zh-CN" sz="1800" dirty="0"/>
          </a:p>
          <a:p>
            <a:pPr lvl="4">
              <a:lnSpc>
                <a:spcPct val="100000"/>
              </a:lnSpc>
              <a:spcAft>
                <a:spcPts val="0"/>
              </a:spcAft>
            </a:pPr>
            <a:endParaRPr lang="zh-CN" altLang="en-US" sz="1000" dirty="0"/>
          </a:p>
        </p:txBody>
      </p:sp>
      <p:graphicFrame>
        <p:nvGraphicFramePr>
          <p:cNvPr id="8" name="图表 7"/>
          <p:cNvGraphicFramePr>
            <a:graphicFrameLocks/>
          </p:cNvGraphicFramePr>
          <p:nvPr>
            <p:extLst>
              <p:ext uri="{D42A27DB-BD31-4B8C-83A1-F6EECF244321}">
                <p14:modId xmlns:p14="http://schemas.microsoft.com/office/powerpoint/2010/main" val="1135787947"/>
              </p:ext>
            </p:extLst>
          </p:nvPr>
        </p:nvGraphicFramePr>
        <p:xfrm>
          <a:off x="5379419" y="1565330"/>
          <a:ext cx="6334125" cy="4342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2574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义务教育</a:t>
            </a:r>
            <a:endParaRPr kumimoji="1" lang="zh-CN" altLang="en-US" dirty="0"/>
          </a:p>
        </p:txBody>
      </p:sp>
      <p:sp>
        <p:nvSpPr>
          <p:cNvPr id="6" name="内容占位符 2"/>
          <p:cNvSpPr>
            <a:spLocks noGrp="1"/>
          </p:cNvSpPr>
          <p:nvPr>
            <p:ph idx="1"/>
          </p:nvPr>
        </p:nvSpPr>
        <p:spPr>
          <a:xfrm>
            <a:off x="619960" y="2084832"/>
            <a:ext cx="4707819" cy="1744724"/>
          </a:xfrm>
        </p:spPr>
        <p:txBody>
          <a:bodyPr anchor="ctr">
            <a:noAutofit/>
          </a:bodyPr>
          <a:lstStyle/>
          <a:p>
            <a:pPr>
              <a:lnSpc>
                <a:spcPct val="100000"/>
              </a:lnSpc>
              <a:spcAft>
                <a:spcPts val="0"/>
              </a:spcAft>
            </a:pPr>
            <a:r>
              <a:rPr lang="en-US" altLang="zh-CN" sz="2400" dirty="0"/>
              <a:t>《</a:t>
            </a:r>
            <a:r>
              <a:rPr lang="zh-CN" altLang="en-US" sz="2400" dirty="0"/>
              <a:t>中华人民共和国义务教育法</a:t>
            </a:r>
            <a:r>
              <a:rPr lang="en-US" altLang="zh-CN" sz="2400" dirty="0"/>
              <a:t>》</a:t>
            </a:r>
          </a:p>
          <a:p>
            <a:pPr>
              <a:lnSpc>
                <a:spcPct val="100000"/>
              </a:lnSpc>
              <a:spcAft>
                <a:spcPts val="0"/>
              </a:spcAft>
            </a:pPr>
            <a:r>
              <a:rPr lang="en-US" altLang="zh-CN" sz="2400" dirty="0" smtClean="0"/>
              <a:t>1986</a:t>
            </a:r>
            <a:r>
              <a:rPr lang="zh-CN" altLang="en-US" sz="2400" dirty="0" smtClean="0"/>
              <a:t>：义务不免费</a:t>
            </a:r>
            <a:endParaRPr lang="en-US" altLang="zh-CN" sz="2000" dirty="0" smtClean="0"/>
          </a:p>
          <a:p>
            <a:pPr lvl="4">
              <a:lnSpc>
                <a:spcPct val="100000"/>
              </a:lnSpc>
              <a:spcAft>
                <a:spcPts val="0"/>
              </a:spcAft>
            </a:pPr>
            <a:endParaRPr lang="zh-CN" altLang="en-US" sz="1000"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60" y="3649195"/>
            <a:ext cx="5037948" cy="1546459"/>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274" y="3649195"/>
            <a:ext cx="4816809" cy="2767103"/>
          </a:xfrm>
          <a:prstGeom prst="rect">
            <a:avLst/>
          </a:prstGeom>
        </p:spPr>
      </p:pic>
      <p:sp>
        <p:nvSpPr>
          <p:cNvPr id="7" name="内容占位符 2"/>
          <p:cNvSpPr txBox="1">
            <a:spLocks/>
          </p:cNvSpPr>
          <p:nvPr/>
        </p:nvSpPr>
        <p:spPr>
          <a:xfrm>
            <a:off x="7039275" y="2084832"/>
            <a:ext cx="4707819" cy="1744724"/>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00000"/>
              </a:lnSpc>
              <a:spcAft>
                <a:spcPts val="0"/>
              </a:spcAft>
            </a:pPr>
            <a:endParaRPr lang="en-US" altLang="zh-CN" sz="2400" dirty="0" smtClean="0"/>
          </a:p>
          <a:p>
            <a:pPr>
              <a:lnSpc>
                <a:spcPct val="100000"/>
              </a:lnSpc>
              <a:spcAft>
                <a:spcPts val="0"/>
              </a:spcAft>
            </a:pPr>
            <a:r>
              <a:rPr lang="en-US" altLang="zh-CN" sz="2400" dirty="0" smtClean="0"/>
              <a:t>2006</a:t>
            </a:r>
            <a:r>
              <a:rPr lang="zh-CN" altLang="en-US" sz="2400" dirty="0" smtClean="0"/>
              <a:t>：免费义务</a:t>
            </a:r>
            <a:endParaRPr lang="en-US" altLang="zh-CN" sz="2000" dirty="0" smtClean="0"/>
          </a:p>
          <a:p>
            <a:pPr lvl="4">
              <a:lnSpc>
                <a:spcPct val="100000"/>
              </a:lnSpc>
              <a:spcAft>
                <a:spcPts val="0"/>
              </a:spcAft>
            </a:pPr>
            <a:endParaRPr lang="zh-CN" altLang="en-US" sz="1000" dirty="0"/>
          </a:p>
        </p:txBody>
      </p:sp>
    </p:spTree>
    <p:extLst>
      <p:ext uri="{BB962C8B-B14F-4D97-AF65-F5344CB8AC3E}">
        <p14:creationId xmlns:p14="http://schemas.microsoft.com/office/powerpoint/2010/main" val="891850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义务教育</a:t>
            </a:r>
            <a:endParaRPr kumimoji="1" lang="zh-CN" altLang="en-US" dirty="0"/>
          </a:p>
        </p:txBody>
      </p:sp>
      <p:sp>
        <p:nvSpPr>
          <p:cNvPr id="6" name="内容占位符 2"/>
          <p:cNvSpPr>
            <a:spLocks noGrp="1"/>
          </p:cNvSpPr>
          <p:nvPr>
            <p:ph idx="1"/>
          </p:nvPr>
        </p:nvSpPr>
        <p:spPr>
          <a:xfrm>
            <a:off x="619960" y="2771740"/>
            <a:ext cx="4707819" cy="2524490"/>
          </a:xfrm>
        </p:spPr>
        <p:txBody>
          <a:bodyPr anchor="ctr">
            <a:noAutofit/>
          </a:bodyPr>
          <a:lstStyle/>
          <a:p>
            <a:pPr>
              <a:lnSpc>
                <a:spcPct val="100000"/>
              </a:lnSpc>
              <a:spcAft>
                <a:spcPts val="0"/>
              </a:spcAft>
            </a:pPr>
            <a:r>
              <a:rPr lang="zh-CN" altLang="en-US" sz="2400" dirty="0" smtClean="0"/>
              <a:t>义务教育免费</a:t>
            </a:r>
            <a:endParaRPr lang="en-US" altLang="zh-CN" sz="2400" dirty="0"/>
          </a:p>
          <a:p>
            <a:pPr lvl="1">
              <a:lnSpc>
                <a:spcPct val="100000"/>
              </a:lnSpc>
              <a:spcAft>
                <a:spcPts val="0"/>
              </a:spcAft>
            </a:pPr>
            <a:r>
              <a:rPr lang="en-US" altLang="zh-CN" sz="2200" dirty="0" smtClean="0"/>
              <a:t>2007</a:t>
            </a:r>
            <a:r>
              <a:rPr lang="zh-CN" altLang="en-US" sz="2200" dirty="0" smtClean="0"/>
              <a:t>：中西部农村免费</a:t>
            </a:r>
            <a:endParaRPr lang="en-US" altLang="zh-CN" sz="2200" dirty="0" smtClean="0"/>
          </a:p>
          <a:p>
            <a:pPr lvl="1">
              <a:lnSpc>
                <a:spcPct val="100000"/>
              </a:lnSpc>
              <a:spcAft>
                <a:spcPts val="0"/>
              </a:spcAft>
            </a:pPr>
            <a:r>
              <a:rPr lang="en-US" altLang="zh-CN" sz="2200" dirty="0" smtClean="0"/>
              <a:t>2008</a:t>
            </a:r>
            <a:r>
              <a:rPr lang="zh-CN" altLang="en-US" sz="2200" dirty="0" smtClean="0"/>
              <a:t>：全国免费</a:t>
            </a:r>
            <a:endParaRPr lang="en-US" altLang="zh-CN" sz="2200" dirty="0" smtClean="0"/>
          </a:p>
          <a:p>
            <a:pPr>
              <a:lnSpc>
                <a:spcPct val="100000"/>
              </a:lnSpc>
              <a:spcAft>
                <a:spcPts val="0"/>
              </a:spcAft>
            </a:pPr>
            <a:r>
              <a:rPr lang="zh-CN" altLang="en-US" sz="2400" dirty="0" smtClean="0"/>
              <a:t>两免一补</a:t>
            </a:r>
            <a:endParaRPr lang="en-US" altLang="zh-CN" sz="2400" dirty="0" smtClean="0"/>
          </a:p>
          <a:p>
            <a:pPr lvl="1">
              <a:lnSpc>
                <a:spcPct val="100000"/>
              </a:lnSpc>
              <a:spcAft>
                <a:spcPts val="0"/>
              </a:spcAft>
            </a:pPr>
            <a:r>
              <a:rPr lang="zh-CN" altLang="en-US" sz="2000" dirty="0" smtClean="0"/>
              <a:t>西部，</a:t>
            </a:r>
            <a:r>
              <a:rPr lang="en-US" altLang="zh-CN" sz="2000" dirty="0" smtClean="0"/>
              <a:t>8:2</a:t>
            </a:r>
          </a:p>
          <a:p>
            <a:pPr lvl="1">
              <a:lnSpc>
                <a:spcPct val="100000"/>
              </a:lnSpc>
              <a:spcAft>
                <a:spcPts val="0"/>
              </a:spcAft>
            </a:pPr>
            <a:r>
              <a:rPr lang="zh-CN" altLang="en-US" sz="2000" dirty="0" smtClean="0"/>
              <a:t>中部，</a:t>
            </a:r>
            <a:r>
              <a:rPr lang="en-US" altLang="zh-CN" sz="2000" dirty="0" smtClean="0"/>
              <a:t>6:4</a:t>
            </a:r>
            <a:endParaRPr lang="zh-CN" altLang="en-US" sz="2000" dirty="0"/>
          </a:p>
        </p:txBody>
      </p:sp>
      <p:graphicFrame>
        <p:nvGraphicFramePr>
          <p:cNvPr id="8" name="图表 7"/>
          <p:cNvGraphicFramePr>
            <a:graphicFrameLocks/>
          </p:cNvGraphicFramePr>
          <p:nvPr>
            <p:extLst>
              <p:ext uri="{D42A27DB-BD31-4B8C-83A1-F6EECF244321}">
                <p14:modId xmlns:p14="http://schemas.microsoft.com/office/powerpoint/2010/main" val="407258591"/>
              </p:ext>
            </p:extLst>
          </p:nvPr>
        </p:nvGraphicFramePr>
        <p:xfrm>
          <a:off x="4184542" y="2084833"/>
          <a:ext cx="7656163" cy="3898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7442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义务教育</a:t>
            </a:r>
            <a:endParaRPr kumimoji="1" lang="zh-CN" altLang="en-US" dirty="0"/>
          </a:p>
        </p:txBody>
      </p:sp>
      <p:sp>
        <p:nvSpPr>
          <p:cNvPr id="6" name="内容占位符 2"/>
          <p:cNvSpPr>
            <a:spLocks noGrp="1"/>
          </p:cNvSpPr>
          <p:nvPr>
            <p:ph idx="1"/>
          </p:nvPr>
        </p:nvSpPr>
        <p:spPr>
          <a:xfrm>
            <a:off x="619960" y="1885244"/>
            <a:ext cx="7766096" cy="4492978"/>
          </a:xfrm>
        </p:spPr>
        <p:txBody>
          <a:bodyPr anchor="ctr">
            <a:noAutofit/>
          </a:bodyPr>
          <a:lstStyle/>
          <a:p>
            <a:pPr>
              <a:lnSpc>
                <a:spcPct val="100000"/>
              </a:lnSpc>
              <a:spcAft>
                <a:spcPts val="0"/>
              </a:spcAft>
            </a:pPr>
            <a:r>
              <a:rPr lang="zh-CN" altLang="en-US" sz="2400" dirty="0" smtClean="0"/>
              <a:t>营养午餐</a:t>
            </a:r>
            <a:endParaRPr lang="en-US" altLang="zh-CN" sz="2400" dirty="0"/>
          </a:p>
          <a:p>
            <a:pPr lvl="1">
              <a:lnSpc>
                <a:spcPct val="100000"/>
              </a:lnSpc>
              <a:spcAft>
                <a:spcPts val="0"/>
              </a:spcAft>
            </a:pPr>
            <a:r>
              <a:rPr lang="zh-CN" altLang="en-US" sz="2200" dirty="0"/>
              <a:t>免费</a:t>
            </a:r>
            <a:r>
              <a:rPr lang="zh-CN" altLang="en-US" sz="2200" dirty="0" smtClean="0"/>
              <a:t>午餐</a:t>
            </a:r>
            <a:endParaRPr lang="en-US" altLang="zh-CN" sz="2200" dirty="0" smtClean="0"/>
          </a:p>
          <a:p>
            <a:pPr lvl="2">
              <a:lnSpc>
                <a:spcPct val="100000"/>
              </a:lnSpc>
              <a:spcAft>
                <a:spcPts val="0"/>
              </a:spcAft>
            </a:pPr>
            <a:r>
              <a:rPr lang="en-US" altLang="zh-CN" sz="1800" dirty="0" smtClean="0"/>
              <a:t>2011</a:t>
            </a:r>
            <a:r>
              <a:rPr lang="zh-CN" altLang="en-US" sz="1800" dirty="0"/>
              <a:t>年</a:t>
            </a:r>
            <a:r>
              <a:rPr lang="en-US" altLang="zh-CN" sz="1800" dirty="0"/>
              <a:t>4</a:t>
            </a:r>
            <a:r>
              <a:rPr lang="zh-CN" altLang="en-US" sz="1800" dirty="0"/>
              <a:t>月， 邓飞联合</a:t>
            </a:r>
            <a:r>
              <a:rPr lang="en-US" altLang="zh-CN" sz="1800" dirty="0"/>
              <a:t>500</a:t>
            </a:r>
            <a:r>
              <a:rPr lang="zh-CN" altLang="en-US" sz="1800" dirty="0"/>
              <a:t>名记者、国内数十家主流媒体和中国社会福利基金会发起免费午餐基金公募计划，倡议为贫困学童提供免费午餐。</a:t>
            </a:r>
          </a:p>
          <a:p>
            <a:pPr lvl="2">
              <a:lnSpc>
                <a:spcPct val="100000"/>
              </a:lnSpc>
              <a:spcAft>
                <a:spcPts val="0"/>
              </a:spcAft>
            </a:pPr>
            <a:r>
              <a:rPr lang="zh-CN" altLang="en-US" sz="1800" dirty="0"/>
              <a:t>自</a:t>
            </a:r>
            <a:r>
              <a:rPr lang="en-US" altLang="zh-CN" sz="1800" dirty="0"/>
              <a:t>2011</a:t>
            </a:r>
            <a:r>
              <a:rPr lang="zh-CN" altLang="en-US" sz="1800" dirty="0"/>
              <a:t>年</a:t>
            </a:r>
            <a:r>
              <a:rPr lang="en-US" altLang="zh-CN" sz="1800" dirty="0"/>
              <a:t>4</a:t>
            </a:r>
            <a:r>
              <a:rPr lang="zh-CN" altLang="en-US" sz="1800" dirty="0"/>
              <a:t>月正式启动至</a:t>
            </a:r>
            <a:r>
              <a:rPr lang="en-US" altLang="zh-CN" sz="1800" dirty="0"/>
              <a:t>2018</a:t>
            </a:r>
            <a:r>
              <a:rPr lang="zh-CN" altLang="en-US" sz="1800" dirty="0"/>
              <a:t>年</a:t>
            </a:r>
            <a:r>
              <a:rPr lang="en-US" altLang="zh-CN" sz="1800" dirty="0"/>
              <a:t>9</a:t>
            </a:r>
            <a:r>
              <a:rPr lang="zh-CN" altLang="en-US" sz="1800" dirty="0"/>
              <a:t>月底，募款已超过</a:t>
            </a:r>
            <a:r>
              <a:rPr lang="en-US" altLang="zh-CN" sz="1800" dirty="0"/>
              <a:t>45415</a:t>
            </a:r>
            <a:r>
              <a:rPr lang="zh-CN" altLang="en-US" sz="1800" dirty="0"/>
              <a:t>万元</a:t>
            </a:r>
          </a:p>
          <a:p>
            <a:pPr lvl="2">
              <a:lnSpc>
                <a:spcPct val="100000"/>
              </a:lnSpc>
              <a:spcAft>
                <a:spcPts val="0"/>
              </a:spcAft>
            </a:pPr>
            <a:r>
              <a:rPr lang="zh-CN" altLang="en-US" sz="1800" dirty="0" smtClean="0"/>
              <a:t>学生数</a:t>
            </a:r>
            <a:r>
              <a:rPr lang="en-US" altLang="zh-CN" sz="1800" dirty="0" smtClean="0"/>
              <a:t>27.5</a:t>
            </a:r>
            <a:r>
              <a:rPr lang="zh-CN" altLang="en-US" sz="1800" dirty="0"/>
              <a:t>万</a:t>
            </a:r>
          </a:p>
          <a:p>
            <a:pPr lvl="1">
              <a:lnSpc>
                <a:spcPct val="100000"/>
              </a:lnSpc>
              <a:spcAft>
                <a:spcPts val="0"/>
              </a:spcAft>
            </a:pPr>
            <a:r>
              <a:rPr lang="zh-CN" altLang="en-US" sz="2200" dirty="0"/>
              <a:t>营养改善</a:t>
            </a:r>
            <a:r>
              <a:rPr lang="zh-CN" altLang="en-US" sz="2200" dirty="0" smtClean="0"/>
              <a:t>计划</a:t>
            </a:r>
            <a:endParaRPr lang="en-US" altLang="zh-CN" sz="2200" dirty="0" smtClean="0"/>
          </a:p>
          <a:p>
            <a:pPr lvl="2">
              <a:lnSpc>
                <a:spcPct val="100000"/>
              </a:lnSpc>
              <a:spcAft>
                <a:spcPts val="0"/>
              </a:spcAft>
            </a:pPr>
            <a:r>
              <a:rPr lang="en-US" altLang="zh-CN" sz="1800" dirty="0" smtClean="0"/>
              <a:t>《</a:t>
            </a:r>
            <a:r>
              <a:rPr lang="zh-CN" altLang="en-US" sz="1800" dirty="0"/>
              <a:t>关于实施农村义务教育学生营养改善计划的意见</a:t>
            </a:r>
            <a:r>
              <a:rPr lang="en-US" altLang="zh-CN" sz="1800" dirty="0"/>
              <a:t>》</a:t>
            </a:r>
            <a:r>
              <a:rPr lang="zh-CN" altLang="en-US" sz="1800" dirty="0" smtClean="0"/>
              <a:t>国办</a:t>
            </a:r>
            <a:r>
              <a:rPr lang="en-US" altLang="zh-CN" sz="1800" dirty="0" smtClean="0"/>
              <a:t>〔</a:t>
            </a:r>
            <a:r>
              <a:rPr lang="en-US" altLang="zh-CN" sz="1800" dirty="0"/>
              <a:t>2011〕54</a:t>
            </a:r>
            <a:r>
              <a:rPr lang="zh-CN" altLang="en-US" sz="1800" dirty="0"/>
              <a:t>号</a:t>
            </a:r>
          </a:p>
          <a:p>
            <a:pPr lvl="2">
              <a:lnSpc>
                <a:spcPct val="100000"/>
              </a:lnSpc>
              <a:spcAft>
                <a:spcPts val="0"/>
              </a:spcAft>
            </a:pPr>
            <a:r>
              <a:rPr lang="zh-CN" altLang="en-US" sz="1800" dirty="0" smtClean="0"/>
              <a:t>中央财政累计安排补助资金</a:t>
            </a:r>
            <a:r>
              <a:rPr lang="en-US" altLang="zh-CN" sz="1800" dirty="0" smtClean="0"/>
              <a:t>1248</a:t>
            </a:r>
            <a:r>
              <a:rPr lang="zh-CN" altLang="en-US" sz="1800" dirty="0" smtClean="0"/>
              <a:t>亿元，并安排</a:t>
            </a:r>
            <a:r>
              <a:rPr lang="en-US" altLang="zh-CN" sz="1800" dirty="0" smtClean="0"/>
              <a:t>300</a:t>
            </a:r>
            <a:r>
              <a:rPr lang="zh-CN" altLang="en-US" sz="1800" dirty="0" smtClean="0"/>
              <a:t>亿元专项资金支持食堂建设。</a:t>
            </a:r>
          </a:p>
          <a:p>
            <a:pPr lvl="2">
              <a:lnSpc>
                <a:spcPct val="100000"/>
              </a:lnSpc>
              <a:spcAft>
                <a:spcPts val="0"/>
              </a:spcAft>
            </a:pPr>
            <a:r>
              <a:rPr lang="zh-CN" altLang="en-US" sz="1800" dirty="0" smtClean="0"/>
              <a:t>学生数</a:t>
            </a:r>
            <a:r>
              <a:rPr lang="en-US" altLang="zh-CN" sz="1800" dirty="0" smtClean="0"/>
              <a:t>3700</a:t>
            </a:r>
            <a:r>
              <a:rPr lang="zh-CN" altLang="en-US" sz="1800" dirty="0" smtClean="0"/>
              <a:t>万</a:t>
            </a:r>
            <a:endParaRPr lang="zh-CN" altLang="en-US" sz="1800" dirty="0"/>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9258" y="0"/>
            <a:ext cx="3593503" cy="6858000"/>
          </a:xfrm>
          <a:prstGeom prst="rect">
            <a:avLst/>
          </a:prstGeom>
        </p:spPr>
      </p:pic>
    </p:spTree>
    <p:extLst>
      <p:ext uri="{BB962C8B-B14F-4D97-AF65-F5344CB8AC3E}">
        <p14:creationId xmlns:p14="http://schemas.microsoft.com/office/powerpoint/2010/main" val="3805052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社会保障</a:t>
            </a:r>
            <a:endParaRPr kumimoji="1" lang="zh-CN" altLang="en-US" dirty="0"/>
          </a:p>
        </p:txBody>
      </p:sp>
      <p:sp>
        <p:nvSpPr>
          <p:cNvPr id="6" name="内容占位符 2"/>
          <p:cNvSpPr>
            <a:spLocks noGrp="1"/>
          </p:cNvSpPr>
          <p:nvPr>
            <p:ph idx="1"/>
          </p:nvPr>
        </p:nvSpPr>
        <p:spPr>
          <a:xfrm>
            <a:off x="728449" y="1885244"/>
            <a:ext cx="3673071" cy="4492978"/>
          </a:xfrm>
        </p:spPr>
        <p:txBody>
          <a:bodyPr anchor="ctr">
            <a:noAutofit/>
          </a:bodyPr>
          <a:lstStyle/>
          <a:p>
            <a:pPr>
              <a:lnSpc>
                <a:spcPct val="100000"/>
              </a:lnSpc>
              <a:spcAft>
                <a:spcPts val="0"/>
              </a:spcAft>
            </a:pPr>
            <a:r>
              <a:rPr lang="zh-CN" altLang="en-US" sz="2400" dirty="0"/>
              <a:t>社会救济、社会福利、优抚</a:t>
            </a:r>
            <a:r>
              <a:rPr lang="zh-CN" altLang="en-US" sz="2400" dirty="0" smtClean="0"/>
              <a:t>安置等</a:t>
            </a:r>
            <a:endParaRPr lang="en-US" altLang="zh-CN" sz="2400" dirty="0" smtClean="0"/>
          </a:p>
          <a:p>
            <a:pPr>
              <a:lnSpc>
                <a:spcPct val="100000"/>
              </a:lnSpc>
              <a:spcAft>
                <a:spcPts val="0"/>
              </a:spcAft>
            </a:pPr>
            <a:r>
              <a:rPr lang="zh-CN" altLang="en-US" sz="2400" dirty="0" smtClean="0"/>
              <a:t>社会保险</a:t>
            </a:r>
            <a:endParaRPr lang="en-US" altLang="zh-CN" sz="2400" dirty="0"/>
          </a:p>
          <a:p>
            <a:pPr lvl="1">
              <a:lnSpc>
                <a:spcPct val="100000"/>
              </a:lnSpc>
              <a:spcAft>
                <a:spcPts val="0"/>
              </a:spcAft>
            </a:pPr>
            <a:r>
              <a:rPr lang="zh-CN" altLang="en-US" sz="2200" dirty="0" smtClean="0"/>
              <a:t>统账结合</a:t>
            </a:r>
            <a:endParaRPr lang="en-US" altLang="zh-CN" sz="2200" dirty="0" smtClean="0"/>
          </a:p>
          <a:p>
            <a:pPr lvl="1">
              <a:lnSpc>
                <a:spcPct val="100000"/>
              </a:lnSpc>
              <a:spcAft>
                <a:spcPts val="0"/>
              </a:spcAft>
            </a:pPr>
            <a:r>
              <a:rPr lang="zh-CN" altLang="en-US" sz="2200" dirty="0"/>
              <a:t>碎片</a:t>
            </a:r>
            <a:r>
              <a:rPr lang="zh-CN" altLang="en-US" sz="2200" dirty="0" smtClean="0"/>
              <a:t>化</a:t>
            </a:r>
            <a:endParaRPr lang="en-US" altLang="zh-CN" sz="2200" dirty="0" smtClean="0"/>
          </a:p>
          <a:p>
            <a:pPr lvl="1">
              <a:lnSpc>
                <a:spcPct val="100000"/>
              </a:lnSpc>
              <a:spcAft>
                <a:spcPts val="0"/>
              </a:spcAft>
            </a:pPr>
            <a:r>
              <a:rPr lang="zh-CN" altLang="en-US" sz="2200" dirty="0" smtClean="0"/>
              <a:t>属地化</a:t>
            </a:r>
            <a:endParaRPr lang="en-US" altLang="zh-CN" sz="2200" dirty="0" smtClean="0"/>
          </a:p>
          <a:p>
            <a:pPr>
              <a:lnSpc>
                <a:spcPct val="100000"/>
              </a:lnSpc>
              <a:spcAft>
                <a:spcPts val="0"/>
              </a:spcAft>
            </a:pPr>
            <a:r>
              <a:rPr lang="zh-CN" altLang="en-US" sz="2600" dirty="0" smtClean="0"/>
              <a:t>收支矛盾</a:t>
            </a:r>
            <a:endParaRPr lang="en-US" altLang="zh-CN" sz="2600" dirty="0" smtClean="0"/>
          </a:p>
          <a:p>
            <a:pPr lvl="1">
              <a:lnSpc>
                <a:spcPct val="100000"/>
              </a:lnSpc>
              <a:spcAft>
                <a:spcPts val="0"/>
              </a:spcAft>
            </a:pPr>
            <a:r>
              <a:rPr lang="zh-CN" altLang="en-US" sz="2200" dirty="0" smtClean="0"/>
              <a:t>历史包袱</a:t>
            </a:r>
            <a:endParaRPr lang="en-US" altLang="zh-CN" sz="2200" dirty="0" smtClean="0"/>
          </a:p>
          <a:p>
            <a:pPr lvl="1">
              <a:lnSpc>
                <a:spcPct val="100000"/>
              </a:lnSpc>
              <a:spcAft>
                <a:spcPts val="0"/>
              </a:spcAft>
            </a:pPr>
            <a:r>
              <a:rPr lang="zh-CN" altLang="en-US" sz="2200" dirty="0" smtClean="0"/>
              <a:t>人口流动</a:t>
            </a:r>
            <a:endParaRPr lang="en-US" altLang="zh-CN" sz="2200" dirty="0" smtClean="0"/>
          </a:p>
        </p:txBody>
      </p:sp>
      <p:graphicFrame>
        <p:nvGraphicFramePr>
          <p:cNvPr id="5" name="图表 4"/>
          <p:cNvGraphicFramePr>
            <a:graphicFrameLocks/>
          </p:cNvGraphicFramePr>
          <p:nvPr>
            <p:extLst>
              <p:ext uri="{D42A27DB-BD31-4B8C-83A1-F6EECF244321}">
                <p14:modId xmlns:p14="http://schemas.microsoft.com/office/powerpoint/2010/main" val="1525753929"/>
              </p:ext>
            </p:extLst>
          </p:nvPr>
        </p:nvGraphicFramePr>
        <p:xfrm>
          <a:off x="4401520" y="1885244"/>
          <a:ext cx="7423688" cy="3492668"/>
        </p:xfrm>
        <a:graphic>
          <a:graphicData uri="http://schemas.openxmlformats.org/drawingml/2006/chart">
            <c:chart xmlns:c="http://schemas.openxmlformats.org/drawingml/2006/chart" xmlns:r="http://schemas.openxmlformats.org/officeDocument/2006/relationships" r:id="rId2"/>
          </a:graphicData>
        </a:graphic>
      </p:graphicFrame>
      <p:sp>
        <p:nvSpPr>
          <p:cNvPr id="8" name="圆角矩形标注 7"/>
          <p:cNvSpPr/>
          <p:nvPr/>
        </p:nvSpPr>
        <p:spPr>
          <a:xfrm>
            <a:off x="6953956" y="5881511"/>
            <a:ext cx="1432100" cy="612648"/>
          </a:xfrm>
          <a:prstGeom prst="wedgeRoundRectCallout">
            <a:avLst>
              <a:gd name="adj1" fmla="val 151012"/>
              <a:gd name="adj2" fmla="val -1475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有结余，为何要补贴？</a:t>
            </a:r>
            <a:endParaRPr lang="zh-CN" altLang="en-US" dirty="0"/>
          </a:p>
        </p:txBody>
      </p:sp>
    </p:spTree>
    <p:extLst>
      <p:ext uri="{BB962C8B-B14F-4D97-AF65-F5344CB8AC3E}">
        <p14:creationId xmlns:p14="http://schemas.microsoft.com/office/powerpoint/2010/main" val="153812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政府间关系≠政府间财政</a:t>
            </a:r>
            <a:r>
              <a:rPr lang="zh-CN" altLang="en-US" dirty="0" smtClean="0"/>
              <a:t>关系</a:t>
            </a:r>
            <a:endParaRPr kumimoji="1" lang="zh-CN" altLang="en-US" dirty="0"/>
          </a:p>
        </p:txBody>
      </p:sp>
      <p:sp>
        <p:nvSpPr>
          <p:cNvPr id="5" name="等腰三角形 4">
            <a:extLst>
              <a:ext uri="{FF2B5EF4-FFF2-40B4-BE49-F238E27FC236}">
                <a16:creationId xmlns="" xmlns:a16="http://schemas.microsoft.com/office/drawing/2014/main" id="{DAFCC109-FABD-8E42-83AE-48824FF08CDD}"/>
              </a:ext>
            </a:extLst>
          </p:cNvPr>
          <p:cNvSpPr/>
          <p:nvPr/>
        </p:nvSpPr>
        <p:spPr>
          <a:xfrm>
            <a:off x="3369558" y="2381955"/>
            <a:ext cx="3883025" cy="35179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smtClean="0">
                <a:solidFill>
                  <a:srgbClr val="FFFFFF"/>
                </a:solidFill>
                <a:latin typeface="Calibri" panose="020F0502020204030204" pitchFamily="34" charset="0"/>
              </a:rPr>
              <a:t>地方政府行为与经济发展</a:t>
            </a:r>
          </a:p>
        </p:txBody>
      </p:sp>
      <p:cxnSp>
        <p:nvCxnSpPr>
          <p:cNvPr id="6" name="直接连接符 5">
            <a:extLst>
              <a:ext uri="{FF2B5EF4-FFF2-40B4-BE49-F238E27FC236}">
                <a16:creationId xmlns="" xmlns:a16="http://schemas.microsoft.com/office/drawing/2014/main" id="{DEE7958C-492B-DB45-87C6-96D74D7847D4}"/>
              </a:ext>
            </a:extLst>
          </p:cNvPr>
          <p:cNvCxnSpPr/>
          <p:nvPr/>
        </p:nvCxnSpPr>
        <p:spPr>
          <a:xfrm>
            <a:off x="4828470" y="3251905"/>
            <a:ext cx="927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 xmlns:a16="http://schemas.microsoft.com/office/drawing/2014/main" id="{351BD532-8BB9-0445-84AB-7159A6A47094}"/>
              </a:ext>
            </a:extLst>
          </p:cNvPr>
          <p:cNvCxnSpPr/>
          <p:nvPr/>
        </p:nvCxnSpPr>
        <p:spPr>
          <a:xfrm>
            <a:off x="4536370" y="3899605"/>
            <a:ext cx="1579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 xmlns:a16="http://schemas.microsoft.com/office/drawing/2014/main" id="{5B8C1918-C51B-E245-A069-52CEB7164847}"/>
              </a:ext>
            </a:extLst>
          </p:cNvPr>
          <p:cNvCxnSpPr/>
          <p:nvPr/>
        </p:nvCxnSpPr>
        <p:spPr>
          <a:xfrm>
            <a:off x="4072820" y="4618743"/>
            <a:ext cx="248126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标注 8">
            <a:extLst>
              <a:ext uri="{FF2B5EF4-FFF2-40B4-BE49-F238E27FC236}">
                <a16:creationId xmlns="" xmlns:a16="http://schemas.microsoft.com/office/drawing/2014/main" id="{3D7D1753-3CD0-4D4F-BB66-4E6D38356C47}"/>
              </a:ext>
            </a:extLst>
          </p:cNvPr>
          <p:cNvSpPr/>
          <p:nvPr/>
        </p:nvSpPr>
        <p:spPr>
          <a:xfrm>
            <a:off x="4996745" y="2772480"/>
            <a:ext cx="628650" cy="334963"/>
          </a:xfrm>
          <a:prstGeom prst="wedgeRectCallou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schemeClr val="tx1"/>
                </a:solidFill>
              </a:rPr>
              <a:t>中央政府</a:t>
            </a:r>
          </a:p>
        </p:txBody>
      </p:sp>
      <p:sp>
        <p:nvSpPr>
          <p:cNvPr id="10" name="矩形标注 9">
            <a:extLst>
              <a:ext uri="{FF2B5EF4-FFF2-40B4-BE49-F238E27FC236}">
                <a16:creationId xmlns="" xmlns:a16="http://schemas.microsoft.com/office/drawing/2014/main" id="{8742E0C3-E00A-B943-BCAF-8BE3C7FA4655}"/>
              </a:ext>
            </a:extLst>
          </p:cNvPr>
          <p:cNvSpPr/>
          <p:nvPr/>
        </p:nvSpPr>
        <p:spPr>
          <a:xfrm>
            <a:off x="4658608" y="3458280"/>
            <a:ext cx="1333500" cy="390525"/>
          </a:xfrm>
          <a:prstGeom prst="wedgeRectCallou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dirty="0" smtClean="0">
                <a:latin typeface="Calibri" panose="020F0502020204030204" pitchFamily="34" charset="0"/>
              </a:rPr>
              <a:t>省级政府</a:t>
            </a:r>
            <a:r>
              <a:rPr lang="en-US" altLang="zh-CN" sz="1400" dirty="0" smtClean="0">
                <a:latin typeface="Calibri" panose="020F0502020204030204" pitchFamily="34" charset="0"/>
              </a:rPr>
              <a:t>31</a:t>
            </a:r>
            <a:r>
              <a:rPr lang="zh-CN" altLang="en-US" sz="1400" dirty="0" smtClean="0">
                <a:latin typeface="Calibri" panose="020F0502020204030204" pitchFamily="34" charset="0"/>
              </a:rPr>
              <a:t>个</a:t>
            </a:r>
          </a:p>
        </p:txBody>
      </p:sp>
      <p:sp>
        <p:nvSpPr>
          <p:cNvPr id="11" name="矩形标注 10">
            <a:extLst>
              <a:ext uri="{FF2B5EF4-FFF2-40B4-BE49-F238E27FC236}">
                <a16:creationId xmlns="" xmlns:a16="http://schemas.microsoft.com/office/drawing/2014/main" id="{884C116C-E9BB-5F46-A714-127F4377200D}"/>
              </a:ext>
            </a:extLst>
          </p:cNvPr>
          <p:cNvSpPr/>
          <p:nvPr/>
        </p:nvSpPr>
        <p:spPr>
          <a:xfrm>
            <a:off x="4466520" y="4115505"/>
            <a:ext cx="1689100" cy="390525"/>
          </a:xfrm>
          <a:prstGeom prst="wedgeRectCallou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smtClean="0">
                <a:latin typeface="Calibri" panose="020F0502020204030204" pitchFamily="34" charset="0"/>
              </a:rPr>
              <a:t>地市级政府</a:t>
            </a:r>
            <a:r>
              <a:rPr lang="en-US" altLang="zh-CN" sz="1400" smtClean="0">
                <a:latin typeface="Calibri" panose="020F0502020204030204" pitchFamily="34" charset="0"/>
              </a:rPr>
              <a:t>334</a:t>
            </a:r>
            <a:r>
              <a:rPr lang="zh-CN" altLang="en-US" sz="1400" smtClean="0">
                <a:latin typeface="Calibri" panose="020F0502020204030204" pitchFamily="34" charset="0"/>
              </a:rPr>
              <a:t>个</a:t>
            </a:r>
            <a:endParaRPr lang="en-US" altLang="zh-CN" sz="1400" smtClean="0">
              <a:latin typeface="Calibri" panose="020F0502020204030204" pitchFamily="34" charset="0"/>
            </a:endParaRPr>
          </a:p>
          <a:p>
            <a:pPr algn="ctr" eaLnBrk="1" hangingPunct="1">
              <a:defRPr/>
            </a:pPr>
            <a:r>
              <a:rPr lang="zh-CN" altLang="en-US" sz="1400" smtClean="0">
                <a:latin typeface="Calibri" panose="020F0502020204030204" pitchFamily="34" charset="0"/>
              </a:rPr>
              <a:t>（地级市</a:t>
            </a:r>
            <a:r>
              <a:rPr lang="en-US" altLang="zh-CN" sz="1400" smtClean="0">
                <a:latin typeface="Calibri" panose="020F0502020204030204" pitchFamily="34" charset="0"/>
              </a:rPr>
              <a:t>293</a:t>
            </a:r>
            <a:r>
              <a:rPr lang="zh-CN" altLang="en-US" sz="1400" smtClean="0">
                <a:latin typeface="Calibri" panose="020F0502020204030204" pitchFamily="34" charset="0"/>
              </a:rPr>
              <a:t>）</a:t>
            </a:r>
          </a:p>
        </p:txBody>
      </p:sp>
      <p:cxnSp>
        <p:nvCxnSpPr>
          <p:cNvPr id="12" name="直接连接符 11">
            <a:extLst>
              <a:ext uri="{FF2B5EF4-FFF2-40B4-BE49-F238E27FC236}">
                <a16:creationId xmlns="" xmlns:a16="http://schemas.microsoft.com/office/drawing/2014/main" id="{5404B31F-19F8-364B-AEB3-C8BA1DC4241B}"/>
              </a:ext>
            </a:extLst>
          </p:cNvPr>
          <p:cNvCxnSpPr/>
          <p:nvPr/>
        </p:nvCxnSpPr>
        <p:spPr>
          <a:xfrm>
            <a:off x="3752145" y="5195005"/>
            <a:ext cx="3128963" cy="28575"/>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标注 12">
            <a:extLst>
              <a:ext uri="{FF2B5EF4-FFF2-40B4-BE49-F238E27FC236}">
                <a16:creationId xmlns="" xmlns:a16="http://schemas.microsoft.com/office/drawing/2014/main" id="{E522B1B4-7A31-D043-B514-0564820BC0C2}"/>
              </a:ext>
            </a:extLst>
          </p:cNvPr>
          <p:cNvSpPr/>
          <p:nvPr/>
        </p:nvSpPr>
        <p:spPr>
          <a:xfrm>
            <a:off x="3962400" y="4763205"/>
            <a:ext cx="2623433" cy="392113"/>
          </a:xfrm>
          <a:prstGeom prst="wedgeRectCallou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dirty="0" smtClean="0">
                <a:latin typeface="Calibri" panose="020F0502020204030204" pitchFamily="34" charset="0"/>
              </a:rPr>
              <a:t>县区级政府</a:t>
            </a:r>
            <a:r>
              <a:rPr lang="en-US" altLang="zh-CN" sz="1400" dirty="0" smtClean="0">
                <a:latin typeface="Calibri" panose="020F0502020204030204" pitchFamily="34" charset="0"/>
              </a:rPr>
              <a:t>2851</a:t>
            </a:r>
            <a:r>
              <a:rPr lang="zh-CN" altLang="en-US" sz="1400" dirty="0" smtClean="0">
                <a:latin typeface="Calibri" panose="020F0502020204030204" pitchFamily="34" charset="0"/>
              </a:rPr>
              <a:t>个</a:t>
            </a:r>
            <a:endParaRPr lang="en-US" altLang="zh-CN" sz="1400" dirty="0" smtClean="0">
              <a:latin typeface="Calibri" panose="020F0502020204030204" pitchFamily="34" charset="0"/>
            </a:endParaRPr>
          </a:p>
          <a:p>
            <a:pPr algn="ctr" eaLnBrk="1" hangingPunct="1">
              <a:defRPr/>
            </a:pPr>
            <a:r>
              <a:rPr lang="zh-CN" altLang="en-US" sz="1400" dirty="0" smtClean="0">
                <a:latin typeface="Calibri" panose="020F0502020204030204" pitchFamily="34" charset="0"/>
              </a:rPr>
              <a:t>（县</a:t>
            </a:r>
            <a:r>
              <a:rPr lang="en-US" altLang="zh-CN" sz="1400" dirty="0" smtClean="0">
                <a:latin typeface="Calibri" panose="020F0502020204030204" pitchFamily="34" charset="0"/>
              </a:rPr>
              <a:t>1366/</a:t>
            </a:r>
            <a:r>
              <a:rPr lang="zh-CN" altLang="en-US" sz="1400" dirty="0" smtClean="0">
                <a:latin typeface="Calibri" panose="020F0502020204030204" pitchFamily="34" charset="0"/>
              </a:rPr>
              <a:t>区</a:t>
            </a:r>
            <a:r>
              <a:rPr lang="en-US" altLang="zh-CN" sz="1400" dirty="0" smtClean="0">
                <a:latin typeface="Calibri" panose="020F0502020204030204" pitchFamily="34" charset="0"/>
              </a:rPr>
              <a:t>954/</a:t>
            </a:r>
            <a:r>
              <a:rPr lang="zh-CN" altLang="en-US" sz="1400" dirty="0" smtClean="0">
                <a:latin typeface="Calibri" panose="020F0502020204030204" pitchFamily="34" charset="0"/>
              </a:rPr>
              <a:t>县级市</a:t>
            </a:r>
            <a:r>
              <a:rPr lang="en-US" altLang="zh-CN" sz="1400" dirty="0" smtClean="0">
                <a:latin typeface="Calibri" panose="020F0502020204030204" pitchFamily="34" charset="0"/>
              </a:rPr>
              <a:t>1366</a:t>
            </a:r>
            <a:r>
              <a:rPr lang="zh-CN" altLang="en-US" sz="1400" dirty="0" smtClean="0">
                <a:latin typeface="Calibri" panose="020F0502020204030204" pitchFamily="34" charset="0"/>
              </a:rPr>
              <a:t>）</a:t>
            </a:r>
          </a:p>
        </p:txBody>
      </p:sp>
      <p:sp>
        <p:nvSpPr>
          <p:cNvPr id="14" name="矩形标注 13">
            <a:extLst>
              <a:ext uri="{FF2B5EF4-FFF2-40B4-BE49-F238E27FC236}">
                <a16:creationId xmlns="" xmlns:a16="http://schemas.microsoft.com/office/drawing/2014/main" id="{08DE19E0-D047-014F-9D2B-D31ABF46A7A0}"/>
              </a:ext>
            </a:extLst>
          </p:cNvPr>
          <p:cNvSpPr/>
          <p:nvPr/>
        </p:nvSpPr>
        <p:spPr>
          <a:xfrm>
            <a:off x="4072819" y="5380743"/>
            <a:ext cx="2705823" cy="390525"/>
          </a:xfrm>
          <a:prstGeom prst="wedgeRectCallou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dirty="0" smtClean="0">
                <a:latin typeface="Calibri" panose="020F0502020204030204" pitchFamily="34" charset="0"/>
              </a:rPr>
              <a:t>乡镇级政府</a:t>
            </a:r>
            <a:r>
              <a:rPr lang="en-US" altLang="zh-CN" sz="1400" dirty="0" smtClean="0">
                <a:latin typeface="Calibri" panose="020F0502020204030204" pitchFamily="34" charset="0"/>
              </a:rPr>
              <a:t>39862</a:t>
            </a:r>
            <a:r>
              <a:rPr lang="zh-CN" altLang="en-US" sz="1400" dirty="0" smtClean="0">
                <a:latin typeface="Calibri" panose="020F0502020204030204" pitchFamily="34" charset="0"/>
              </a:rPr>
              <a:t>个</a:t>
            </a:r>
            <a:endParaRPr lang="en-US" altLang="zh-CN" sz="1400" dirty="0" smtClean="0">
              <a:latin typeface="Calibri" panose="020F0502020204030204" pitchFamily="34" charset="0"/>
            </a:endParaRPr>
          </a:p>
          <a:p>
            <a:pPr algn="ctr" eaLnBrk="1" hangingPunct="1">
              <a:defRPr/>
            </a:pPr>
            <a:r>
              <a:rPr lang="zh-CN" altLang="en-US" sz="1400" dirty="0" smtClean="0">
                <a:latin typeface="Calibri" panose="020F0502020204030204" pitchFamily="34" charset="0"/>
              </a:rPr>
              <a:t>（镇</a:t>
            </a:r>
            <a:r>
              <a:rPr lang="en-US" altLang="zh-CN" sz="1400" dirty="0" smtClean="0">
                <a:latin typeface="Calibri" panose="020F0502020204030204" pitchFamily="34" charset="0"/>
              </a:rPr>
              <a:t>20883/</a:t>
            </a:r>
            <a:r>
              <a:rPr lang="zh-CN" altLang="en-US" sz="1400" dirty="0" smtClean="0">
                <a:latin typeface="Calibri" panose="020F0502020204030204" pitchFamily="34" charset="0"/>
              </a:rPr>
              <a:t>乡</a:t>
            </a:r>
            <a:r>
              <a:rPr lang="en-US" altLang="zh-CN" sz="1400" dirty="0" smtClean="0">
                <a:latin typeface="Calibri" panose="020F0502020204030204" pitchFamily="34" charset="0"/>
              </a:rPr>
              <a:t>10872/</a:t>
            </a:r>
            <a:r>
              <a:rPr lang="zh-CN" altLang="en-US" sz="1400" dirty="0" smtClean="0">
                <a:latin typeface="Calibri" panose="020F0502020204030204" pitchFamily="34" charset="0"/>
              </a:rPr>
              <a:t>街道</a:t>
            </a:r>
            <a:r>
              <a:rPr lang="en-US" altLang="zh-CN" sz="1400" dirty="0" smtClean="0">
                <a:latin typeface="Calibri" panose="020F0502020204030204" pitchFamily="34" charset="0"/>
              </a:rPr>
              <a:t>8105</a:t>
            </a:r>
            <a:r>
              <a:rPr lang="zh-CN" altLang="en-US" sz="1400" dirty="0" smtClean="0">
                <a:latin typeface="Calibri" panose="020F0502020204030204" pitchFamily="34" charset="0"/>
              </a:rPr>
              <a:t>）</a:t>
            </a:r>
          </a:p>
        </p:txBody>
      </p:sp>
      <p:sp>
        <p:nvSpPr>
          <p:cNvPr id="15" name="左大括号 14">
            <a:extLst>
              <a:ext uri="{FF2B5EF4-FFF2-40B4-BE49-F238E27FC236}">
                <a16:creationId xmlns="" xmlns:a16="http://schemas.microsoft.com/office/drawing/2014/main" id="{0F516803-8BD2-D742-99E3-AFBE10A4D3F8}"/>
              </a:ext>
            </a:extLst>
          </p:cNvPr>
          <p:cNvSpPr/>
          <p:nvPr/>
        </p:nvSpPr>
        <p:spPr>
          <a:xfrm rot="1676869">
            <a:off x="3482270" y="2991555"/>
            <a:ext cx="455613" cy="283845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400"/>
          </a:p>
        </p:txBody>
      </p:sp>
      <p:sp>
        <p:nvSpPr>
          <p:cNvPr id="16" name="圆角矩形 15">
            <a:extLst>
              <a:ext uri="{FF2B5EF4-FFF2-40B4-BE49-F238E27FC236}">
                <a16:creationId xmlns="" xmlns:a16="http://schemas.microsoft.com/office/drawing/2014/main" id="{EB73771B-F7CE-C844-BD43-0216788EE812}"/>
              </a:ext>
            </a:extLst>
          </p:cNvPr>
          <p:cNvSpPr/>
          <p:nvPr/>
        </p:nvSpPr>
        <p:spPr>
          <a:xfrm>
            <a:off x="2812345" y="3755143"/>
            <a:ext cx="595313" cy="5048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b="1" dirty="0">
                <a:solidFill>
                  <a:schemeClr val="tx1"/>
                </a:solidFill>
              </a:rPr>
              <a:t>地方</a:t>
            </a:r>
            <a:endParaRPr lang="en-US" altLang="zh-CN" sz="1400" b="1" dirty="0">
              <a:solidFill>
                <a:schemeClr val="tx1"/>
              </a:solidFill>
            </a:endParaRPr>
          </a:p>
          <a:p>
            <a:pPr algn="ctr" eaLnBrk="1" hangingPunct="1">
              <a:defRPr/>
            </a:pPr>
            <a:r>
              <a:rPr lang="zh-CN" altLang="en-US" sz="1400" b="1" dirty="0">
                <a:solidFill>
                  <a:schemeClr val="tx1"/>
                </a:solidFill>
              </a:rPr>
              <a:t>政府</a:t>
            </a:r>
          </a:p>
        </p:txBody>
      </p:sp>
      <p:sp>
        <p:nvSpPr>
          <p:cNvPr id="17" name="左大括号 16">
            <a:extLst>
              <a:ext uri="{FF2B5EF4-FFF2-40B4-BE49-F238E27FC236}">
                <a16:creationId xmlns="" xmlns:a16="http://schemas.microsoft.com/office/drawing/2014/main" id="{0F516803-8BD2-D742-99E3-AFBE10A4D3F8}"/>
              </a:ext>
            </a:extLst>
          </p:cNvPr>
          <p:cNvSpPr/>
          <p:nvPr/>
        </p:nvSpPr>
        <p:spPr>
          <a:xfrm rot="9041144">
            <a:off x="5957183" y="2640718"/>
            <a:ext cx="455612" cy="136048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400"/>
          </a:p>
        </p:txBody>
      </p:sp>
      <p:sp>
        <p:nvSpPr>
          <p:cNvPr id="18" name="左大括号 17">
            <a:extLst>
              <a:ext uri="{FF2B5EF4-FFF2-40B4-BE49-F238E27FC236}">
                <a16:creationId xmlns="" xmlns:a16="http://schemas.microsoft.com/office/drawing/2014/main" id="{0F516803-8BD2-D742-99E3-AFBE10A4D3F8}"/>
              </a:ext>
            </a:extLst>
          </p:cNvPr>
          <p:cNvSpPr/>
          <p:nvPr/>
        </p:nvSpPr>
        <p:spPr>
          <a:xfrm rot="9041144">
            <a:off x="6584245" y="4309180"/>
            <a:ext cx="455613" cy="635000"/>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400"/>
          </a:p>
        </p:txBody>
      </p:sp>
      <p:sp>
        <p:nvSpPr>
          <p:cNvPr id="19" name="左大括号 18">
            <a:extLst>
              <a:ext uri="{FF2B5EF4-FFF2-40B4-BE49-F238E27FC236}">
                <a16:creationId xmlns="" xmlns:a16="http://schemas.microsoft.com/office/drawing/2014/main" id="{0F516803-8BD2-D742-99E3-AFBE10A4D3F8}"/>
              </a:ext>
            </a:extLst>
          </p:cNvPr>
          <p:cNvSpPr/>
          <p:nvPr/>
        </p:nvSpPr>
        <p:spPr>
          <a:xfrm rot="9041144">
            <a:off x="6228645" y="3332868"/>
            <a:ext cx="893763" cy="12557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400">
              <a:solidFill>
                <a:srgbClr val="C00000"/>
              </a:solidFill>
            </a:endParaRPr>
          </a:p>
        </p:txBody>
      </p:sp>
      <p:sp>
        <p:nvSpPr>
          <p:cNvPr id="20" name="圆角矩形 19">
            <a:extLst>
              <a:ext uri="{FF2B5EF4-FFF2-40B4-BE49-F238E27FC236}">
                <a16:creationId xmlns="" xmlns:a16="http://schemas.microsoft.com/office/drawing/2014/main" id="{EB73771B-F7CE-C844-BD43-0216788EE812}"/>
              </a:ext>
            </a:extLst>
          </p:cNvPr>
          <p:cNvSpPr/>
          <p:nvPr/>
        </p:nvSpPr>
        <p:spPr>
          <a:xfrm>
            <a:off x="6420733" y="2983618"/>
            <a:ext cx="1158875" cy="34766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b="1" dirty="0">
                <a:solidFill>
                  <a:srgbClr val="0070C0"/>
                </a:solidFill>
              </a:rPr>
              <a:t>计划单列市</a:t>
            </a:r>
          </a:p>
        </p:txBody>
      </p:sp>
      <p:sp>
        <p:nvSpPr>
          <p:cNvPr id="21" name="圆角矩形 20">
            <a:extLst>
              <a:ext uri="{FF2B5EF4-FFF2-40B4-BE49-F238E27FC236}">
                <a16:creationId xmlns="" xmlns:a16="http://schemas.microsoft.com/office/drawing/2014/main" id="{EB73771B-F7CE-C844-BD43-0216788EE812}"/>
              </a:ext>
            </a:extLst>
          </p:cNvPr>
          <p:cNvSpPr/>
          <p:nvPr/>
        </p:nvSpPr>
        <p:spPr>
          <a:xfrm>
            <a:off x="7089070" y="3542418"/>
            <a:ext cx="989013" cy="347662"/>
          </a:xfrm>
          <a:prstGeom prst="round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b="1" dirty="0">
                <a:solidFill>
                  <a:srgbClr val="C00000"/>
                </a:solidFill>
              </a:rPr>
              <a:t>省直管县</a:t>
            </a:r>
          </a:p>
        </p:txBody>
      </p:sp>
      <p:sp>
        <p:nvSpPr>
          <p:cNvPr id="22" name="圆角矩形 21">
            <a:extLst>
              <a:ext uri="{FF2B5EF4-FFF2-40B4-BE49-F238E27FC236}">
                <a16:creationId xmlns="" xmlns:a16="http://schemas.microsoft.com/office/drawing/2014/main" id="{EB73771B-F7CE-C844-BD43-0216788EE812}"/>
              </a:ext>
            </a:extLst>
          </p:cNvPr>
          <p:cNvSpPr/>
          <p:nvPr/>
        </p:nvSpPr>
        <p:spPr>
          <a:xfrm>
            <a:off x="7063670" y="4312355"/>
            <a:ext cx="989013" cy="347663"/>
          </a:xfrm>
          <a:prstGeom prst="round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b="1" dirty="0">
                <a:solidFill>
                  <a:srgbClr val="00B050"/>
                </a:solidFill>
              </a:rPr>
              <a:t>撤县设区</a:t>
            </a:r>
          </a:p>
        </p:txBody>
      </p:sp>
      <p:sp>
        <p:nvSpPr>
          <p:cNvPr id="23" name="左大括号 22">
            <a:extLst>
              <a:ext uri="{FF2B5EF4-FFF2-40B4-BE49-F238E27FC236}">
                <a16:creationId xmlns="" xmlns:a16="http://schemas.microsoft.com/office/drawing/2014/main" id="{0F516803-8BD2-D742-99E3-AFBE10A4D3F8}"/>
              </a:ext>
            </a:extLst>
          </p:cNvPr>
          <p:cNvSpPr/>
          <p:nvPr/>
        </p:nvSpPr>
        <p:spPr>
          <a:xfrm rot="9041144">
            <a:off x="6904920" y="4910843"/>
            <a:ext cx="455613" cy="635000"/>
          </a:xfrm>
          <a:prstGeom prst="lef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400"/>
          </a:p>
        </p:txBody>
      </p:sp>
      <p:sp>
        <p:nvSpPr>
          <p:cNvPr id="24" name="圆角矩形 23">
            <a:extLst>
              <a:ext uri="{FF2B5EF4-FFF2-40B4-BE49-F238E27FC236}">
                <a16:creationId xmlns="" xmlns:a16="http://schemas.microsoft.com/office/drawing/2014/main" id="{EB73771B-F7CE-C844-BD43-0216788EE812}"/>
              </a:ext>
            </a:extLst>
          </p:cNvPr>
          <p:cNvSpPr/>
          <p:nvPr/>
        </p:nvSpPr>
        <p:spPr>
          <a:xfrm>
            <a:off x="7346245" y="4907668"/>
            <a:ext cx="989013" cy="347662"/>
          </a:xfrm>
          <a:prstGeom prst="round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b="1" dirty="0">
                <a:solidFill>
                  <a:schemeClr val="accent6"/>
                </a:solidFill>
              </a:rPr>
              <a:t>乡财县管</a:t>
            </a:r>
          </a:p>
        </p:txBody>
      </p:sp>
      <p:cxnSp>
        <p:nvCxnSpPr>
          <p:cNvPr id="25" name="曲线连接符 24"/>
          <p:cNvCxnSpPr/>
          <p:nvPr/>
        </p:nvCxnSpPr>
        <p:spPr>
          <a:xfrm rot="16200000" flipH="1">
            <a:off x="5107076" y="3290799"/>
            <a:ext cx="2111375" cy="1074738"/>
          </a:xfrm>
          <a:prstGeom prst="curvedConnector5">
            <a:avLst>
              <a:gd name="adj1" fmla="val -17111"/>
              <a:gd name="adj2" fmla="val 258963"/>
              <a:gd name="adj3" fmla="val 98953"/>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圆角矩形 25">
            <a:extLst>
              <a:ext uri="{FF2B5EF4-FFF2-40B4-BE49-F238E27FC236}">
                <a16:creationId xmlns="" xmlns:a16="http://schemas.microsoft.com/office/drawing/2014/main" id="{EB73771B-F7CE-C844-BD43-0216788EE812}"/>
              </a:ext>
            </a:extLst>
          </p:cNvPr>
          <p:cNvSpPr/>
          <p:nvPr/>
        </p:nvSpPr>
        <p:spPr>
          <a:xfrm>
            <a:off x="8420983" y="3050293"/>
            <a:ext cx="2216150" cy="347662"/>
          </a:xfrm>
          <a:prstGeom prst="roundRect">
            <a:avLst/>
          </a:prstGeom>
          <a:solidFill>
            <a:schemeClr val="bg1"/>
          </a:solidFill>
          <a:ln w="127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b="1" dirty="0">
                <a:solidFill>
                  <a:srgbClr val="7030A0"/>
                </a:solidFill>
              </a:rPr>
              <a:t>常态化财政资金直达机制</a:t>
            </a:r>
          </a:p>
        </p:txBody>
      </p:sp>
    </p:spTree>
    <p:extLst>
      <p:ext uri="{BB962C8B-B14F-4D97-AF65-F5344CB8AC3E}">
        <p14:creationId xmlns:p14="http://schemas.microsoft.com/office/powerpoint/2010/main" val="605337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遗留问题</a:t>
            </a:r>
            <a:endParaRPr kumimoji="1" lang="zh-CN" altLang="en-US" dirty="0"/>
          </a:p>
        </p:txBody>
      </p:sp>
      <p:sp>
        <p:nvSpPr>
          <p:cNvPr id="6" name="内容占位符 2"/>
          <p:cNvSpPr>
            <a:spLocks noGrp="1"/>
          </p:cNvSpPr>
          <p:nvPr>
            <p:ph idx="1"/>
          </p:nvPr>
        </p:nvSpPr>
        <p:spPr>
          <a:xfrm>
            <a:off x="619960" y="1885244"/>
            <a:ext cx="7766096" cy="4492978"/>
          </a:xfrm>
        </p:spPr>
        <p:txBody>
          <a:bodyPr anchor="ctr">
            <a:noAutofit/>
          </a:bodyPr>
          <a:lstStyle/>
          <a:p>
            <a:pPr>
              <a:lnSpc>
                <a:spcPct val="100000"/>
              </a:lnSpc>
              <a:spcAft>
                <a:spcPts val="0"/>
              </a:spcAft>
            </a:pPr>
            <a:r>
              <a:rPr lang="zh-CN" altLang="en-US" sz="2400" dirty="0" smtClean="0"/>
              <a:t>从分税走向“分钱”</a:t>
            </a:r>
            <a:endParaRPr lang="en-US" altLang="zh-CN" sz="2400" dirty="0"/>
          </a:p>
          <a:p>
            <a:pPr lvl="1">
              <a:lnSpc>
                <a:spcPct val="100000"/>
              </a:lnSpc>
              <a:spcAft>
                <a:spcPts val="0"/>
              </a:spcAft>
            </a:pPr>
            <a:r>
              <a:rPr lang="en-US" altLang="zh-CN" sz="2200" dirty="0" smtClean="0"/>
              <a:t>2002</a:t>
            </a:r>
            <a:r>
              <a:rPr lang="zh-CN" altLang="en-US" sz="2200" dirty="0" smtClean="0"/>
              <a:t>：所得税分享改革</a:t>
            </a:r>
            <a:endParaRPr lang="en-US" altLang="zh-CN" sz="2200" dirty="0" smtClean="0"/>
          </a:p>
          <a:p>
            <a:pPr lvl="1">
              <a:lnSpc>
                <a:spcPct val="100000"/>
              </a:lnSpc>
              <a:spcAft>
                <a:spcPts val="0"/>
              </a:spcAft>
            </a:pPr>
            <a:r>
              <a:rPr lang="en-US" altLang="zh-CN" sz="2200" dirty="0" smtClean="0"/>
              <a:t>2006</a:t>
            </a:r>
            <a:r>
              <a:rPr lang="zh-CN" altLang="en-US" sz="2200" dirty="0" smtClean="0"/>
              <a:t>：取消农业税</a:t>
            </a:r>
            <a:endParaRPr lang="en-US" altLang="zh-CN" sz="2200" dirty="0" smtClean="0"/>
          </a:p>
          <a:p>
            <a:pPr lvl="1">
              <a:lnSpc>
                <a:spcPct val="100000"/>
              </a:lnSpc>
              <a:spcAft>
                <a:spcPts val="0"/>
              </a:spcAft>
            </a:pPr>
            <a:r>
              <a:rPr lang="en-US" altLang="zh-CN" sz="2200" dirty="0" smtClean="0"/>
              <a:t>2016</a:t>
            </a:r>
            <a:r>
              <a:rPr lang="zh-CN" altLang="en-US" sz="2200" dirty="0" smtClean="0"/>
              <a:t>：营改增</a:t>
            </a:r>
            <a:endParaRPr lang="en-US" altLang="zh-CN" sz="2200" dirty="0" smtClean="0"/>
          </a:p>
          <a:p>
            <a:pPr>
              <a:lnSpc>
                <a:spcPct val="100000"/>
              </a:lnSpc>
              <a:spcAft>
                <a:spcPts val="0"/>
              </a:spcAft>
            </a:pPr>
            <a:r>
              <a:rPr lang="zh-CN" altLang="en-US" sz="2600" dirty="0" smtClean="0"/>
              <a:t>纵向失衡</a:t>
            </a:r>
            <a:endParaRPr lang="en-US" altLang="zh-CN" sz="2600" dirty="0" smtClean="0"/>
          </a:p>
          <a:p>
            <a:pPr lvl="1">
              <a:lnSpc>
                <a:spcPct val="100000"/>
              </a:lnSpc>
              <a:spcAft>
                <a:spcPts val="0"/>
              </a:spcAft>
            </a:pPr>
            <a:r>
              <a:rPr lang="zh-CN" altLang="en-US" dirty="0"/>
              <a:t>事权</a:t>
            </a:r>
            <a:r>
              <a:rPr lang="zh-CN" altLang="en-US" dirty="0" smtClean="0"/>
              <a:t>过度下移</a:t>
            </a:r>
            <a:endParaRPr lang="en-US" altLang="zh-CN" sz="2200" dirty="0" smtClean="0"/>
          </a:p>
          <a:p>
            <a:pPr lvl="1">
              <a:lnSpc>
                <a:spcPct val="100000"/>
              </a:lnSpc>
              <a:spcAft>
                <a:spcPts val="0"/>
              </a:spcAft>
            </a:pPr>
            <a:r>
              <a:rPr lang="zh-CN" altLang="en-US" sz="2200" dirty="0" smtClean="0"/>
              <a:t>财权上收</a:t>
            </a:r>
            <a:endParaRPr lang="en-US" altLang="zh-CN" sz="2200" dirty="0" smtClean="0"/>
          </a:p>
        </p:txBody>
      </p:sp>
      <p:graphicFrame>
        <p:nvGraphicFramePr>
          <p:cNvPr id="7" name="Object 49"/>
          <p:cNvGraphicFramePr>
            <a:graphicFrameLocks noChangeAspect="1"/>
          </p:cNvGraphicFramePr>
          <p:nvPr>
            <p:extLst>
              <p:ext uri="{D42A27DB-BD31-4B8C-83A1-F6EECF244321}">
                <p14:modId xmlns:p14="http://schemas.microsoft.com/office/powerpoint/2010/main" val="3139043916"/>
              </p:ext>
            </p:extLst>
          </p:nvPr>
        </p:nvGraphicFramePr>
        <p:xfrm>
          <a:off x="5096405" y="2370183"/>
          <a:ext cx="6248400" cy="3722688"/>
        </p:xfrm>
        <a:graphic>
          <a:graphicData uri="http://schemas.openxmlformats.org/presentationml/2006/ole">
            <mc:AlternateContent xmlns:mc="http://schemas.openxmlformats.org/markup-compatibility/2006">
              <mc:Choice xmlns:v="urn:schemas-microsoft-com:vml" Requires="v">
                <p:oleObj spid="_x0000_s1048" name="图表" r:id="rId3" imgW="7924800" imgH="4724310" progId="Excel.Chart.8">
                  <p:embed/>
                </p:oleObj>
              </mc:Choice>
              <mc:Fallback>
                <p:oleObj name="图表" r:id="rId3" imgW="7924800" imgH="4724310" progId="Excel.Chart.8">
                  <p:embed/>
                  <p:pic>
                    <p:nvPicPr>
                      <p:cNvPr id="59395"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405" y="2370183"/>
                        <a:ext cx="62484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6960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遗留问题</a:t>
            </a:r>
            <a:endParaRPr kumimoji="1" lang="zh-CN" altLang="en-US" dirty="0"/>
          </a:p>
        </p:txBody>
      </p:sp>
      <p:sp>
        <p:nvSpPr>
          <p:cNvPr id="6" name="内容占位符 2"/>
          <p:cNvSpPr>
            <a:spLocks noGrp="1"/>
          </p:cNvSpPr>
          <p:nvPr>
            <p:ph idx="1"/>
          </p:nvPr>
        </p:nvSpPr>
        <p:spPr>
          <a:xfrm>
            <a:off x="619960" y="1885244"/>
            <a:ext cx="7766096" cy="4492978"/>
          </a:xfrm>
        </p:spPr>
        <p:txBody>
          <a:bodyPr anchor="ctr">
            <a:noAutofit/>
          </a:bodyPr>
          <a:lstStyle/>
          <a:p>
            <a:pPr>
              <a:lnSpc>
                <a:spcPct val="100000"/>
              </a:lnSpc>
              <a:spcAft>
                <a:spcPts val="0"/>
              </a:spcAft>
            </a:pPr>
            <a:r>
              <a:rPr lang="zh-CN" altLang="en-US" sz="2400" dirty="0" smtClean="0"/>
              <a:t>转移支付的困境</a:t>
            </a:r>
            <a:endParaRPr lang="en-US" altLang="zh-CN" sz="2400" dirty="0"/>
          </a:p>
          <a:p>
            <a:pPr lvl="1">
              <a:lnSpc>
                <a:spcPct val="100000"/>
              </a:lnSpc>
              <a:spcAft>
                <a:spcPts val="0"/>
              </a:spcAft>
            </a:pPr>
            <a:r>
              <a:rPr lang="zh-CN" altLang="en-US" sz="2200" dirty="0" smtClean="0"/>
              <a:t>扭曲地方激励：等靠要</a:t>
            </a:r>
            <a:endParaRPr lang="en-US" altLang="zh-CN" sz="2200" dirty="0" smtClean="0"/>
          </a:p>
          <a:p>
            <a:pPr lvl="1">
              <a:lnSpc>
                <a:spcPct val="100000"/>
              </a:lnSpc>
              <a:spcAft>
                <a:spcPts val="0"/>
              </a:spcAft>
            </a:pPr>
            <a:r>
              <a:rPr lang="zh-CN" altLang="en-US" sz="2200" dirty="0" smtClean="0"/>
              <a:t>部门利益固化：资金切块</a:t>
            </a:r>
            <a:endParaRPr lang="en-US" altLang="zh-CN" sz="2200" dirty="0" smtClean="0"/>
          </a:p>
          <a:p>
            <a:pPr lvl="1">
              <a:lnSpc>
                <a:spcPct val="100000"/>
              </a:lnSpc>
              <a:spcAft>
                <a:spcPts val="0"/>
              </a:spcAft>
            </a:pPr>
            <a:r>
              <a:rPr lang="zh-CN" altLang="en-US" sz="2200" dirty="0" smtClean="0"/>
              <a:t>分配问题：人为因素、项目治理</a:t>
            </a:r>
            <a:endParaRPr lang="en-US" altLang="zh-CN" sz="2200" dirty="0" smtClean="0"/>
          </a:p>
          <a:p>
            <a:pPr>
              <a:lnSpc>
                <a:spcPct val="100000"/>
              </a:lnSpc>
              <a:spcAft>
                <a:spcPts val="0"/>
              </a:spcAft>
            </a:pPr>
            <a:r>
              <a:rPr lang="zh-CN" altLang="en-US" sz="2600" dirty="0" smtClean="0"/>
              <a:t>财政资金效率</a:t>
            </a:r>
            <a:endParaRPr lang="en-US" altLang="zh-CN" sz="2600" dirty="0" smtClean="0"/>
          </a:p>
          <a:p>
            <a:pPr lvl="1">
              <a:lnSpc>
                <a:spcPct val="100000"/>
              </a:lnSpc>
              <a:spcAft>
                <a:spcPts val="0"/>
              </a:spcAft>
            </a:pPr>
            <a:r>
              <a:rPr lang="zh-CN" altLang="en-US" dirty="0"/>
              <a:t>以收定支</a:t>
            </a:r>
            <a:endParaRPr lang="en-US" altLang="zh-CN" sz="2200" dirty="0" smtClean="0"/>
          </a:p>
          <a:p>
            <a:pPr lvl="1">
              <a:lnSpc>
                <a:spcPct val="100000"/>
              </a:lnSpc>
              <a:spcAft>
                <a:spcPts val="0"/>
              </a:spcAft>
            </a:pPr>
            <a:r>
              <a:rPr lang="zh-CN" altLang="en-US" sz="2200" dirty="0"/>
              <a:t>年底</a:t>
            </a:r>
            <a:r>
              <a:rPr lang="zh-CN" altLang="en-US" sz="2200" dirty="0" smtClean="0"/>
              <a:t>突击花钱</a:t>
            </a:r>
            <a:endParaRPr lang="en-US" altLang="zh-CN" sz="2200" dirty="0" smtClean="0"/>
          </a:p>
          <a:p>
            <a:pPr lvl="1">
              <a:lnSpc>
                <a:spcPct val="100000"/>
              </a:lnSpc>
              <a:spcAft>
                <a:spcPts val="0"/>
              </a:spcAft>
            </a:pPr>
            <a:r>
              <a:rPr lang="zh-CN" altLang="en-US" sz="2200" dirty="0" smtClean="0"/>
              <a:t>资金统筹的空间不足</a:t>
            </a:r>
            <a:endParaRPr lang="en-US" altLang="zh-CN" sz="2200" dirty="0" smtClean="0"/>
          </a:p>
        </p:txBody>
      </p:sp>
      <p:pic>
        <p:nvPicPr>
          <p:cNvPr id="5" name="内容占位符 3"/>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77912" y="2216258"/>
            <a:ext cx="6556115" cy="400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205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遗留问题</a:t>
            </a:r>
            <a:endParaRPr kumimoji="1" lang="zh-CN" altLang="en-US" dirty="0"/>
          </a:p>
        </p:txBody>
      </p:sp>
      <p:sp>
        <p:nvSpPr>
          <p:cNvPr id="6" name="内容占位符 2"/>
          <p:cNvSpPr>
            <a:spLocks noGrp="1"/>
          </p:cNvSpPr>
          <p:nvPr>
            <p:ph idx="1"/>
          </p:nvPr>
        </p:nvSpPr>
        <p:spPr>
          <a:xfrm>
            <a:off x="619960" y="1885244"/>
            <a:ext cx="4277504" cy="4492978"/>
          </a:xfrm>
        </p:spPr>
        <p:txBody>
          <a:bodyPr anchor="ctr">
            <a:noAutofit/>
          </a:bodyPr>
          <a:lstStyle/>
          <a:p>
            <a:pPr>
              <a:lnSpc>
                <a:spcPct val="100000"/>
              </a:lnSpc>
              <a:spcAft>
                <a:spcPts val="0"/>
              </a:spcAft>
            </a:pPr>
            <a:r>
              <a:rPr lang="zh-CN" altLang="en-US" sz="2400" dirty="0" smtClean="0"/>
              <a:t>税收体系</a:t>
            </a:r>
            <a:endParaRPr lang="en-US" altLang="zh-CN" sz="2400" dirty="0"/>
          </a:p>
          <a:p>
            <a:pPr lvl="1">
              <a:lnSpc>
                <a:spcPct val="100000"/>
              </a:lnSpc>
              <a:spcAft>
                <a:spcPts val="0"/>
              </a:spcAft>
            </a:pPr>
            <a:r>
              <a:rPr lang="zh-CN" altLang="en-US" sz="2200" dirty="0" smtClean="0"/>
              <a:t>税种集中度太高：前</a:t>
            </a:r>
            <a:r>
              <a:rPr lang="en-US" altLang="zh-CN" sz="2200" dirty="0" smtClean="0"/>
              <a:t>4</a:t>
            </a:r>
            <a:r>
              <a:rPr lang="zh-CN" altLang="en-US" sz="2200" dirty="0" smtClean="0"/>
              <a:t>占</a:t>
            </a:r>
            <a:r>
              <a:rPr lang="en-US" altLang="zh-CN" sz="2200" dirty="0" smtClean="0"/>
              <a:t>77%</a:t>
            </a:r>
          </a:p>
          <a:p>
            <a:pPr lvl="1">
              <a:lnSpc>
                <a:spcPct val="100000"/>
              </a:lnSpc>
              <a:spcAft>
                <a:spcPts val="0"/>
              </a:spcAft>
            </a:pPr>
            <a:r>
              <a:rPr lang="zh-CN" altLang="en-US" sz="2200" dirty="0" smtClean="0"/>
              <a:t>再分配功能弱化：</a:t>
            </a:r>
            <a:r>
              <a:rPr lang="en-US" altLang="zh-CN" sz="2200" dirty="0" smtClean="0"/>
              <a:t>70%</a:t>
            </a:r>
            <a:r>
              <a:rPr lang="zh-CN" altLang="en-US" sz="2200" dirty="0" smtClean="0"/>
              <a:t>间接税</a:t>
            </a:r>
            <a:endParaRPr lang="en-US" altLang="zh-CN" sz="2200" dirty="0" smtClean="0"/>
          </a:p>
          <a:p>
            <a:pPr lvl="1">
              <a:lnSpc>
                <a:spcPct val="100000"/>
              </a:lnSpc>
              <a:spcAft>
                <a:spcPts val="0"/>
              </a:spcAft>
            </a:pPr>
            <a:r>
              <a:rPr lang="zh-CN" altLang="en-US" sz="2200" dirty="0" smtClean="0"/>
              <a:t>企业税负过重：</a:t>
            </a:r>
            <a:r>
              <a:rPr lang="en-US" altLang="zh-CN" sz="2200" dirty="0" smtClean="0"/>
              <a:t>90%</a:t>
            </a:r>
          </a:p>
          <a:p>
            <a:pPr lvl="1">
              <a:lnSpc>
                <a:spcPct val="100000"/>
              </a:lnSpc>
              <a:spcAft>
                <a:spcPts val="0"/>
              </a:spcAft>
            </a:pPr>
            <a:r>
              <a:rPr lang="zh-CN" altLang="en-US" sz="2200" dirty="0" smtClean="0"/>
              <a:t>财产税缺失：房地产税、遗产税、赠与税</a:t>
            </a:r>
            <a:endParaRPr lang="en-US" altLang="zh-CN" sz="2200" dirty="0" smtClean="0"/>
          </a:p>
        </p:txBody>
      </p:sp>
      <p:graphicFrame>
        <p:nvGraphicFramePr>
          <p:cNvPr id="7" name="对象 2"/>
          <p:cNvGraphicFramePr>
            <a:graphicFrameLocks noChangeAspect="1"/>
          </p:cNvGraphicFramePr>
          <p:nvPr>
            <p:extLst>
              <p:ext uri="{D42A27DB-BD31-4B8C-83A1-F6EECF244321}">
                <p14:modId xmlns:p14="http://schemas.microsoft.com/office/powerpoint/2010/main" val="1744958281"/>
              </p:ext>
            </p:extLst>
          </p:nvPr>
        </p:nvGraphicFramePr>
        <p:xfrm>
          <a:off x="5178353" y="407660"/>
          <a:ext cx="7013647" cy="5753727"/>
        </p:xfrm>
        <a:graphic>
          <a:graphicData uri="http://schemas.openxmlformats.org/presentationml/2006/ole">
            <mc:AlternateContent xmlns:mc="http://schemas.openxmlformats.org/markup-compatibility/2006">
              <mc:Choice xmlns:v="urn:schemas-microsoft-com:vml" Requires="v">
                <p:oleObj spid="_x0000_s2073" name="图表" r:id="rId3" imgW="4610268" imgH="3781396" progId="Excel.Chart.8">
                  <p:embed/>
                </p:oleObj>
              </mc:Choice>
              <mc:Fallback>
                <p:oleObj name="图表" r:id="rId3" imgW="4610268" imgH="3781396" progId="Excel.Chart.8">
                  <p:embed/>
                  <p:pic>
                    <p:nvPicPr>
                      <p:cNvPr id="15364" name="对象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353" y="407660"/>
                        <a:ext cx="7013647" cy="5753727"/>
                      </a:xfrm>
                      <a:prstGeom prst="rect">
                        <a:avLst/>
                      </a:prstGeom>
                      <a:noFill/>
                      <a:ln>
                        <a:noFill/>
                      </a:ln>
                    </p:spPr>
                  </p:pic>
                </p:oleObj>
              </mc:Fallback>
            </mc:AlternateContent>
          </a:graphicData>
        </a:graphic>
      </p:graphicFrame>
      <p:sp>
        <p:nvSpPr>
          <p:cNvPr id="3" name="矩形 2"/>
          <p:cNvSpPr/>
          <p:nvPr/>
        </p:nvSpPr>
        <p:spPr>
          <a:xfrm>
            <a:off x="8544341" y="6378222"/>
            <a:ext cx="864339" cy="461665"/>
          </a:xfrm>
          <a:prstGeom prst="rect">
            <a:avLst/>
          </a:prstGeom>
        </p:spPr>
        <p:txBody>
          <a:bodyPr wrap="none">
            <a:spAutoFit/>
          </a:bodyPr>
          <a:lstStyle/>
          <a:p>
            <a:r>
              <a:rPr lang="en-US" altLang="zh-CN" sz="2400" dirty="0"/>
              <a:t>2017</a:t>
            </a:r>
            <a:endParaRPr lang="zh-CN" altLang="en-US" sz="2400" dirty="0"/>
          </a:p>
        </p:txBody>
      </p:sp>
    </p:spTree>
    <p:extLst>
      <p:ext uri="{BB962C8B-B14F-4D97-AF65-F5344CB8AC3E}">
        <p14:creationId xmlns:p14="http://schemas.microsoft.com/office/powerpoint/2010/main" val="2129057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遗留问题</a:t>
            </a:r>
            <a:endParaRPr kumimoji="1" lang="zh-CN" altLang="en-US" dirty="0"/>
          </a:p>
        </p:txBody>
      </p:sp>
      <p:sp>
        <p:nvSpPr>
          <p:cNvPr id="6" name="内容占位符 2"/>
          <p:cNvSpPr>
            <a:spLocks noGrp="1"/>
          </p:cNvSpPr>
          <p:nvPr>
            <p:ph idx="1"/>
          </p:nvPr>
        </p:nvSpPr>
        <p:spPr>
          <a:xfrm>
            <a:off x="619960" y="1885244"/>
            <a:ext cx="3115132" cy="4492978"/>
          </a:xfrm>
        </p:spPr>
        <p:txBody>
          <a:bodyPr anchor="ctr">
            <a:noAutofit/>
          </a:bodyPr>
          <a:lstStyle/>
          <a:p>
            <a:pPr>
              <a:lnSpc>
                <a:spcPct val="100000"/>
              </a:lnSpc>
              <a:spcAft>
                <a:spcPts val="0"/>
              </a:spcAft>
            </a:pPr>
            <a:r>
              <a:rPr lang="zh-CN" altLang="en-US" sz="2400" dirty="0" smtClean="0"/>
              <a:t>房（地）产税</a:t>
            </a:r>
            <a:endParaRPr lang="en-US" altLang="zh-CN" sz="2400" dirty="0"/>
          </a:p>
          <a:p>
            <a:pPr lvl="1">
              <a:lnSpc>
                <a:spcPct val="100000"/>
              </a:lnSpc>
              <a:spcAft>
                <a:spcPts val="0"/>
              </a:spcAft>
            </a:pPr>
            <a:r>
              <a:rPr lang="zh-CN" altLang="en-US" sz="2200" dirty="0" smtClean="0"/>
              <a:t>持有环节</a:t>
            </a:r>
            <a:endParaRPr lang="en-US" altLang="zh-CN" sz="2200" dirty="0" smtClean="0"/>
          </a:p>
          <a:p>
            <a:pPr lvl="1">
              <a:lnSpc>
                <a:spcPct val="100000"/>
              </a:lnSpc>
              <a:spcAft>
                <a:spcPts val="0"/>
              </a:spcAft>
            </a:pPr>
            <a:r>
              <a:rPr lang="en-US" altLang="zh-CN" sz="2200" dirty="0" smtClean="0"/>
              <a:t>2011</a:t>
            </a:r>
            <a:r>
              <a:rPr lang="zh-CN" altLang="en-US" sz="2200" dirty="0" smtClean="0"/>
              <a:t>年，上海</a:t>
            </a:r>
            <a:r>
              <a:rPr lang="en-US" altLang="zh-CN" sz="2200" dirty="0" smtClean="0"/>
              <a:t>/</a:t>
            </a:r>
            <a:r>
              <a:rPr lang="zh-CN" altLang="en-US" sz="2200" dirty="0" smtClean="0"/>
              <a:t>重庆试点房产税</a:t>
            </a:r>
            <a:endParaRPr lang="en-US" altLang="zh-CN" sz="2200" dirty="0" smtClean="0"/>
          </a:p>
          <a:p>
            <a:pPr lvl="1">
              <a:lnSpc>
                <a:spcPct val="100000"/>
              </a:lnSpc>
              <a:spcAft>
                <a:spcPts val="0"/>
              </a:spcAft>
            </a:pPr>
            <a:r>
              <a:rPr lang="zh-CN" altLang="en-US" sz="2200" dirty="0" smtClean="0"/>
              <a:t>从试点到立法</a:t>
            </a:r>
            <a:endParaRPr lang="en-US" altLang="zh-CN" sz="2200" dirty="0" smtClean="0"/>
          </a:p>
          <a:p>
            <a:pPr lvl="1">
              <a:lnSpc>
                <a:spcPct val="100000"/>
              </a:lnSpc>
              <a:spcAft>
                <a:spcPts val="0"/>
              </a:spcAft>
            </a:pPr>
            <a:r>
              <a:rPr lang="zh-CN" altLang="en-US" sz="2200" dirty="0" smtClean="0"/>
              <a:t>二次试点</a:t>
            </a:r>
            <a:endParaRPr lang="en-US" altLang="zh-CN" sz="2200" dirty="0" smtClean="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743" y="2084832"/>
            <a:ext cx="7921285" cy="3901220"/>
          </a:xfrm>
          <a:prstGeom prst="rect">
            <a:avLst/>
          </a:prstGeom>
        </p:spPr>
      </p:pic>
    </p:spTree>
    <p:extLst>
      <p:ext uri="{BB962C8B-B14F-4D97-AF65-F5344CB8AC3E}">
        <p14:creationId xmlns:p14="http://schemas.microsoft.com/office/powerpoint/2010/main" val="2072719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遗留问题</a:t>
            </a:r>
            <a:endParaRPr kumimoji="1" lang="zh-CN" altLang="en-US" dirty="0"/>
          </a:p>
        </p:txBody>
      </p:sp>
      <p:sp>
        <p:nvSpPr>
          <p:cNvPr id="6" name="内容占位符 2"/>
          <p:cNvSpPr>
            <a:spLocks noGrp="1"/>
          </p:cNvSpPr>
          <p:nvPr>
            <p:ph idx="1"/>
          </p:nvPr>
        </p:nvSpPr>
        <p:spPr>
          <a:xfrm>
            <a:off x="619960" y="1885244"/>
            <a:ext cx="2975647" cy="4492978"/>
          </a:xfrm>
        </p:spPr>
        <p:txBody>
          <a:bodyPr anchor="ctr">
            <a:noAutofit/>
          </a:bodyPr>
          <a:lstStyle/>
          <a:p>
            <a:pPr>
              <a:lnSpc>
                <a:spcPct val="100000"/>
              </a:lnSpc>
              <a:spcAft>
                <a:spcPts val="0"/>
              </a:spcAft>
            </a:pPr>
            <a:r>
              <a:rPr lang="zh-CN" altLang="en-US" sz="2400" dirty="0" smtClean="0"/>
              <a:t>房（地）产税</a:t>
            </a:r>
            <a:endParaRPr lang="en-US" altLang="zh-CN" sz="2400" dirty="0"/>
          </a:p>
          <a:p>
            <a:pPr lvl="1">
              <a:lnSpc>
                <a:spcPct val="100000"/>
              </a:lnSpc>
              <a:spcAft>
                <a:spcPts val="0"/>
              </a:spcAft>
            </a:pPr>
            <a:r>
              <a:rPr lang="zh-CN" altLang="en-US" sz="2200" dirty="0" smtClean="0"/>
              <a:t>持有环节</a:t>
            </a:r>
            <a:endParaRPr lang="en-US" altLang="zh-CN" sz="2200" dirty="0" smtClean="0"/>
          </a:p>
          <a:p>
            <a:pPr lvl="1">
              <a:lnSpc>
                <a:spcPct val="100000"/>
              </a:lnSpc>
              <a:spcAft>
                <a:spcPts val="0"/>
              </a:spcAft>
            </a:pPr>
            <a:r>
              <a:rPr lang="en-US" altLang="zh-CN" sz="2200" dirty="0" smtClean="0"/>
              <a:t>2011</a:t>
            </a:r>
            <a:r>
              <a:rPr lang="zh-CN" altLang="en-US" sz="2200" dirty="0" smtClean="0"/>
              <a:t>年，上海</a:t>
            </a:r>
            <a:r>
              <a:rPr lang="en-US" altLang="zh-CN" sz="2200" dirty="0" smtClean="0"/>
              <a:t>/</a:t>
            </a:r>
            <a:r>
              <a:rPr lang="zh-CN" altLang="en-US" sz="2200" dirty="0" smtClean="0"/>
              <a:t>重庆试点房产税</a:t>
            </a:r>
            <a:endParaRPr lang="en-US" altLang="zh-CN" sz="2200" dirty="0" smtClean="0"/>
          </a:p>
          <a:p>
            <a:pPr lvl="1">
              <a:lnSpc>
                <a:spcPct val="100000"/>
              </a:lnSpc>
              <a:spcAft>
                <a:spcPts val="0"/>
              </a:spcAft>
            </a:pPr>
            <a:r>
              <a:rPr lang="zh-CN" altLang="en-US" sz="2200" dirty="0" smtClean="0"/>
              <a:t>从试点到立法</a:t>
            </a:r>
            <a:endParaRPr lang="en-US" altLang="zh-CN" sz="2200" dirty="0" smtClean="0"/>
          </a:p>
          <a:p>
            <a:pPr lvl="1">
              <a:lnSpc>
                <a:spcPct val="100000"/>
              </a:lnSpc>
              <a:spcAft>
                <a:spcPts val="0"/>
              </a:spcAft>
            </a:pPr>
            <a:r>
              <a:rPr lang="zh-CN" altLang="en-US" sz="2200" dirty="0" smtClean="0"/>
              <a:t>二次试点</a:t>
            </a:r>
            <a:endParaRPr lang="en-US" altLang="zh-CN" sz="2200" dirty="0" smtClean="0"/>
          </a:p>
        </p:txBody>
      </p:sp>
      <p:graphicFrame>
        <p:nvGraphicFramePr>
          <p:cNvPr id="8" name="表格 7"/>
          <p:cNvGraphicFramePr>
            <a:graphicFrameLocks noGrp="1"/>
          </p:cNvGraphicFramePr>
          <p:nvPr>
            <p:extLst>
              <p:ext uri="{D42A27DB-BD31-4B8C-83A1-F6EECF244321}">
                <p14:modId xmlns:p14="http://schemas.microsoft.com/office/powerpoint/2010/main" val="1195162972"/>
              </p:ext>
            </p:extLst>
          </p:nvPr>
        </p:nvGraphicFramePr>
        <p:xfrm>
          <a:off x="3843580" y="1885244"/>
          <a:ext cx="8028122" cy="4168482"/>
        </p:xfrm>
        <a:graphic>
          <a:graphicData uri="http://schemas.openxmlformats.org/drawingml/2006/table">
            <a:tbl>
              <a:tblPr firstRow="1" bandRow="1">
                <a:tableStyleId>{5C22544A-7EE6-4342-B048-85BDC9FD1C3A}</a:tableStyleId>
              </a:tblPr>
              <a:tblGrid>
                <a:gridCol w="1495867">
                  <a:extLst>
                    <a:ext uri="{9D8B030D-6E8A-4147-A177-3AD203B41FA5}">
                      <a16:colId xmlns="" xmlns:a16="http://schemas.microsoft.com/office/drawing/2014/main" val="2558237096"/>
                    </a:ext>
                  </a:extLst>
                </a:gridCol>
                <a:gridCol w="3386099">
                  <a:extLst>
                    <a:ext uri="{9D8B030D-6E8A-4147-A177-3AD203B41FA5}">
                      <a16:colId xmlns="" xmlns:a16="http://schemas.microsoft.com/office/drawing/2014/main" val="633924405"/>
                    </a:ext>
                  </a:extLst>
                </a:gridCol>
                <a:gridCol w="3146156">
                  <a:extLst>
                    <a:ext uri="{9D8B030D-6E8A-4147-A177-3AD203B41FA5}">
                      <a16:colId xmlns="" xmlns:a16="http://schemas.microsoft.com/office/drawing/2014/main" val="463608787"/>
                    </a:ext>
                  </a:extLst>
                </a:gridCol>
              </a:tblGrid>
              <a:tr h="538560">
                <a:tc>
                  <a:txBody>
                    <a:bodyPr/>
                    <a:lstStyle/>
                    <a:p>
                      <a:r>
                        <a:rPr lang="zh-CN" altLang="en-US" sz="2000" dirty="0" smtClean="0"/>
                        <a:t>模式</a:t>
                      </a:r>
                      <a:endParaRPr lang="zh-CN" altLang="en-US" sz="2000" dirty="0"/>
                    </a:p>
                  </a:txBody>
                  <a:tcPr/>
                </a:tc>
                <a:tc>
                  <a:txBody>
                    <a:bodyPr/>
                    <a:lstStyle/>
                    <a:p>
                      <a:r>
                        <a:rPr lang="zh-CN" altLang="en-US" sz="2000" dirty="0" smtClean="0"/>
                        <a:t>上海“增量模式”</a:t>
                      </a:r>
                      <a:endParaRPr lang="zh-CN"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t>重庆“存量模式”</a:t>
                      </a:r>
                      <a:endParaRPr lang="zh-CN" altLang="en-US" sz="2000" dirty="0"/>
                    </a:p>
                  </a:txBody>
                  <a:tcPr/>
                </a:tc>
                <a:extLst>
                  <a:ext uri="{0D108BD9-81ED-4DB2-BD59-A6C34878D82A}">
                    <a16:rowId xmlns="" xmlns:a16="http://schemas.microsoft.com/office/drawing/2014/main" val="1591675723"/>
                  </a:ext>
                </a:extLst>
              </a:tr>
              <a:tr h="841039">
                <a:tc>
                  <a:txBody>
                    <a:bodyPr/>
                    <a:lstStyle/>
                    <a:p>
                      <a:r>
                        <a:rPr lang="zh-CN" altLang="en-US" sz="2000" dirty="0" smtClean="0"/>
                        <a:t>房屋类型</a:t>
                      </a:r>
                      <a:endParaRPr lang="zh-CN" altLang="en-US" sz="2000" dirty="0"/>
                    </a:p>
                  </a:txBody>
                  <a:tcPr/>
                </a:tc>
                <a:tc>
                  <a:txBody>
                    <a:bodyPr/>
                    <a:lstStyle/>
                    <a:p>
                      <a:r>
                        <a:rPr lang="zh-CN" altLang="en-US" sz="2000" b="0" i="0" u="none" strike="noStrike" kern="1200" baseline="0" dirty="0" smtClean="0">
                          <a:solidFill>
                            <a:schemeClr val="dk1"/>
                          </a:solidFill>
                          <a:latin typeface="+mn-lt"/>
                          <a:ea typeface="+mn-ea"/>
                          <a:cs typeface="+mn-cs"/>
                        </a:rPr>
                        <a:t>市辖区范围内新购住房</a:t>
                      </a:r>
                      <a:endParaRPr lang="zh-CN" altLang="en-US" sz="2000" dirty="0"/>
                    </a:p>
                  </a:txBody>
                  <a:tcPr/>
                </a:tc>
                <a:tc>
                  <a:txBody>
                    <a:bodyPr/>
                    <a:lstStyle/>
                    <a:p>
                      <a:r>
                        <a:rPr lang="zh-CN" altLang="en-US" sz="2000" b="0" i="0" u="none" strike="noStrike" kern="1200" baseline="0" dirty="0" smtClean="0">
                          <a:solidFill>
                            <a:schemeClr val="dk1"/>
                          </a:solidFill>
                          <a:latin typeface="+mn-lt"/>
                          <a:ea typeface="+mn-ea"/>
                          <a:cs typeface="+mn-cs"/>
                        </a:rPr>
                        <a:t>个人拥有的独栋商品住宅；个人新购的高档住房</a:t>
                      </a:r>
                      <a:endParaRPr lang="zh-CN" altLang="en-US" sz="2000" dirty="0"/>
                    </a:p>
                  </a:txBody>
                  <a:tcPr/>
                </a:tc>
                <a:extLst>
                  <a:ext uri="{0D108BD9-81ED-4DB2-BD59-A6C34878D82A}">
                    <a16:rowId xmlns="" xmlns:a16="http://schemas.microsoft.com/office/drawing/2014/main" val="4246082408"/>
                  </a:ext>
                </a:extLst>
              </a:tr>
              <a:tr h="1549283">
                <a:tc>
                  <a:txBody>
                    <a:bodyPr/>
                    <a:lstStyle/>
                    <a:p>
                      <a:r>
                        <a:rPr lang="zh-CN" altLang="en-US" sz="2000" dirty="0" smtClean="0"/>
                        <a:t>税收减免</a:t>
                      </a:r>
                      <a:endParaRPr lang="zh-CN" altLang="en-US" sz="2000" dirty="0"/>
                    </a:p>
                  </a:txBody>
                  <a:tcPr/>
                </a:tc>
                <a:tc>
                  <a:txBody>
                    <a:bodyPr/>
                    <a:lstStyle/>
                    <a:p>
                      <a:r>
                        <a:rPr lang="zh-CN" altLang="en-US" sz="2000" b="0" i="0" u="none" strike="noStrike" kern="1200" baseline="0" dirty="0" smtClean="0">
                          <a:solidFill>
                            <a:schemeClr val="dk1"/>
                          </a:solidFill>
                          <a:latin typeface="+mn-lt"/>
                          <a:ea typeface="+mn-ea"/>
                          <a:cs typeface="+mn-cs"/>
                        </a:rPr>
                        <a:t>沪籍家庭首套住房免征，沪籍家庭按家庭成员数量，给予每人</a:t>
                      </a:r>
                      <a:r>
                        <a:rPr lang="en-US" altLang="zh-CN" sz="2000" b="0" i="0" u="none" strike="noStrike" kern="1200" baseline="0" dirty="0" smtClean="0">
                          <a:solidFill>
                            <a:schemeClr val="dk1"/>
                          </a:solidFill>
                          <a:latin typeface="+mn-lt"/>
                          <a:ea typeface="+mn-ea"/>
                          <a:cs typeface="+mn-cs"/>
                        </a:rPr>
                        <a:t>60 </a:t>
                      </a:r>
                      <a:r>
                        <a:rPr lang="zh-CN" altLang="en-US" sz="2000" b="0" i="0" u="none" strike="noStrike" kern="1200" baseline="0" dirty="0" smtClean="0">
                          <a:solidFill>
                            <a:schemeClr val="dk1"/>
                          </a:solidFill>
                          <a:latin typeface="+mn-lt"/>
                          <a:ea typeface="+mn-ea"/>
                          <a:cs typeface="+mn-cs"/>
                        </a:rPr>
                        <a:t>平米的扣除标准</a:t>
                      </a:r>
                      <a:endParaRPr lang="en-US" altLang="zh-CN" sz="2000" b="0" i="0" u="none" strike="noStrike" kern="1200" baseline="0" dirty="0" smtClean="0">
                        <a:solidFill>
                          <a:schemeClr val="dk1"/>
                        </a:solidFill>
                        <a:latin typeface="+mn-lt"/>
                        <a:ea typeface="+mn-ea"/>
                        <a:cs typeface="+mn-cs"/>
                      </a:endParaRPr>
                    </a:p>
                    <a:p>
                      <a:r>
                        <a:rPr lang="zh-CN" altLang="en-US" sz="2000" b="0" i="0" u="none" strike="noStrike" kern="1200" baseline="0" dirty="0" smtClean="0">
                          <a:solidFill>
                            <a:schemeClr val="dk1"/>
                          </a:solidFill>
                          <a:latin typeface="+mn-lt"/>
                          <a:ea typeface="+mn-ea"/>
                          <a:cs typeface="+mn-cs"/>
                        </a:rPr>
                        <a:t>非户籍居住证满</a:t>
                      </a:r>
                      <a:r>
                        <a:rPr lang="en-US" altLang="zh-CN" sz="2000" b="0" i="0" u="none" strike="noStrike" kern="1200" baseline="0" dirty="0" smtClean="0">
                          <a:solidFill>
                            <a:schemeClr val="dk1"/>
                          </a:solidFill>
                          <a:latin typeface="+mn-lt"/>
                          <a:ea typeface="+mn-ea"/>
                          <a:cs typeface="+mn-cs"/>
                        </a:rPr>
                        <a:t>3</a:t>
                      </a:r>
                      <a:r>
                        <a:rPr lang="zh-CN" altLang="en-US" sz="2000" b="0" i="0" u="none" strike="noStrike" kern="1200" baseline="0" dirty="0" smtClean="0">
                          <a:solidFill>
                            <a:schemeClr val="dk1"/>
                          </a:solidFill>
                          <a:latin typeface="+mn-lt"/>
                          <a:ea typeface="+mn-ea"/>
                          <a:cs typeface="+mn-cs"/>
                        </a:rPr>
                        <a:t>年免征首套</a:t>
                      </a:r>
                      <a:endParaRPr lang="zh-CN" altLang="en-US" sz="2000" dirty="0"/>
                    </a:p>
                  </a:txBody>
                  <a:tcPr/>
                </a:tc>
                <a:tc>
                  <a:txBody>
                    <a:bodyPr/>
                    <a:lstStyle/>
                    <a:p>
                      <a:r>
                        <a:rPr lang="zh-CN" altLang="en-US" sz="2000" b="0" i="0" u="none" strike="noStrike" kern="1200" baseline="0" dirty="0" smtClean="0">
                          <a:solidFill>
                            <a:schemeClr val="dk1"/>
                          </a:solidFill>
                          <a:latin typeface="+mn-lt"/>
                          <a:ea typeface="+mn-ea"/>
                          <a:cs typeface="+mn-cs"/>
                        </a:rPr>
                        <a:t>存量独栋商品住宅，免税面积为</a:t>
                      </a:r>
                      <a:r>
                        <a:rPr lang="en-US" altLang="zh-CN" sz="2000" b="0" i="0" u="none" strike="noStrike" kern="1200" baseline="0" dirty="0" smtClean="0">
                          <a:solidFill>
                            <a:schemeClr val="dk1"/>
                          </a:solidFill>
                          <a:latin typeface="+mn-lt"/>
                          <a:ea typeface="+mn-ea"/>
                          <a:cs typeface="+mn-cs"/>
                        </a:rPr>
                        <a:t>180 </a:t>
                      </a:r>
                      <a:r>
                        <a:rPr lang="zh-CN" altLang="en-US" sz="2000" b="0" i="0" u="none" strike="noStrike" kern="1200" baseline="0" dirty="0" smtClean="0">
                          <a:solidFill>
                            <a:schemeClr val="dk1"/>
                          </a:solidFill>
                          <a:latin typeface="+mn-lt"/>
                          <a:ea typeface="+mn-ea"/>
                          <a:cs typeface="+mn-cs"/>
                        </a:rPr>
                        <a:t>平米；增量独栋商品住宅、高档住房，免税面积为</a:t>
                      </a:r>
                      <a:r>
                        <a:rPr lang="en-US" altLang="zh-CN" sz="2000" b="0" i="0" u="none" strike="noStrike" kern="1200" baseline="0" dirty="0" smtClean="0">
                          <a:solidFill>
                            <a:schemeClr val="dk1"/>
                          </a:solidFill>
                          <a:latin typeface="+mn-lt"/>
                          <a:ea typeface="+mn-ea"/>
                          <a:cs typeface="+mn-cs"/>
                        </a:rPr>
                        <a:t>100 </a:t>
                      </a:r>
                      <a:r>
                        <a:rPr lang="zh-CN" altLang="en-US" sz="2000" b="0" i="0" u="none" strike="noStrike" kern="1200" baseline="0" dirty="0" smtClean="0">
                          <a:solidFill>
                            <a:schemeClr val="dk1"/>
                          </a:solidFill>
                          <a:latin typeface="+mn-lt"/>
                          <a:ea typeface="+mn-ea"/>
                          <a:cs typeface="+mn-cs"/>
                        </a:rPr>
                        <a:t>平米</a:t>
                      </a:r>
                      <a:endParaRPr lang="zh-CN" altLang="en-US" sz="2000" dirty="0"/>
                    </a:p>
                  </a:txBody>
                  <a:tcPr/>
                </a:tc>
                <a:extLst>
                  <a:ext uri="{0D108BD9-81ED-4DB2-BD59-A6C34878D82A}">
                    <a16:rowId xmlns="" xmlns:a16="http://schemas.microsoft.com/office/drawing/2014/main" val="3800096499"/>
                  </a:ext>
                </a:extLst>
              </a:tr>
              <a:tr h="538560">
                <a:tc>
                  <a:txBody>
                    <a:bodyPr/>
                    <a:lstStyle/>
                    <a:p>
                      <a:r>
                        <a:rPr lang="zh-CN" altLang="en-US" sz="2000" dirty="0" smtClean="0"/>
                        <a:t>税率</a:t>
                      </a:r>
                      <a:endParaRPr lang="zh-CN" altLang="en-US" sz="2000" dirty="0"/>
                    </a:p>
                  </a:txBody>
                  <a:tcPr/>
                </a:tc>
                <a:tc>
                  <a:txBody>
                    <a:bodyPr/>
                    <a:lstStyle/>
                    <a:p>
                      <a:r>
                        <a:rPr lang="en-US" altLang="zh-CN" sz="2000" dirty="0" smtClean="0"/>
                        <a:t>0.4%</a:t>
                      </a:r>
                      <a:r>
                        <a:rPr lang="zh-CN" altLang="en-US" sz="2000" dirty="0" smtClean="0"/>
                        <a:t>或</a:t>
                      </a:r>
                      <a:r>
                        <a:rPr lang="en-US" altLang="zh-CN" sz="2000" dirty="0" smtClean="0"/>
                        <a:t>0.6%</a:t>
                      </a:r>
                      <a:endParaRPr lang="zh-CN" altLang="en-US" sz="2000" dirty="0"/>
                    </a:p>
                  </a:txBody>
                  <a:tcPr/>
                </a:tc>
                <a:tc>
                  <a:txBody>
                    <a:bodyPr/>
                    <a:lstStyle/>
                    <a:p>
                      <a:r>
                        <a:rPr lang="en-US" altLang="zh-CN" sz="2000" dirty="0" smtClean="0"/>
                        <a:t>0.5%</a:t>
                      </a:r>
                      <a:r>
                        <a:rPr lang="zh-CN" altLang="en-US" sz="2000" dirty="0" smtClean="0"/>
                        <a:t>、</a:t>
                      </a:r>
                      <a:r>
                        <a:rPr lang="en-US" altLang="zh-CN" sz="2000" dirty="0" smtClean="0"/>
                        <a:t>1%</a:t>
                      </a:r>
                      <a:r>
                        <a:rPr lang="zh-CN" altLang="en-US" sz="2000" dirty="0" smtClean="0"/>
                        <a:t>或者</a:t>
                      </a:r>
                      <a:r>
                        <a:rPr lang="en-US" altLang="zh-CN" sz="2000" dirty="0" smtClean="0"/>
                        <a:t>1.2%</a:t>
                      </a:r>
                      <a:endParaRPr lang="zh-CN" altLang="en-US" sz="2000" dirty="0"/>
                    </a:p>
                  </a:txBody>
                  <a:tcPr/>
                </a:tc>
                <a:extLst>
                  <a:ext uri="{0D108BD9-81ED-4DB2-BD59-A6C34878D82A}">
                    <a16:rowId xmlns="" xmlns:a16="http://schemas.microsoft.com/office/drawing/2014/main" val="3631389676"/>
                  </a:ext>
                </a:extLst>
              </a:tr>
              <a:tr h="538560">
                <a:tc>
                  <a:txBody>
                    <a:bodyPr/>
                    <a:lstStyle/>
                    <a:p>
                      <a:r>
                        <a:rPr lang="zh-CN" altLang="en-US" sz="2000" dirty="0" smtClean="0"/>
                        <a:t>计税方式</a:t>
                      </a:r>
                      <a:endParaRPr lang="zh-CN" altLang="en-US" sz="2000" dirty="0"/>
                    </a:p>
                  </a:txBody>
                  <a:tcPr/>
                </a:tc>
                <a:tc>
                  <a:txBody>
                    <a:bodyPr/>
                    <a:lstStyle/>
                    <a:p>
                      <a:r>
                        <a:rPr lang="zh-CN" altLang="en-US" sz="2000" dirty="0" smtClean="0"/>
                        <a:t>应税面积</a:t>
                      </a:r>
                      <a:r>
                        <a:rPr lang="en-US" altLang="zh-CN" sz="2000" dirty="0" smtClean="0"/>
                        <a:t>*</a:t>
                      </a:r>
                      <a:r>
                        <a:rPr lang="zh-CN" altLang="en-US" sz="2000" dirty="0" smtClean="0"/>
                        <a:t>交易单价</a:t>
                      </a:r>
                      <a:r>
                        <a:rPr lang="en-US" altLang="zh-CN" sz="2000" dirty="0" smtClean="0"/>
                        <a:t>*0.7*</a:t>
                      </a:r>
                      <a:r>
                        <a:rPr lang="zh-CN" altLang="en-US" sz="2000" dirty="0" smtClean="0"/>
                        <a:t>税率</a:t>
                      </a:r>
                      <a:endParaRPr lang="zh-CN"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t>应税面积</a:t>
                      </a:r>
                      <a:r>
                        <a:rPr lang="en-US" altLang="zh-CN" sz="2000" dirty="0" smtClean="0"/>
                        <a:t>*</a:t>
                      </a:r>
                      <a:r>
                        <a:rPr lang="zh-CN" altLang="en-US" sz="2000" dirty="0" smtClean="0"/>
                        <a:t>交易单价</a:t>
                      </a:r>
                      <a:r>
                        <a:rPr lang="en-US" altLang="zh-CN" sz="2000" dirty="0" smtClean="0"/>
                        <a:t>*</a:t>
                      </a:r>
                      <a:r>
                        <a:rPr lang="zh-CN" altLang="en-US" sz="2000" dirty="0" smtClean="0"/>
                        <a:t>税率</a:t>
                      </a:r>
                      <a:endParaRPr lang="zh-CN" altLang="en-US" sz="2000" dirty="0"/>
                    </a:p>
                  </a:txBody>
                  <a:tcPr/>
                </a:tc>
                <a:extLst>
                  <a:ext uri="{0D108BD9-81ED-4DB2-BD59-A6C34878D82A}">
                    <a16:rowId xmlns="" xmlns:a16="http://schemas.microsoft.com/office/drawing/2014/main" val="1137931985"/>
                  </a:ext>
                </a:extLst>
              </a:tr>
            </a:tbl>
          </a:graphicData>
        </a:graphic>
      </p:graphicFrame>
    </p:spTree>
    <p:extLst>
      <p:ext uri="{BB962C8B-B14F-4D97-AF65-F5344CB8AC3E}">
        <p14:creationId xmlns:p14="http://schemas.microsoft.com/office/powerpoint/2010/main" val="1470686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遗留问题</a:t>
            </a:r>
            <a:endParaRPr kumimoji="1" lang="zh-CN" altLang="en-US" dirty="0"/>
          </a:p>
        </p:txBody>
      </p:sp>
      <p:sp>
        <p:nvSpPr>
          <p:cNvPr id="6" name="内容占位符 2"/>
          <p:cNvSpPr>
            <a:spLocks noGrp="1"/>
          </p:cNvSpPr>
          <p:nvPr>
            <p:ph idx="1"/>
          </p:nvPr>
        </p:nvSpPr>
        <p:spPr>
          <a:xfrm>
            <a:off x="619960" y="1885244"/>
            <a:ext cx="7766096" cy="4492978"/>
          </a:xfrm>
        </p:spPr>
        <p:txBody>
          <a:bodyPr anchor="ctr">
            <a:noAutofit/>
          </a:bodyPr>
          <a:lstStyle/>
          <a:p>
            <a:pPr>
              <a:lnSpc>
                <a:spcPct val="100000"/>
              </a:lnSpc>
              <a:spcAft>
                <a:spcPts val="0"/>
              </a:spcAft>
            </a:pPr>
            <a:r>
              <a:rPr lang="zh-CN" altLang="en-US" sz="2400" dirty="0" smtClean="0"/>
              <a:t>省以下财政体制</a:t>
            </a:r>
            <a:endParaRPr lang="en-US" altLang="zh-CN" sz="2400" dirty="0"/>
          </a:p>
          <a:p>
            <a:pPr lvl="1">
              <a:lnSpc>
                <a:spcPct val="100000"/>
              </a:lnSpc>
              <a:spcAft>
                <a:spcPts val="0"/>
              </a:spcAft>
            </a:pPr>
            <a:r>
              <a:rPr lang="zh-CN" altLang="en-US" sz="2200" dirty="0"/>
              <a:t>向下</a:t>
            </a:r>
            <a:r>
              <a:rPr lang="zh-CN" altLang="en-US" sz="2200" dirty="0" smtClean="0"/>
              <a:t>分税</a:t>
            </a:r>
            <a:endParaRPr lang="en-US" altLang="zh-CN" sz="2200" dirty="0" smtClean="0"/>
          </a:p>
          <a:p>
            <a:pPr lvl="1">
              <a:lnSpc>
                <a:spcPct val="100000"/>
              </a:lnSpc>
              <a:spcAft>
                <a:spcPts val="0"/>
              </a:spcAft>
            </a:pPr>
            <a:r>
              <a:rPr lang="zh-CN" altLang="en-US" sz="2200" dirty="0" smtClean="0"/>
              <a:t>传统承包制</a:t>
            </a:r>
            <a:endParaRPr lang="en-US" altLang="zh-CN" sz="2200" dirty="0" smtClean="0"/>
          </a:p>
          <a:p>
            <a:pPr lvl="1">
              <a:lnSpc>
                <a:spcPct val="100000"/>
              </a:lnSpc>
              <a:spcAft>
                <a:spcPts val="0"/>
              </a:spcAft>
            </a:pPr>
            <a:r>
              <a:rPr lang="zh-CN" altLang="en-US" sz="2200" dirty="0" smtClean="0"/>
              <a:t>变种：分行业</a:t>
            </a:r>
            <a:r>
              <a:rPr lang="en-US" altLang="zh-CN" sz="2200" dirty="0" smtClean="0"/>
              <a:t>/</a:t>
            </a:r>
            <a:r>
              <a:rPr lang="zh-CN" altLang="en-US" sz="2200" dirty="0" smtClean="0"/>
              <a:t>企业</a:t>
            </a:r>
            <a:endParaRPr lang="en-US" altLang="zh-CN" sz="2200" dirty="0" smtClean="0"/>
          </a:p>
          <a:p>
            <a:pPr lvl="1">
              <a:lnSpc>
                <a:spcPct val="100000"/>
              </a:lnSpc>
              <a:spcAft>
                <a:spcPts val="0"/>
              </a:spcAft>
            </a:pPr>
            <a:r>
              <a:rPr lang="zh-CN" altLang="en-US" sz="2200" dirty="0" smtClean="0"/>
              <a:t>支出责任下移</a:t>
            </a:r>
            <a:endParaRPr lang="en-US" altLang="zh-CN" sz="2200" dirty="0" smtClean="0"/>
          </a:p>
        </p:txBody>
      </p:sp>
      <p:graphicFrame>
        <p:nvGraphicFramePr>
          <p:cNvPr id="8" name="图表 7"/>
          <p:cNvGraphicFramePr>
            <a:graphicFrameLocks/>
          </p:cNvGraphicFramePr>
          <p:nvPr>
            <p:extLst>
              <p:ext uri="{D42A27DB-BD31-4B8C-83A1-F6EECF244321}">
                <p14:modId xmlns:p14="http://schemas.microsoft.com/office/powerpoint/2010/main" val="901784815"/>
              </p:ext>
            </p:extLst>
          </p:nvPr>
        </p:nvGraphicFramePr>
        <p:xfrm>
          <a:off x="3978393" y="1602626"/>
          <a:ext cx="7567844" cy="47755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2490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遗留问题</a:t>
            </a:r>
            <a:endParaRPr kumimoji="1" lang="zh-CN" altLang="en-US" dirty="0"/>
          </a:p>
        </p:txBody>
      </p:sp>
      <p:sp>
        <p:nvSpPr>
          <p:cNvPr id="6" name="内容占位符 2"/>
          <p:cNvSpPr>
            <a:spLocks noGrp="1"/>
          </p:cNvSpPr>
          <p:nvPr>
            <p:ph idx="1"/>
          </p:nvPr>
        </p:nvSpPr>
        <p:spPr>
          <a:xfrm>
            <a:off x="619960" y="1885244"/>
            <a:ext cx="7766096" cy="4492978"/>
          </a:xfrm>
        </p:spPr>
        <p:txBody>
          <a:bodyPr anchor="ctr">
            <a:noAutofit/>
          </a:bodyPr>
          <a:lstStyle/>
          <a:p>
            <a:pPr>
              <a:lnSpc>
                <a:spcPct val="100000"/>
              </a:lnSpc>
              <a:spcAft>
                <a:spcPts val="0"/>
              </a:spcAft>
            </a:pPr>
            <a:r>
              <a:rPr lang="zh-CN" altLang="en-US" sz="2400" dirty="0" smtClean="0"/>
              <a:t>省以下财政体制</a:t>
            </a:r>
            <a:endParaRPr lang="en-US" altLang="zh-CN" sz="2400" dirty="0"/>
          </a:p>
          <a:p>
            <a:pPr lvl="1">
              <a:lnSpc>
                <a:spcPct val="100000"/>
              </a:lnSpc>
              <a:spcAft>
                <a:spcPts val="0"/>
              </a:spcAft>
            </a:pPr>
            <a:r>
              <a:rPr lang="zh-CN" altLang="en-US" sz="2200" dirty="0"/>
              <a:t>向下</a:t>
            </a:r>
            <a:r>
              <a:rPr lang="zh-CN" altLang="en-US" sz="2200" dirty="0" smtClean="0"/>
              <a:t>分税</a:t>
            </a:r>
            <a:endParaRPr lang="en-US" altLang="zh-CN" sz="2200" dirty="0" smtClean="0"/>
          </a:p>
          <a:p>
            <a:pPr lvl="1">
              <a:lnSpc>
                <a:spcPct val="100000"/>
              </a:lnSpc>
              <a:spcAft>
                <a:spcPts val="0"/>
              </a:spcAft>
            </a:pPr>
            <a:r>
              <a:rPr lang="zh-CN" altLang="en-US" sz="2200" dirty="0" smtClean="0"/>
              <a:t>传统承包制</a:t>
            </a:r>
            <a:endParaRPr lang="en-US" altLang="zh-CN" sz="2200" dirty="0" smtClean="0"/>
          </a:p>
          <a:p>
            <a:pPr lvl="1">
              <a:lnSpc>
                <a:spcPct val="100000"/>
              </a:lnSpc>
              <a:spcAft>
                <a:spcPts val="0"/>
              </a:spcAft>
            </a:pPr>
            <a:r>
              <a:rPr lang="zh-CN" altLang="en-US" sz="2200" dirty="0" smtClean="0"/>
              <a:t>变种：分行业</a:t>
            </a:r>
            <a:r>
              <a:rPr lang="en-US" altLang="zh-CN" sz="2200" dirty="0" smtClean="0"/>
              <a:t>/</a:t>
            </a:r>
            <a:r>
              <a:rPr lang="zh-CN" altLang="en-US" sz="2200" dirty="0" smtClean="0"/>
              <a:t>企业</a:t>
            </a:r>
            <a:endParaRPr lang="en-US" altLang="zh-CN" sz="2200" dirty="0" smtClean="0"/>
          </a:p>
          <a:p>
            <a:pPr lvl="1">
              <a:lnSpc>
                <a:spcPct val="100000"/>
              </a:lnSpc>
              <a:spcAft>
                <a:spcPts val="0"/>
              </a:spcAft>
            </a:pPr>
            <a:r>
              <a:rPr lang="zh-CN" altLang="en-US" sz="2200" dirty="0" smtClean="0"/>
              <a:t>支出责任下移</a:t>
            </a:r>
            <a:endParaRPr lang="en-US" altLang="zh-CN" sz="2200" dirty="0" smtClean="0"/>
          </a:p>
        </p:txBody>
      </p:sp>
      <p:graphicFrame>
        <p:nvGraphicFramePr>
          <p:cNvPr id="9" name="图表 8"/>
          <p:cNvGraphicFramePr/>
          <p:nvPr>
            <p:extLst>
              <p:ext uri="{D42A27DB-BD31-4B8C-83A1-F6EECF244321}">
                <p14:modId xmlns:p14="http://schemas.microsoft.com/office/powerpoint/2010/main" val="238637799"/>
              </p:ext>
            </p:extLst>
          </p:nvPr>
        </p:nvGraphicFramePr>
        <p:xfrm>
          <a:off x="4520818" y="980422"/>
          <a:ext cx="6854938" cy="4893436"/>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6230462" y="6004154"/>
            <a:ext cx="3435649" cy="369332"/>
          </a:xfrm>
          <a:prstGeom prst="rect">
            <a:avLst/>
          </a:prstGeom>
        </p:spPr>
        <p:txBody>
          <a:bodyPr wrap="square">
            <a:spAutoFit/>
          </a:bodyPr>
          <a:lstStyle/>
          <a:p>
            <a:pPr algn="ctr">
              <a:spcBef>
                <a:spcPts val="600"/>
              </a:spcBef>
              <a:spcAft>
                <a:spcPts val="60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省本级收入占</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比</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矩形 6"/>
          <p:cNvSpPr/>
          <p:nvPr/>
        </p:nvSpPr>
        <p:spPr>
          <a:xfrm>
            <a:off x="4503008" y="930414"/>
            <a:ext cx="3435649" cy="369332"/>
          </a:xfrm>
          <a:prstGeom prst="rect">
            <a:avLst/>
          </a:prstGeom>
        </p:spPr>
        <p:txBody>
          <a:bodyPr wrap="square">
            <a:spAutoFit/>
          </a:bodyPr>
          <a:lstStyle/>
          <a:p>
            <a:pPr>
              <a:spcBef>
                <a:spcPts val="600"/>
              </a:spcBef>
              <a:spcAft>
                <a:spcPts val="60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省</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本级支出</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占</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比</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45969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从失衡走向协调</a:t>
            </a:r>
            <a:endParaRPr kumimoji="1" lang="zh-CN" altLang="en-US" dirty="0"/>
          </a:p>
        </p:txBody>
      </p:sp>
      <p:sp>
        <p:nvSpPr>
          <p:cNvPr id="3" name="文本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358004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中央地方关系</a:t>
            </a:r>
            <a:endParaRPr kumimoji="1" lang="zh-CN" altLang="en-US" dirty="0"/>
          </a:p>
        </p:txBody>
      </p:sp>
      <p:sp>
        <p:nvSpPr>
          <p:cNvPr id="6" name="内容占位符 2"/>
          <p:cNvSpPr>
            <a:spLocks noGrp="1"/>
          </p:cNvSpPr>
          <p:nvPr>
            <p:ph idx="1"/>
          </p:nvPr>
        </p:nvSpPr>
        <p:spPr>
          <a:xfrm>
            <a:off x="619959" y="1885244"/>
            <a:ext cx="3692397" cy="4492978"/>
          </a:xfrm>
        </p:spPr>
        <p:txBody>
          <a:bodyPr anchor="ctr">
            <a:noAutofit/>
          </a:bodyPr>
          <a:lstStyle/>
          <a:p>
            <a:pPr>
              <a:lnSpc>
                <a:spcPct val="100000"/>
              </a:lnSpc>
              <a:spcAft>
                <a:spcPts val="0"/>
              </a:spcAft>
            </a:pPr>
            <a:r>
              <a:rPr lang="zh-CN" altLang="en-US" sz="2400" dirty="0" smtClean="0"/>
              <a:t>再平衡的两种方案</a:t>
            </a:r>
            <a:endParaRPr lang="en-US" altLang="zh-CN" sz="1800" dirty="0"/>
          </a:p>
          <a:p>
            <a:pPr lvl="1">
              <a:lnSpc>
                <a:spcPct val="100000"/>
              </a:lnSpc>
              <a:spcAft>
                <a:spcPts val="0"/>
              </a:spcAft>
            </a:pPr>
            <a:r>
              <a:rPr lang="zh-CN" altLang="en-US" sz="2200" dirty="0" smtClean="0"/>
              <a:t>事权与支出责任匹配</a:t>
            </a:r>
            <a:endParaRPr lang="en-US" altLang="zh-CN" sz="2200" dirty="0" smtClean="0"/>
          </a:p>
          <a:p>
            <a:pPr lvl="1">
              <a:lnSpc>
                <a:spcPct val="100000"/>
              </a:lnSpc>
              <a:spcAft>
                <a:spcPts val="0"/>
              </a:spcAft>
            </a:pPr>
            <a:r>
              <a:rPr lang="zh-CN" altLang="en-US" sz="2200" dirty="0" smtClean="0"/>
              <a:t>事权不动、财权下移</a:t>
            </a:r>
            <a:endParaRPr lang="en-US" altLang="zh-CN" sz="2200" dirty="0" smtClean="0"/>
          </a:p>
          <a:p>
            <a:pPr lvl="2">
              <a:lnSpc>
                <a:spcPct val="100000"/>
              </a:lnSpc>
              <a:spcAft>
                <a:spcPts val="0"/>
              </a:spcAft>
            </a:pPr>
            <a:r>
              <a:rPr lang="zh-CN" altLang="en-US" sz="1800" dirty="0" smtClean="0"/>
              <a:t>不符合统一领导</a:t>
            </a:r>
            <a:endParaRPr lang="en-US" altLang="zh-CN" sz="1800" dirty="0" smtClean="0"/>
          </a:p>
          <a:p>
            <a:pPr lvl="2">
              <a:lnSpc>
                <a:spcPct val="100000"/>
              </a:lnSpc>
              <a:spcAft>
                <a:spcPts val="0"/>
              </a:spcAft>
            </a:pPr>
            <a:r>
              <a:rPr lang="zh-CN" altLang="en-US" sz="1800" dirty="0" smtClean="0"/>
              <a:t>无法平衡地区差距</a:t>
            </a:r>
            <a:endParaRPr lang="en-US" altLang="zh-CN" sz="1800" dirty="0" smtClean="0"/>
          </a:p>
          <a:p>
            <a:pPr lvl="1">
              <a:lnSpc>
                <a:spcPct val="100000"/>
              </a:lnSpc>
              <a:spcAft>
                <a:spcPts val="0"/>
              </a:spcAft>
            </a:pPr>
            <a:r>
              <a:rPr lang="zh-CN" altLang="en-US" sz="2200" dirty="0" smtClean="0"/>
              <a:t>财权不动、事权上收</a:t>
            </a:r>
            <a:endParaRPr lang="en-US" altLang="zh-CN" sz="2200" dirty="0" smtClean="0"/>
          </a:p>
        </p:txBody>
      </p:sp>
      <p:sp>
        <p:nvSpPr>
          <p:cNvPr id="4" name="内容占位符 2"/>
          <p:cNvSpPr txBox="1">
            <a:spLocks/>
          </p:cNvSpPr>
          <p:nvPr/>
        </p:nvSpPr>
        <p:spPr>
          <a:xfrm>
            <a:off x="5113867" y="1687687"/>
            <a:ext cx="6795911" cy="4690535"/>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00000"/>
              </a:lnSpc>
              <a:spcAft>
                <a:spcPts val="0"/>
              </a:spcAft>
            </a:pPr>
            <a:r>
              <a:rPr lang="en-US" altLang="zh-CN" sz="2400" dirty="0" smtClean="0"/>
              <a:t>《</a:t>
            </a:r>
            <a:r>
              <a:rPr lang="zh-CN" altLang="en-US" sz="2400" dirty="0" smtClean="0"/>
              <a:t>关于推进中央与地方财政事权和支出责任划分改革的指导意见</a:t>
            </a:r>
            <a:r>
              <a:rPr lang="en-US" altLang="zh-CN" sz="2400" dirty="0" smtClean="0"/>
              <a:t>》</a:t>
            </a:r>
            <a:r>
              <a:rPr lang="zh-CN" altLang="en-US" sz="1800" dirty="0" smtClean="0"/>
              <a:t>国</a:t>
            </a:r>
            <a:r>
              <a:rPr lang="zh-CN" altLang="en-US" sz="1800" dirty="0"/>
              <a:t>发</a:t>
            </a:r>
            <a:r>
              <a:rPr lang="en-US" altLang="zh-CN" sz="1800" dirty="0"/>
              <a:t>〔2016〕49</a:t>
            </a:r>
            <a:r>
              <a:rPr lang="zh-CN" altLang="en-US" sz="1800" dirty="0" smtClean="0"/>
              <a:t>号</a:t>
            </a:r>
            <a:endParaRPr lang="en-US" altLang="zh-CN" sz="1800" dirty="0" smtClean="0"/>
          </a:p>
          <a:p>
            <a:pPr lvl="1">
              <a:lnSpc>
                <a:spcPct val="100000"/>
              </a:lnSpc>
              <a:spcAft>
                <a:spcPts val="0"/>
              </a:spcAft>
            </a:pPr>
            <a:r>
              <a:rPr lang="zh-CN" altLang="en-US" sz="2200" dirty="0"/>
              <a:t>受益</a:t>
            </a:r>
            <a:r>
              <a:rPr lang="zh-CN" altLang="en-US" sz="2200" dirty="0" smtClean="0"/>
              <a:t>范围</a:t>
            </a:r>
            <a:endParaRPr lang="en-US" altLang="zh-CN" sz="2200" dirty="0" smtClean="0"/>
          </a:p>
          <a:p>
            <a:pPr lvl="1">
              <a:lnSpc>
                <a:spcPct val="100000"/>
              </a:lnSpc>
              <a:spcAft>
                <a:spcPts val="0"/>
              </a:spcAft>
            </a:pPr>
            <a:r>
              <a:rPr lang="zh-CN" altLang="en-US" sz="2200" dirty="0" smtClean="0"/>
              <a:t>信息获取难度</a:t>
            </a:r>
            <a:endParaRPr lang="en-US" altLang="zh-CN" sz="2200" dirty="0" smtClean="0"/>
          </a:p>
          <a:p>
            <a:pPr lvl="1">
              <a:lnSpc>
                <a:spcPct val="100000"/>
              </a:lnSpc>
              <a:spcAft>
                <a:spcPts val="0"/>
              </a:spcAft>
            </a:pPr>
            <a:r>
              <a:rPr lang="zh-CN" altLang="en-US" sz="2200" dirty="0" smtClean="0"/>
              <a:t>两个积极性</a:t>
            </a:r>
            <a:endParaRPr lang="en-US" altLang="zh-CN" sz="2200" dirty="0" smtClean="0"/>
          </a:p>
          <a:p>
            <a:pPr lvl="1">
              <a:lnSpc>
                <a:spcPct val="100000"/>
              </a:lnSpc>
              <a:spcAft>
                <a:spcPts val="0"/>
              </a:spcAft>
            </a:pPr>
            <a:r>
              <a:rPr lang="zh-CN" altLang="en-US" sz="2200" dirty="0" smtClean="0"/>
              <a:t>基本公共服务</a:t>
            </a:r>
            <a:r>
              <a:rPr lang="en-US" altLang="zh-CN" sz="2200" dirty="0" smtClean="0"/>
              <a:t>/</a:t>
            </a:r>
            <a:r>
              <a:rPr lang="zh-CN" altLang="en-US" sz="2200" dirty="0" smtClean="0"/>
              <a:t>交通运输</a:t>
            </a:r>
            <a:r>
              <a:rPr lang="en-US" altLang="zh-CN" sz="2200" dirty="0" smtClean="0"/>
              <a:t>/</a:t>
            </a:r>
            <a:r>
              <a:rPr lang="zh-CN" altLang="en-US" sz="2200" dirty="0" smtClean="0"/>
              <a:t>科技</a:t>
            </a:r>
            <a:r>
              <a:rPr lang="en-US" altLang="zh-CN" sz="2200" dirty="0" smtClean="0"/>
              <a:t>/</a:t>
            </a:r>
            <a:r>
              <a:rPr lang="zh-CN" altLang="en-US" sz="2200" dirty="0" smtClean="0"/>
              <a:t>医疗卫生</a:t>
            </a:r>
            <a:r>
              <a:rPr lang="en-US" altLang="zh-CN" sz="2200" dirty="0" smtClean="0"/>
              <a:t>/</a:t>
            </a:r>
            <a:r>
              <a:rPr lang="zh-CN" altLang="en-US" sz="2200" dirty="0" smtClean="0"/>
              <a:t>自然资源</a:t>
            </a:r>
            <a:r>
              <a:rPr lang="en-US" altLang="zh-CN" sz="2200" dirty="0" smtClean="0"/>
              <a:t>/</a:t>
            </a:r>
            <a:r>
              <a:rPr lang="zh-CN" altLang="en-US" sz="2200" dirty="0" smtClean="0"/>
              <a:t>公共文化</a:t>
            </a:r>
            <a:r>
              <a:rPr lang="en-US" altLang="zh-CN" sz="2200" dirty="0" smtClean="0"/>
              <a:t>/</a:t>
            </a:r>
            <a:r>
              <a:rPr lang="zh-CN" altLang="en-US" sz="2200" dirty="0" smtClean="0"/>
              <a:t>生态环境</a:t>
            </a:r>
            <a:r>
              <a:rPr lang="en-US" altLang="zh-CN" sz="2200" dirty="0" smtClean="0"/>
              <a:t>/</a:t>
            </a:r>
            <a:r>
              <a:rPr lang="zh-CN" altLang="en-US" sz="2200" dirty="0" smtClean="0"/>
              <a:t>应急救援</a:t>
            </a:r>
            <a:endParaRPr lang="en-US" altLang="zh-CN" sz="2200" dirty="0" smtClean="0"/>
          </a:p>
          <a:p>
            <a:pPr lvl="1">
              <a:lnSpc>
                <a:spcPct val="100000"/>
              </a:lnSpc>
              <a:spcAft>
                <a:spcPts val="0"/>
              </a:spcAft>
            </a:pPr>
            <a:endParaRPr lang="en-US" altLang="zh-CN" sz="2200" dirty="0"/>
          </a:p>
          <a:p>
            <a:pPr lvl="1">
              <a:lnSpc>
                <a:spcPct val="100000"/>
              </a:lnSpc>
              <a:spcAft>
                <a:spcPts val="0"/>
              </a:spcAft>
            </a:pPr>
            <a:r>
              <a:rPr lang="zh-CN" altLang="en-US" sz="2200" dirty="0" smtClean="0"/>
              <a:t>共同事权</a:t>
            </a:r>
            <a:endParaRPr lang="en-US" altLang="zh-CN" sz="2200" dirty="0" smtClean="0"/>
          </a:p>
          <a:p>
            <a:pPr lvl="1">
              <a:lnSpc>
                <a:spcPct val="100000"/>
              </a:lnSpc>
              <a:spcAft>
                <a:spcPts val="0"/>
              </a:spcAft>
            </a:pPr>
            <a:r>
              <a:rPr lang="zh-CN" altLang="en-US" sz="2200" dirty="0" smtClean="0"/>
              <a:t>从三分法到五分法</a:t>
            </a:r>
            <a:endParaRPr lang="en-US" altLang="zh-CN" sz="2200" dirty="0" smtClean="0"/>
          </a:p>
        </p:txBody>
      </p:sp>
    </p:spTree>
    <p:extLst>
      <p:ext uri="{BB962C8B-B14F-4D97-AF65-F5344CB8AC3E}">
        <p14:creationId xmlns:p14="http://schemas.microsoft.com/office/powerpoint/2010/main" val="3522507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省</a:t>
            </a:r>
            <a:r>
              <a:rPr kumimoji="1" lang="zh-CN" altLang="en-US" dirty="0" smtClean="0"/>
              <a:t>以下财政体制改革</a:t>
            </a:r>
            <a:endParaRPr kumimoji="1" lang="zh-CN" altLang="en-US" dirty="0"/>
          </a:p>
        </p:txBody>
      </p:sp>
      <p:sp>
        <p:nvSpPr>
          <p:cNvPr id="6" name="内容占位符 2"/>
          <p:cNvSpPr>
            <a:spLocks noGrp="1"/>
          </p:cNvSpPr>
          <p:nvPr>
            <p:ph idx="1"/>
          </p:nvPr>
        </p:nvSpPr>
        <p:spPr>
          <a:xfrm>
            <a:off x="619959" y="1885244"/>
            <a:ext cx="10217373" cy="4492978"/>
          </a:xfrm>
        </p:spPr>
        <p:txBody>
          <a:bodyPr anchor="ctr">
            <a:noAutofit/>
          </a:bodyPr>
          <a:lstStyle/>
          <a:p>
            <a:pPr>
              <a:lnSpc>
                <a:spcPct val="100000"/>
              </a:lnSpc>
              <a:spcAft>
                <a:spcPts val="0"/>
              </a:spcAft>
            </a:pPr>
            <a:r>
              <a:rPr lang="en-US" altLang="zh-CN" sz="2400" dirty="0" smtClean="0"/>
              <a:t>《</a:t>
            </a:r>
            <a:r>
              <a:rPr lang="zh-CN" altLang="en-US" sz="2400" dirty="0"/>
              <a:t>关于进一步推进省以下财政体制改革工作的指导意见</a:t>
            </a:r>
            <a:r>
              <a:rPr lang="en-US" altLang="zh-CN" sz="2400" dirty="0" smtClean="0"/>
              <a:t>》</a:t>
            </a:r>
            <a:r>
              <a:rPr lang="zh-CN" altLang="en-US" sz="1800" dirty="0"/>
              <a:t>国办发</a:t>
            </a:r>
            <a:r>
              <a:rPr lang="en-US" altLang="zh-CN" sz="1800" dirty="0"/>
              <a:t>〔2022〕20</a:t>
            </a:r>
            <a:r>
              <a:rPr lang="zh-CN" altLang="en-US" sz="1800" dirty="0" smtClean="0"/>
              <a:t>号</a:t>
            </a:r>
            <a:endParaRPr lang="en-US" altLang="zh-CN" sz="1800" dirty="0"/>
          </a:p>
          <a:p>
            <a:pPr>
              <a:lnSpc>
                <a:spcPct val="100000"/>
              </a:lnSpc>
              <a:spcAft>
                <a:spcPts val="0"/>
              </a:spcAft>
            </a:pPr>
            <a:r>
              <a:rPr lang="zh-CN" altLang="en-US" sz="2600" dirty="0" smtClean="0"/>
              <a:t>两个背景</a:t>
            </a:r>
            <a:endParaRPr lang="en-US" altLang="zh-CN" sz="2600" dirty="0" smtClean="0"/>
          </a:p>
          <a:p>
            <a:pPr lvl="2">
              <a:lnSpc>
                <a:spcPct val="100000"/>
              </a:lnSpc>
              <a:spcAft>
                <a:spcPts val="0"/>
              </a:spcAft>
            </a:pPr>
            <a:r>
              <a:rPr lang="zh-CN" altLang="en-US" dirty="0"/>
              <a:t>常态化财政资金直达机制</a:t>
            </a:r>
          </a:p>
          <a:p>
            <a:pPr lvl="2">
              <a:lnSpc>
                <a:spcPct val="100000"/>
              </a:lnSpc>
              <a:spcAft>
                <a:spcPts val="0"/>
              </a:spcAft>
            </a:pPr>
            <a:r>
              <a:rPr lang="zh-CN" altLang="en-US" dirty="0"/>
              <a:t>全国统一大市场</a:t>
            </a:r>
            <a:r>
              <a:rPr lang="zh-CN" altLang="en-US" dirty="0" smtClean="0"/>
              <a:t>建设</a:t>
            </a:r>
            <a:endParaRPr lang="en-US" altLang="zh-CN" dirty="0" smtClean="0"/>
          </a:p>
          <a:p>
            <a:pPr>
              <a:lnSpc>
                <a:spcPct val="100000"/>
              </a:lnSpc>
              <a:spcAft>
                <a:spcPts val="0"/>
              </a:spcAft>
            </a:pPr>
            <a:r>
              <a:rPr lang="zh-CN" altLang="en-US" sz="2600" dirty="0" smtClean="0"/>
              <a:t>改革内容</a:t>
            </a:r>
            <a:endParaRPr lang="en-US" altLang="zh-CN" sz="2600" dirty="0" smtClean="0"/>
          </a:p>
          <a:p>
            <a:pPr lvl="2">
              <a:lnSpc>
                <a:spcPct val="100000"/>
              </a:lnSpc>
              <a:spcAft>
                <a:spcPts val="0"/>
              </a:spcAft>
            </a:pPr>
            <a:r>
              <a:rPr lang="zh-CN" altLang="en-US" dirty="0" smtClean="0"/>
              <a:t>收入划分：省级留存流动税基</a:t>
            </a:r>
            <a:endParaRPr lang="en-US" altLang="zh-CN" dirty="0" smtClean="0"/>
          </a:p>
          <a:p>
            <a:pPr lvl="2">
              <a:lnSpc>
                <a:spcPct val="100000"/>
              </a:lnSpc>
              <a:spcAft>
                <a:spcPts val="0"/>
              </a:spcAft>
            </a:pPr>
            <a:r>
              <a:rPr lang="zh-CN" altLang="en-US" dirty="0" smtClean="0"/>
              <a:t>支出划分：充实省市两级责任</a:t>
            </a:r>
            <a:endParaRPr lang="en-US" altLang="zh-CN" dirty="0" smtClean="0"/>
          </a:p>
          <a:p>
            <a:pPr lvl="2">
              <a:lnSpc>
                <a:spcPct val="100000"/>
              </a:lnSpc>
              <a:spcAft>
                <a:spcPts val="0"/>
              </a:spcAft>
            </a:pPr>
            <a:r>
              <a:rPr lang="zh-CN" altLang="en-US" dirty="0"/>
              <a:t>转移</a:t>
            </a:r>
            <a:r>
              <a:rPr lang="zh-CN" altLang="en-US" dirty="0" smtClean="0"/>
              <a:t>支付：财力均等化</a:t>
            </a:r>
            <a:endParaRPr lang="en-US" altLang="zh-CN" dirty="0" smtClean="0"/>
          </a:p>
          <a:p>
            <a:pPr lvl="2">
              <a:lnSpc>
                <a:spcPct val="100000"/>
              </a:lnSpc>
              <a:spcAft>
                <a:spcPts val="0"/>
              </a:spcAft>
            </a:pPr>
            <a:r>
              <a:rPr lang="zh-CN" altLang="en-US" dirty="0" smtClean="0"/>
              <a:t>兜底责任：省级兜底</a:t>
            </a:r>
            <a:endParaRPr lang="en-US" altLang="zh-CN" dirty="0" smtClean="0"/>
          </a:p>
        </p:txBody>
      </p:sp>
    </p:spTree>
    <p:extLst>
      <p:ext uri="{BB962C8B-B14F-4D97-AF65-F5344CB8AC3E}">
        <p14:creationId xmlns:p14="http://schemas.microsoft.com/office/powerpoint/2010/main" val="119594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央地财政如何划分？</a:t>
            </a:r>
            <a:endParaRPr kumimoji="1" lang="zh-CN" altLang="en-US" dirty="0"/>
          </a:p>
        </p:txBody>
      </p:sp>
      <p:sp>
        <p:nvSpPr>
          <p:cNvPr id="3" name="文本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950698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重建地方主体税种</a:t>
            </a:r>
            <a:endParaRPr kumimoji="1" lang="zh-CN" altLang="en-US" dirty="0"/>
          </a:p>
        </p:txBody>
      </p:sp>
      <p:sp>
        <p:nvSpPr>
          <p:cNvPr id="6" name="内容占位符 2"/>
          <p:cNvSpPr>
            <a:spLocks noGrp="1"/>
          </p:cNvSpPr>
          <p:nvPr>
            <p:ph idx="1"/>
          </p:nvPr>
        </p:nvSpPr>
        <p:spPr>
          <a:xfrm>
            <a:off x="1024128" y="1885244"/>
            <a:ext cx="5051208" cy="4492978"/>
          </a:xfrm>
        </p:spPr>
        <p:txBody>
          <a:bodyPr anchor="ctr">
            <a:noAutofit/>
          </a:bodyPr>
          <a:lstStyle/>
          <a:p>
            <a:pPr>
              <a:lnSpc>
                <a:spcPct val="100000"/>
              </a:lnSpc>
              <a:spcAft>
                <a:spcPts val="0"/>
              </a:spcAft>
            </a:pPr>
            <a:r>
              <a:rPr lang="zh-CN" altLang="en-US" sz="2400" dirty="0" smtClean="0"/>
              <a:t>消费税下划</a:t>
            </a:r>
            <a:endParaRPr lang="en-US" altLang="zh-CN" sz="1800" dirty="0"/>
          </a:p>
          <a:p>
            <a:pPr lvl="1">
              <a:lnSpc>
                <a:spcPct val="100000"/>
              </a:lnSpc>
              <a:spcAft>
                <a:spcPts val="0"/>
              </a:spcAft>
            </a:pPr>
            <a:r>
              <a:rPr lang="en-US" altLang="zh-CN" sz="2200" dirty="0"/>
              <a:t>《</a:t>
            </a:r>
            <a:r>
              <a:rPr lang="zh-CN" altLang="en-US" sz="2200" dirty="0"/>
              <a:t>实施更大规模减税降费后调整中央与地方收入划分改革推进方案</a:t>
            </a:r>
            <a:r>
              <a:rPr lang="en-US" altLang="zh-CN" sz="2200" dirty="0"/>
              <a:t>》2019.9.26</a:t>
            </a:r>
          </a:p>
          <a:p>
            <a:pPr lvl="1">
              <a:lnSpc>
                <a:spcPct val="100000"/>
              </a:lnSpc>
              <a:spcAft>
                <a:spcPts val="0"/>
              </a:spcAft>
            </a:pPr>
            <a:r>
              <a:rPr lang="zh-CN" altLang="en-US" sz="2200" dirty="0" smtClean="0"/>
              <a:t>消费税扩围</a:t>
            </a:r>
            <a:endParaRPr lang="en-US" altLang="zh-CN" sz="2200" dirty="0" smtClean="0"/>
          </a:p>
          <a:p>
            <a:pPr lvl="1">
              <a:lnSpc>
                <a:spcPct val="100000"/>
              </a:lnSpc>
              <a:spcAft>
                <a:spcPts val="0"/>
              </a:spcAft>
            </a:pPr>
            <a:r>
              <a:rPr lang="zh-CN" altLang="en-US" sz="2200" dirty="0" smtClean="0"/>
              <a:t>后</a:t>
            </a:r>
            <a:r>
              <a:rPr lang="zh-CN" altLang="en-US" sz="2200" dirty="0"/>
              <a:t>移征收</a:t>
            </a:r>
            <a:r>
              <a:rPr lang="zh-CN" altLang="en-US" sz="2200" dirty="0" smtClean="0"/>
              <a:t>环节</a:t>
            </a:r>
            <a:endParaRPr lang="en-US" altLang="zh-CN" sz="2200" dirty="0" smtClean="0"/>
          </a:p>
          <a:p>
            <a:pPr lvl="1">
              <a:lnSpc>
                <a:spcPct val="100000"/>
              </a:lnSpc>
              <a:spcAft>
                <a:spcPts val="0"/>
              </a:spcAft>
            </a:pPr>
            <a:endParaRPr lang="zh-CN" altLang="en-US" sz="2200" dirty="0"/>
          </a:p>
          <a:p>
            <a:pPr>
              <a:lnSpc>
                <a:spcPct val="100000"/>
              </a:lnSpc>
              <a:spcAft>
                <a:spcPts val="0"/>
              </a:spcAft>
            </a:pPr>
            <a:r>
              <a:rPr lang="zh-CN" altLang="en-US" dirty="0" smtClean="0">
                <a:latin typeface="Calibri" panose="020F0502020204030204" pitchFamily="34" charset="0"/>
              </a:rPr>
              <a:t>财产税</a:t>
            </a:r>
            <a:endParaRPr lang="en-US" altLang="zh-CN" dirty="0" smtClean="0">
              <a:latin typeface="Calibri" panose="020F0502020204030204" pitchFamily="34" charset="0"/>
            </a:endParaRPr>
          </a:p>
          <a:p>
            <a:pPr lvl="1">
              <a:lnSpc>
                <a:spcPct val="100000"/>
              </a:lnSpc>
              <a:spcAft>
                <a:spcPts val="0"/>
              </a:spcAft>
            </a:pPr>
            <a:r>
              <a:rPr lang="zh-CN" altLang="en-US" dirty="0">
                <a:latin typeface="Calibri" panose="020F0502020204030204" pitchFamily="34" charset="0"/>
              </a:rPr>
              <a:t>房地产</a:t>
            </a:r>
            <a:r>
              <a:rPr lang="zh-CN" altLang="en-US" dirty="0" smtClean="0">
                <a:latin typeface="Calibri" panose="020F0502020204030204" pitchFamily="34" charset="0"/>
              </a:rPr>
              <a:t>税</a:t>
            </a:r>
            <a:endParaRPr lang="en-US" altLang="zh-CN" dirty="0" smtClean="0">
              <a:latin typeface="Calibri" panose="020F0502020204030204" pitchFamily="34" charset="0"/>
            </a:endParaRPr>
          </a:p>
          <a:p>
            <a:pPr lvl="1">
              <a:lnSpc>
                <a:spcPct val="100000"/>
              </a:lnSpc>
              <a:spcAft>
                <a:spcPts val="0"/>
              </a:spcAft>
            </a:pPr>
            <a:r>
              <a:rPr lang="zh-CN" altLang="en-US" dirty="0" smtClean="0">
                <a:latin typeface="Calibri" panose="020F0502020204030204" pitchFamily="34" charset="0"/>
              </a:rPr>
              <a:t>遗产税</a:t>
            </a:r>
            <a:endParaRPr lang="en-US" altLang="zh-CN" dirty="0" smtClean="0">
              <a:latin typeface="Calibri" panose="020F0502020204030204" pitchFamily="34" charset="0"/>
            </a:endParaRPr>
          </a:p>
          <a:p>
            <a:pPr lvl="1">
              <a:lnSpc>
                <a:spcPct val="100000"/>
              </a:lnSpc>
              <a:spcAft>
                <a:spcPts val="0"/>
              </a:spcAft>
            </a:pPr>
            <a:r>
              <a:rPr lang="zh-CN" altLang="en-US" dirty="0">
                <a:latin typeface="Calibri" panose="020F0502020204030204" pitchFamily="34" charset="0"/>
              </a:rPr>
              <a:t>赠与</a:t>
            </a:r>
            <a:r>
              <a:rPr lang="zh-CN" altLang="en-US" dirty="0" smtClean="0">
                <a:latin typeface="Calibri" panose="020F0502020204030204" pitchFamily="34" charset="0"/>
              </a:rPr>
              <a:t>税</a:t>
            </a:r>
            <a:endParaRPr lang="zh-CN" altLang="en-US" dirty="0">
              <a:latin typeface="Calibri" panose="020F0502020204030204" pitchFamily="34" charset="0"/>
            </a:endParaRPr>
          </a:p>
        </p:txBody>
      </p:sp>
      <p:graphicFrame>
        <p:nvGraphicFramePr>
          <p:cNvPr id="4" name="图表 3"/>
          <p:cNvGraphicFramePr>
            <a:graphicFrameLocks/>
          </p:cNvGraphicFramePr>
          <p:nvPr>
            <p:extLst>
              <p:ext uri="{D42A27DB-BD31-4B8C-83A1-F6EECF244321}">
                <p14:modId xmlns:p14="http://schemas.microsoft.com/office/powerpoint/2010/main" val="1008474495"/>
              </p:ext>
            </p:extLst>
          </p:nvPr>
        </p:nvGraphicFramePr>
        <p:xfrm>
          <a:off x="6199321" y="1885244"/>
          <a:ext cx="5253925" cy="46489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6974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横向财力</a:t>
            </a:r>
            <a:r>
              <a:rPr kumimoji="1" lang="en-US" altLang="zh-CN" dirty="0" smtClean="0"/>
              <a:t/>
            </a:r>
            <a:br>
              <a:rPr kumimoji="1" lang="en-US" altLang="zh-CN" dirty="0" smtClean="0"/>
            </a:br>
            <a:r>
              <a:rPr kumimoji="1" lang="zh-CN" altLang="en-US" dirty="0" smtClean="0"/>
              <a:t>协调</a:t>
            </a:r>
            <a:endParaRPr kumimoji="1" lang="zh-CN" altLang="en-US" dirty="0"/>
          </a:p>
        </p:txBody>
      </p:sp>
      <p:sp>
        <p:nvSpPr>
          <p:cNvPr id="6" name="内容占位符 2"/>
          <p:cNvSpPr>
            <a:spLocks noGrp="1"/>
          </p:cNvSpPr>
          <p:nvPr>
            <p:ph idx="1"/>
          </p:nvPr>
        </p:nvSpPr>
        <p:spPr>
          <a:xfrm>
            <a:off x="619960" y="1885244"/>
            <a:ext cx="3319862" cy="4492978"/>
          </a:xfrm>
        </p:spPr>
        <p:txBody>
          <a:bodyPr anchor="ctr">
            <a:noAutofit/>
          </a:bodyPr>
          <a:lstStyle/>
          <a:p>
            <a:pPr>
              <a:lnSpc>
                <a:spcPct val="100000"/>
              </a:lnSpc>
              <a:spcAft>
                <a:spcPts val="0"/>
              </a:spcAft>
            </a:pPr>
            <a:r>
              <a:rPr lang="zh-CN" altLang="en-US" sz="2400" dirty="0"/>
              <a:t>五</a:t>
            </a:r>
            <a:r>
              <a:rPr lang="zh-CN" altLang="en-US" sz="2400" dirty="0" smtClean="0"/>
              <a:t>省两市养全国？</a:t>
            </a:r>
            <a:endParaRPr lang="en-US" altLang="zh-CN" sz="1800" dirty="0"/>
          </a:p>
        </p:txBody>
      </p:sp>
      <p:graphicFrame>
        <p:nvGraphicFramePr>
          <p:cNvPr id="4" name="对象 1"/>
          <p:cNvGraphicFramePr>
            <a:graphicFrameLocks noChangeAspect="1"/>
          </p:cNvGraphicFramePr>
          <p:nvPr>
            <p:extLst>
              <p:ext uri="{D42A27DB-BD31-4B8C-83A1-F6EECF244321}">
                <p14:modId xmlns:p14="http://schemas.microsoft.com/office/powerpoint/2010/main" val="518677681"/>
              </p:ext>
            </p:extLst>
          </p:nvPr>
        </p:nvGraphicFramePr>
        <p:xfrm>
          <a:off x="3740235" y="463020"/>
          <a:ext cx="4371557" cy="6253869"/>
        </p:xfrm>
        <a:graphic>
          <a:graphicData uri="http://schemas.openxmlformats.org/presentationml/2006/ole">
            <mc:AlternateContent xmlns:mc="http://schemas.openxmlformats.org/markup-compatibility/2006">
              <mc:Choice xmlns:v="urn:schemas-microsoft-com:vml" Requires="v">
                <p:oleObj spid="_x0000_s4115" name="图表" r:id="rId3" imgW="4686361" imgH="6314991" progId="Excel.Chart.8">
                  <p:embed/>
                </p:oleObj>
              </mc:Choice>
              <mc:Fallback>
                <p:oleObj name="图表" r:id="rId3" imgW="4686361" imgH="6314991" progId="Excel.Chart.8">
                  <p:embed/>
                  <p:pic>
                    <p:nvPicPr>
                      <p:cNvPr id="78853"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235" y="463020"/>
                        <a:ext cx="4371557" cy="6253869"/>
                      </a:xfrm>
                      <a:prstGeom prst="rect">
                        <a:avLst/>
                      </a:prstGeom>
                      <a:noFill/>
                      <a:ln>
                        <a:noFill/>
                      </a:ln>
                    </p:spPr>
                  </p:pic>
                </p:oleObj>
              </mc:Fallback>
            </mc:AlternateContent>
          </a:graphicData>
        </a:graphic>
      </p:graphicFrame>
      <p:pic>
        <p:nvPicPr>
          <p:cNvPr id="5" name="Picture 9" descr="https://pics5.baidu.com/feed/5ab5c9ea15ce36d3f56b8104553da981e850b1ef.jpeg?token=4bfe4630f0cce27cd9e3b3a45c4f68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8544" y="463020"/>
            <a:ext cx="4097742" cy="62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672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8" name="直接箭头连接符 17"/>
          <p:cNvCxnSpPr>
            <a:endCxn id="17" idx="0"/>
          </p:cNvCxnSpPr>
          <p:nvPr/>
        </p:nvCxnSpPr>
        <p:spPr>
          <a:xfrm>
            <a:off x="8599705" y="2905623"/>
            <a:ext cx="7938" cy="71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kumimoji="1" lang="zh-CN" altLang="en-US" dirty="0" smtClean="0"/>
              <a:t>横向财力协调</a:t>
            </a:r>
            <a:endParaRPr kumimoji="1" lang="zh-CN" altLang="en-US" dirty="0"/>
          </a:p>
        </p:txBody>
      </p:sp>
      <p:sp>
        <p:nvSpPr>
          <p:cNvPr id="6" name="内容占位符 2"/>
          <p:cNvSpPr>
            <a:spLocks noGrp="1"/>
          </p:cNvSpPr>
          <p:nvPr>
            <p:ph idx="1"/>
          </p:nvPr>
        </p:nvSpPr>
        <p:spPr>
          <a:xfrm>
            <a:off x="610324" y="2365022"/>
            <a:ext cx="6243684" cy="4492978"/>
          </a:xfrm>
        </p:spPr>
        <p:txBody>
          <a:bodyPr anchor="ctr">
            <a:noAutofit/>
          </a:bodyPr>
          <a:lstStyle/>
          <a:p>
            <a:pPr>
              <a:lnSpc>
                <a:spcPct val="100000"/>
              </a:lnSpc>
              <a:spcAft>
                <a:spcPts val="0"/>
              </a:spcAft>
            </a:pPr>
            <a:r>
              <a:rPr lang="zh-CN" altLang="en-US" sz="2400" dirty="0"/>
              <a:t>中央分享的主要税种</a:t>
            </a:r>
          </a:p>
          <a:p>
            <a:pPr lvl="1">
              <a:lnSpc>
                <a:spcPct val="100000"/>
              </a:lnSpc>
              <a:spcAft>
                <a:spcPts val="0"/>
              </a:spcAft>
            </a:pPr>
            <a:r>
              <a:rPr lang="zh-CN" altLang="en-US" sz="2000" dirty="0"/>
              <a:t>增值税</a:t>
            </a:r>
            <a:r>
              <a:rPr lang="en-US" altLang="zh-CN" sz="2000" dirty="0"/>
              <a:t>50%</a:t>
            </a:r>
            <a:r>
              <a:rPr lang="zh-CN" altLang="en-US" sz="2000" dirty="0"/>
              <a:t>；所得税</a:t>
            </a:r>
            <a:r>
              <a:rPr lang="en-US" altLang="zh-CN" sz="2000" dirty="0"/>
              <a:t>60%</a:t>
            </a:r>
          </a:p>
          <a:p>
            <a:pPr>
              <a:lnSpc>
                <a:spcPct val="100000"/>
              </a:lnSpc>
              <a:spcAft>
                <a:spcPts val="0"/>
              </a:spcAft>
            </a:pPr>
            <a:r>
              <a:rPr lang="zh-CN" altLang="en-US" sz="2400" dirty="0"/>
              <a:t>以流转税和所得税为双主</a:t>
            </a:r>
          </a:p>
          <a:p>
            <a:pPr lvl="1">
              <a:lnSpc>
                <a:spcPct val="100000"/>
              </a:lnSpc>
              <a:spcAft>
                <a:spcPts val="0"/>
              </a:spcAft>
            </a:pPr>
            <a:r>
              <a:rPr lang="zh-CN" altLang="en-US" sz="2000" dirty="0"/>
              <a:t>生产地征收原则</a:t>
            </a:r>
          </a:p>
          <a:p>
            <a:pPr lvl="1">
              <a:lnSpc>
                <a:spcPct val="100000"/>
              </a:lnSpc>
              <a:spcAft>
                <a:spcPts val="0"/>
              </a:spcAft>
            </a:pPr>
            <a:r>
              <a:rPr lang="zh-CN" altLang="en-US" sz="2000" dirty="0"/>
              <a:t>流转税是转嫁</a:t>
            </a:r>
            <a:r>
              <a:rPr lang="zh-CN" altLang="en-US" sz="2000" dirty="0" smtClean="0"/>
              <a:t>的</a:t>
            </a:r>
            <a:endParaRPr lang="en-US" altLang="zh-CN" sz="2000" dirty="0" smtClean="0"/>
          </a:p>
          <a:p>
            <a:pPr lvl="1">
              <a:lnSpc>
                <a:spcPct val="100000"/>
              </a:lnSpc>
              <a:spcAft>
                <a:spcPts val="0"/>
              </a:spcAft>
            </a:pPr>
            <a:endParaRPr lang="en-US" altLang="zh-CN" sz="2000" dirty="0"/>
          </a:p>
          <a:p>
            <a:pPr lvl="1">
              <a:lnSpc>
                <a:spcPct val="100000"/>
              </a:lnSpc>
              <a:spcAft>
                <a:spcPts val="0"/>
              </a:spcAft>
            </a:pPr>
            <a:endParaRPr lang="en-US" altLang="zh-CN" sz="2000" dirty="0" smtClean="0"/>
          </a:p>
          <a:p>
            <a:pPr lvl="1">
              <a:lnSpc>
                <a:spcPct val="100000"/>
              </a:lnSpc>
              <a:spcAft>
                <a:spcPts val="0"/>
              </a:spcAft>
            </a:pPr>
            <a:endParaRPr lang="zh-CN" altLang="en-US" sz="2000" dirty="0"/>
          </a:p>
          <a:p>
            <a:pPr>
              <a:lnSpc>
                <a:spcPct val="100000"/>
              </a:lnSpc>
              <a:spcAft>
                <a:spcPts val="0"/>
              </a:spcAft>
            </a:pPr>
            <a:r>
              <a:rPr lang="zh-CN" altLang="en-US" sz="2400" dirty="0"/>
              <a:t>结论：沿海发达地区攫取了内陆地区税源</a:t>
            </a:r>
          </a:p>
          <a:p>
            <a:pPr>
              <a:lnSpc>
                <a:spcPct val="100000"/>
              </a:lnSpc>
              <a:spcAft>
                <a:spcPts val="0"/>
              </a:spcAft>
            </a:pPr>
            <a:endParaRPr lang="en-US" altLang="zh-CN" sz="1800" dirty="0"/>
          </a:p>
        </p:txBody>
      </p:sp>
      <p:sp>
        <p:nvSpPr>
          <p:cNvPr id="7" name="圆角矩形 6"/>
          <p:cNvSpPr/>
          <p:nvPr/>
        </p:nvSpPr>
        <p:spPr>
          <a:xfrm>
            <a:off x="6235918" y="2570661"/>
            <a:ext cx="838200" cy="33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smtClean="0"/>
              <a:t>企业</a:t>
            </a:r>
            <a:r>
              <a:rPr lang="en-US" altLang="zh-CN" sz="1600" dirty="0" smtClean="0"/>
              <a:t> </a:t>
            </a:r>
            <a:r>
              <a:rPr lang="en-US" altLang="zh-CN" sz="1600" dirty="0"/>
              <a:t>A</a:t>
            </a:r>
            <a:endParaRPr lang="zh-CN" altLang="en-US" sz="1600" dirty="0"/>
          </a:p>
        </p:txBody>
      </p:sp>
      <p:sp>
        <p:nvSpPr>
          <p:cNvPr id="8" name="圆角矩形 7"/>
          <p:cNvSpPr/>
          <p:nvPr/>
        </p:nvSpPr>
        <p:spPr>
          <a:xfrm>
            <a:off x="8185368" y="2570661"/>
            <a:ext cx="838200" cy="33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smtClean="0"/>
              <a:t>企业</a:t>
            </a:r>
            <a:r>
              <a:rPr lang="en-US" altLang="zh-CN" sz="1600" dirty="0" smtClean="0"/>
              <a:t> </a:t>
            </a:r>
            <a:r>
              <a:rPr lang="en-US" altLang="zh-CN" sz="1600" dirty="0"/>
              <a:t>B</a:t>
            </a:r>
            <a:endParaRPr lang="zh-CN" altLang="en-US" sz="1600" dirty="0"/>
          </a:p>
        </p:txBody>
      </p:sp>
      <p:sp>
        <p:nvSpPr>
          <p:cNvPr id="9" name="圆角矩形 8"/>
          <p:cNvSpPr/>
          <p:nvPr/>
        </p:nvSpPr>
        <p:spPr>
          <a:xfrm>
            <a:off x="10137993" y="2570661"/>
            <a:ext cx="1168400" cy="33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smtClean="0"/>
              <a:t>消费者</a:t>
            </a:r>
            <a:endParaRPr lang="zh-CN" altLang="en-US" sz="1600" dirty="0"/>
          </a:p>
        </p:txBody>
      </p:sp>
      <p:sp>
        <p:nvSpPr>
          <p:cNvPr id="10" name="右箭头 9"/>
          <p:cNvSpPr/>
          <p:nvPr/>
        </p:nvSpPr>
        <p:spPr>
          <a:xfrm>
            <a:off x="7102693" y="2659561"/>
            <a:ext cx="1046162" cy="1651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1" name="右箭头 10"/>
          <p:cNvSpPr/>
          <p:nvPr/>
        </p:nvSpPr>
        <p:spPr>
          <a:xfrm>
            <a:off x="9058493" y="2659561"/>
            <a:ext cx="1046162" cy="1651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2" name="椭圆 11"/>
          <p:cNvSpPr/>
          <p:nvPr/>
        </p:nvSpPr>
        <p:spPr>
          <a:xfrm>
            <a:off x="6031130" y="3615236"/>
            <a:ext cx="1263650" cy="528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smtClean="0"/>
              <a:t>税务局</a:t>
            </a:r>
            <a:endParaRPr lang="zh-CN" altLang="en-US" sz="1600" dirty="0"/>
          </a:p>
        </p:txBody>
      </p:sp>
      <p:cxnSp>
        <p:nvCxnSpPr>
          <p:cNvPr id="13" name="直接箭头连接符 12"/>
          <p:cNvCxnSpPr>
            <a:stCxn id="7" idx="2"/>
            <a:endCxn id="12" idx="0"/>
          </p:cNvCxnSpPr>
          <p:nvPr/>
        </p:nvCxnSpPr>
        <p:spPr>
          <a:xfrm>
            <a:off x="6655018" y="2900861"/>
            <a:ext cx="7937" cy="71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054943" y="4448673"/>
            <a:ext cx="1239837" cy="401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t>甲 省</a:t>
            </a:r>
            <a:endParaRPr lang="zh-CN" altLang="en-US" dirty="0"/>
          </a:p>
        </p:txBody>
      </p:sp>
      <p:sp>
        <p:nvSpPr>
          <p:cNvPr id="15" name="矩形 14"/>
          <p:cNvSpPr/>
          <p:nvPr/>
        </p:nvSpPr>
        <p:spPr>
          <a:xfrm>
            <a:off x="6235918" y="3054848"/>
            <a:ext cx="973137" cy="377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a:solidFill>
                  <a:schemeClr val="tx1"/>
                </a:solidFill>
              </a:rPr>
              <a:t>17=17-0</a:t>
            </a:r>
            <a:endParaRPr lang="zh-CN" altLang="en-US" sz="1400" dirty="0">
              <a:solidFill>
                <a:schemeClr val="tx1"/>
              </a:solidFill>
            </a:endParaRPr>
          </a:p>
        </p:txBody>
      </p:sp>
      <p:sp>
        <p:nvSpPr>
          <p:cNvPr id="16" name="矩形 15"/>
          <p:cNvSpPr/>
          <p:nvPr/>
        </p:nvSpPr>
        <p:spPr>
          <a:xfrm>
            <a:off x="8105993" y="3069136"/>
            <a:ext cx="1071562" cy="377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a:solidFill>
                  <a:schemeClr val="tx1"/>
                </a:solidFill>
              </a:rPr>
              <a:t>17=34-17</a:t>
            </a:r>
            <a:endParaRPr lang="zh-CN" altLang="en-US" sz="1400" dirty="0">
              <a:solidFill>
                <a:schemeClr val="tx1"/>
              </a:solidFill>
            </a:endParaRPr>
          </a:p>
        </p:txBody>
      </p:sp>
      <p:sp>
        <p:nvSpPr>
          <p:cNvPr id="17" name="椭圆 16"/>
          <p:cNvSpPr/>
          <p:nvPr/>
        </p:nvSpPr>
        <p:spPr>
          <a:xfrm>
            <a:off x="7975818" y="3619998"/>
            <a:ext cx="1262062" cy="528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smtClean="0"/>
              <a:t>税务局</a:t>
            </a:r>
            <a:endParaRPr lang="zh-CN" altLang="en-US" sz="1600" dirty="0"/>
          </a:p>
        </p:txBody>
      </p:sp>
      <p:sp>
        <p:nvSpPr>
          <p:cNvPr id="19" name="下箭头 18"/>
          <p:cNvSpPr/>
          <p:nvPr/>
        </p:nvSpPr>
        <p:spPr>
          <a:xfrm flipH="1">
            <a:off x="6601043" y="4143873"/>
            <a:ext cx="44450" cy="273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矩形 19"/>
          <p:cNvSpPr/>
          <p:nvPr/>
        </p:nvSpPr>
        <p:spPr>
          <a:xfrm>
            <a:off x="8086943" y="4442323"/>
            <a:ext cx="1238250" cy="401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t>乙 省</a:t>
            </a:r>
            <a:endParaRPr lang="zh-CN" altLang="en-US" dirty="0"/>
          </a:p>
        </p:txBody>
      </p:sp>
      <p:sp>
        <p:nvSpPr>
          <p:cNvPr id="21" name="下箭头 20"/>
          <p:cNvSpPr/>
          <p:nvPr/>
        </p:nvSpPr>
        <p:spPr>
          <a:xfrm flipH="1">
            <a:off x="8606849" y="4147048"/>
            <a:ext cx="46038" cy="274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矩形 21"/>
          <p:cNvSpPr/>
          <p:nvPr/>
        </p:nvSpPr>
        <p:spPr>
          <a:xfrm>
            <a:off x="10104655" y="4421686"/>
            <a:ext cx="123825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t>丙 省</a:t>
            </a:r>
            <a:endParaRPr lang="zh-CN" altLang="en-US" dirty="0"/>
          </a:p>
        </p:txBody>
      </p:sp>
      <p:sp>
        <p:nvSpPr>
          <p:cNvPr id="23" name="下箭头 22"/>
          <p:cNvSpPr/>
          <p:nvPr/>
        </p:nvSpPr>
        <p:spPr>
          <a:xfrm flipH="1">
            <a:off x="10649168" y="2900861"/>
            <a:ext cx="46037" cy="148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523516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横向财力协调</a:t>
            </a:r>
            <a:endParaRPr kumimoji="1" lang="zh-CN" altLang="en-US" dirty="0"/>
          </a:p>
        </p:txBody>
      </p:sp>
      <p:sp>
        <p:nvSpPr>
          <p:cNvPr id="6" name="内容占位符 2"/>
          <p:cNvSpPr>
            <a:spLocks noGrp="1"/>
          </p:cNvSpPr>
          <p:nvPr>
            <p:ph sz="half" idx="1"/>
          </p:nvPr>
        </p:nvSpPr>
        <p:spPr/>
        <p:txBody>
          <a:bodyPr anchor="ctr">
            <a:noAutofit/>
          </a:bodyPr>
          <a:lstStyle/>
          <a:p>
            <a:pPr>
              <a:lnSpc>
                <a:spcPct val="100000"/>
              </a:lnSpc>
              <a:spcAft>
                <a:spcPts val="0"/>
              </a:spcAft>
            </a:pPr>
            <a:r>
              <a:rPr lang="zh-CN" altLang="en-US" dirty="0" smtClean="0"/>
              <a:t>解决方案一：改税制</a:t>
            </a:r>
            <a:endParaRPr lang="zh-CN" altLang="en-US" dirty="0"/>
          </a:p>
          <a:p>
            <a:pPr lvl="1">
              <a:lnSpc>
                <a:spcPct val="100000"/>
              </a:lnSpc>
              <a:spcAft>
                <a:spcPts val="0"/>
              </a:spcAft>
            </a:pPr>
            <a:r>
              <a:rPr lang="zh-CN" altLang="en-US" dirty="0" smtClean="0"/>
              <a:t>以零售环节税收为主</a:t>
            </a:r>
            <a:endParaRPr lang="en-US" altLang="zh-CN" dirty="0" smtClean="0"/>
          </a:p>
          <a:p>
            <a:pPr lvl="1">
              <a:lnSpc>
                <a:spcPct val="100000"/>
              </a:lnSpc>
              <a:spcAft>
                <a:spcPts val="0"/>
              </a:spcAft>
            </a:pPr>
            <a:r>
              <a:rPr lang="zh-CN" altLang="en-US" dirty="0" smtClean="0"/>
              <a:t>按照地区销售分摊</a:t>
            </a:r>
            <a:endParaRPr lang="en-US" altLang="zh-CN" dirty="0" smtClean="0"/>
          </a:p>
          <a:p>
            <a:pPr lvl="1">
              <a:lnSpc>
                <a:spcPct val="100000"/>
              </a:lnSpc>
              <a:spcAft>
                <a:spcPts val="0"/>
              </a:spcAft>
            </a:pPr>
            <a:r>
              <a:rPr lang="zh-CN" altLang="en-US" dirty="0"/>
              <a:t>消费</a:t>
            </a:r>
            <a:r>
              <a:rPr lang="zh-CN" altLang="en-US" dirty="0" smtClean="0"/>
              <a:t>地征收</a:t>
            </a:r>
            <a:endParaRPr lang="en-US" altLang="zh-CN" dirty="0"/>
          </a:p>
          <a:p>
            <a:pPr>
              <a:lnSpc>
                <a:spcPct val="100000"/>
              </a:lnSpc>
              <a:spcAft>
                <a:spcPts val="0"/>
              </a:spcAft>
            </a:pPr>
            <a:endParaRPr lang="en-US" altLang="zh-CN" sz="1800" dirty="0"/>
          </a:p>
        </p:txBody>
      </p:sp>
      <p:sp>
        <p:nvSpPr>
          <p:cNvPr id="3" name="内容占位符 2"/>
          <p:cNvSpPr>
            <a:spLocks noGrp="1"/>
          </p:cNvSpPr>
          <p:nvPr>
            <p:ph sz="half" idx="2"/>
          </p:nvPr>
        </p:nvSpPr>
        <p:spPr/>
        <p:txBody>
          <a:bodyPr/>
          <a:lstStyle/>
          <a:p>
            <a:pPr>
              <a:lnSpc>
                <a:spcPct val="100000"/>
              </a:lnSpc>
              <a:spcAft>
                <a:spcPts val="0"/>
              </a:spcAft>
            </a:pPr>
            <a:r>
              <a:rPr lang="zh-CN" altLang="en-US" dirty="0"/>
              <a:t>解决方案二：改分配</a:t>
            </a:r>
          </a:p>
          <a:p>
            <a:pPr lvl="1">
              <a:lnSpc>
                <a:spcPct val="100000"/>
              </a:lnSpc>
              <a:spcAft>
                <a:spcPts val="0"/>
              </a:spcAft>
            </a:pPr>
            <a:r>
              <a:rPr lang="zh-CN" altLang="en-US" dirty="0"/>
              <a:t>因素法的均衡性转移支付</a:t>
            </a:r>
          </a:p>
          <a:p>
            <a:pPr lvl="1">
              <a:lnSpc>
                <a:spcPct val="100000"/>
              </a:lnSpc>
              <a:spcAft>
                <a:spcPts val="0"/>
              </a:spcAft>
            </a:pPr>
            <a:r>
              <a:rPr lang="zh-CN" altLang="en-US" dirty="0"/>
              <a:t>消费贡献</a:t>
            </a:r>
            <a:endParaRPr lang="en-US" altLang="zh-CN" dirty="0"/>
          </a:p>
          <a:p>
            <a:pPr lvl="1">
              <a:lnSpc>
                <a:spcPct val="100000"/>
              </a:lnSpc>
              <a:spcAft>
                <a:spcPts val="0"/>
              </a:spcAft>
            </a:pPr>
            <a:r>
              <a:rPr lang="zh-CN" altLang="en-US" dirty="0"/>
              <a:t>资源贡献</a:t>
            </a:r>
          </a:p>
          <a:p>
            <a:endParaRPr kumimoji="1" lang="zh-CN" altLang="en-US" dirty="0"/>
          </a:p>
        </p:txBody>
      </p:sp>
    </p:spTree>
    <p:extLst>
      <p:ext uri="{BB962C8B-B14F-4D97-AF65-F5344CB8AC3E}">
        <p14:creationId xmlns:p14="http://schemas.microsoft.com/office/powerpoint/2010/main" val="298949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kumimoji="1" lang="zh-CN" altLang="en-US" dirty="0" smtClean="0"/>
              <a:t>非常感谢！</a:t>
            </a:r>
            <a:endParaRPr kumimoji="1" lang="zh-CN" altLang="en-US" dirty="0"/>
          </a:p>
        </p:txBody>
      </p:sp>
      <p:sp>
        <p:nvSpPr>
          <p:cNvPr id="6" name="图片占位符 5"/>
          <p:cNvSpPr>
            <a:spLocks noGrp="1"/>
          </p:cNvSpPr>
          <p:nvPr>
            <p:ph type="pic" idx="1"/>
          </p:nvPr>
        </p:nvSpPr>
        <p:spPr>
          <a:xfrm>
            <a:off x="0" y="0"/>
            <a:ext cx="12188952" cy="4572000"/>
          </a:xfrm>
        </p:spPr>
      </p:sp>
      <p:sp>
        <p:nvSpPr>
          <p:cNvPr id="7" name="文本占位符 6"/>
          <p:cNvSpPr>
            <a:spLocks noGrp="1"/>
          </p:cNvSpPr>
          <p:nvPr>
            <p:ph type="body" sz="half" idx="2"/>
          </p:nvPr>
        </p:nvSpPr>
        <p:spPr/>
        <p:txBody>
          <a:bodyPr/>
          <a:lstStyle/>
          <a:p>
            <a:endParaRPr kumimoji="1" lang="zh-CN" altLang="en-US" dirty="0"/>
          </a:p>
        </p:txBody>
      </p:sp>
    </p:spTree>
    <p:extLst>
      <p:ext uri="{BB962C8B-B14F-4D97-AF65-F5344CB8AC3E}">
        <p14:creationId xmlns:p14="http://schemas.microsoft.com/office/powerpoint/2010/main" val="15618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地方政府行为的财政激励</a:t>
            </a:r>
            <a:endParaRPr kumimoji="1" lang="zh-CN" altLang="en-US" dirty="0"/>
          </a:p>
        </p:txBody>
      </p:sp>
      <p:sp>
        <p:nvSpPr>
          <p:cNvPr id="3" name="内容占位符 2"/>
          <p:cNvSpPr>
            <a:spLocks noGrp="1"/>
          </p:cNvSpPr>
          <p:nvPr>
            <p:ph idx="1"/>
          </p:nvPr>
        </p:nvSpPr>
        <p:spPr>
          <a:xfrm>
            <a:off x="1024128" y="2286000"/>
            <a:ext cx="10718693" cy="4023360"/>
          </a:xfrm>
        </p:spPr>
        <p:txBody>
          <a:bodyPr anchor="ctr">
            <a:normAutofit fontScale="92500" lnSpcReduction="20000"/>
          </a:bodyPr>
          <a:lstStyle/>
          <a:p>
            <a:pPr>
              <a:lnSpc>
                <a:spcPct val="200000"/>
              </a:lnSpc>
            </a:pPr>
            <a:r>
              <a:rPr lang="zh-CN" altLang="en-US" dirty="0" smtClean="0"/>
              <a:t>思考：</a:t>
            </a:r>
            <a:endParaRPr lang="en-US" altLang="zh-CN" dirty="0"/>
          </a:p>
          <a:p>
            <a:pPr lvl="1">
              <a:lnSpc>
                <a:spcPct val="200000"/>
              </a:lnSpc>
            </a:pPr>
            <a:r>
              <a:rPr lang="zh-CN" altLang="en-US" sz="2800" dirty="0" smtClean="0"/>
              <a:t>上世纪</a:t>
            </a:r>
            <a:r>
              <a:rPr lang="en-US" altLang="zh-CN" sz="2800" dirty="0" smtClean="0"/>
              <a:t>80</a:t>
            </a:r>
            <a:r>
              <a:rPr lang="zh-CN" altLang="en-US" sz="2800" dirty="0" smtClean="0"/>
              <a:t>年代的“一城一啤”</a:t>
            </a:r>
            <a:endParaRPr lang="zh-CN" altLang="en-US" sz="2800" dirty="0"/>
          </a:p>
          <a:p>
            <a:pPr lvl="1">
              <a:lnSpc>
                <a:spcPct val="200000"/>
              </a:lnSpc>
            </a:pPr>
            <a:r>
              <a:rPr lang="zh-CN" altLang="en-US" sz="2800" dirty="0" smtClean="0"/>
              <a:t>地区之间的资源争夺</a:t>
            </a:r>
            <a:endParaRPr lang="en-US" altLang="zh-CN" sz="2800" dirty="0" smtClean="0"/>
          </a:p>
          <a:p>
            <a:pPr lvl="1">
              <a:lnSpc>
                <a:spcPct val="200000"/>
              </a:lnSpc>
            </a:pPr>
            <a:r>
              <a:rPr lang="zh-CN" altLang="en-US" sz="2800" dirty="0" smtClean="0"/>
              <a:t>乡镇企业的崛起与沉寂</a:t>
            </a:r>
            <a:endParaRPr lang="en-US" altLang="zh-CN" sz="2800" dirty="0" smtClean="0"/>
          </a:p>
          <a:p>
            <a:pPr lvl="1">
              <a:lnSpc>
                <a:spcPct val="200000"/>
              </a:lnSpc>
            </a:pPr>
            <a:r>
              <a:rPr lang="zh-CN" altLang="en-US" sz="2800" dirty="0" smtClean="0"/>
              <a:t>城市的出租车品牌</a:t>
            </a:r>
            <a:endParaRPr lang="zh-CN" altLang="en-US" sz="28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133" y="2418298"/>
            <a:ext cx="5988609" cy="2864902"/>
          </a:xfrm>
          <a:prstGeom prst="rect">
            <a:avLst/>
          </a:prstGeom>
        </p:spPr>
      </p:pic>
    </p:spTree>
    <p:extLst>
      <p:ext uri="{BB962C8B-B14F-4D97-AF65-F5344CB8AC3E}">
        <p14:creationId xmlns:p14="http://schemas.microsoft.com/office/powerpoint/2010/main" val="25819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地方政府行为的财政激励</a:t>
            </a:r>
            <a:endParaRPr kumimoji="1"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793" y="2084832"/>
            <a:ext cx="8369085" cy="4464496"/>
          </a:xfrm>
          <a:prstGeom prst="rect">
            <a:avLst/>
          </a:prstGeom>
        </p:spPr>
      </p:pic>
    </p:spTree>
    <p:extLst>
      <p:ext uri="{BB962C8B-B14F-4D97-AF65-F5344CB8AC3E}">
        <p14:creationId xmlns:p14="http://schemas.microsoft.com/office/powerpoint/2010/main" val="79291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央地财政划分原则</a:t>
            </a:r>
            <a:endParaRPr kumimoji="1" lang="zh-CN" altLang="en-US" dirty="0"/>
          </a:p>
        </p:txBody>
      </p:sp>
      <p:sp>
        <p:nvSpPr>
          <p:cNvPr id="3" name="内容占位符 2"/>
          <p:cNvSpPr>
            <a:spLocks noGrp="1"/>
          </p:cNvSpPr>
          <p:nvPr>
            <p:ph idx="1"/>
          </p:nvPr>
        </p:nvSpPr>
        <p:spPr>
          <a:xfrm>
            <a:off x="1024128" y="2286000"/>
            <a:ext cx="10718693" cy="4023360"/>
          </a:xfrm>
        </p:spPr>
        <p:txBody>
          <a:bodyPr anchor="ctr">
            <a:normAutofit/>
          </a:bodyPr>
          <a:lstStyle/>
          <a:p>
            <a:pPr>
              <a:lnSpc>
                <a:spcPct val="120000"/>
              </a:lnSpc>
            </a:pPr>
            <a:r>
              <a:rPr lang="zh-CN" altLang="en-US" dirty="0" smtClean="0"/>
              <a:t>分钱（</a:t>
            </a:r>
            <a:r>
              <a:rPr lang="en-US" altLang="zh-CN" dirty="0" smtClean="0"/>
              <a:t>Musgrave, 1983</a:t>
            </a:r>
            <a:r>
              <a:rPr lang="zh-CN" altLang="en-US" dirty="0" smtClean="0"/>
              <a:t>）：</a:t>
            </a:r>
            <a:endParaRPr lang="en-US" altLang="zh-CN" dirty="0"/>
          </a:p>
          <a:p>
            <a:pPr lvl="1">
              <a:lnSpc>
                <a:spcPct val="120000"/>
              </a:lnSpc>
            </a:pPr>
            <a:r>
              <a:rPr lang="zh-CN" altLang="en-US" dirty="0" smtClean="0"/>
              <a:t>（</a:t>
            </a:r>
            <a:r>
              <a:rPr lang="en-US" altLang="zh-CN" dirty="0"/>
              <a:t>1</a:t>
            </a:r>
            <a:r>
              <a:rPr lang="zh-CN" altLang="en-US" dirty="0"/>
              <a:t>）流动性差或者完全不可流动的税种由地方征管</a:t>
            </a:r>
          </a:p>
          <a:p>
            <a:pPr lvl="1">
              <a:lnSpc>
                <a:spcPct val="120000"/>
              </a:lnSpc>
            </a:pPr>
            <a:r>
              <a:rPr lang="zh-CN" altLang="en-US" dirty="0"/>
              <a:t>（</a:t>
            </a:r>
            <a:r>
              <a:rPr lang="en-US" altLang="zh-CN" dirty="0"/>
              <a:t>2</a:t>
            </a:r>
            <a:r>
              <a:rPr lang="zh-CN" altLang="en-US" dirty="0"/>
              <a:t>）累进税需要由中央来控制</a:t>
            </a:r>
          </a:p>
          <a:p>
            <a:pPr lvl="1">
              <a:lnSpc>
                <a:spcPct val="120000"/>
              </a:lnSpc>
            </a:pPr>
            <a:r>
              <a:rPr lang="zh-CN" altLang="en-US" dirty="0"/>
              <a:t>（</a:t>
            </a:r>
            <a:r>
              <a:rPr lang="en-US" altLang="zh-CN" dirty="0"/>
              <a:t>3</a:t>
            </a:r>
            <a:r>
              <a:rPr lang="zh-CN" altLang="en-US" dirty="0"/>
              <a:t>）用于再分配的税种由中央来控制</a:t>
            </a:r>
          </a:p>
          <a:p>
            <a:pPr lvl="1">
              <a:lnSpc>
                <a:spcPct val="120000"/>
              </a:lnSpc>
            </a:pPr>
            <a:r>
              <a:rPr lang="zh-CN" altLang="en-US" dirty="0"/>
              <a:t>（</a:t>
            </a:r>
            <a:r>
              <a:rPr lang="en-US" altLang="zh-CN" dirty="0"/>
              <a:t>4</a:t>
            </a:r>
            <a:r>
              <a:rPr lang="zh-CN" altLang="en-US" dirty="0"/>
              <a:t>）有利于社会稳定的税收需由中央控制</a:t>
            </a:r>
          </a:p>
          <a:p>
            <a:pPr lvl="1">
              <a:lnSpc>
                <a:spcPct val="120000"/>
              </a:lnSpc>
            </a:pPr>
            <a:r>
              <a:rPr lang="zh-CN" altLang="en-US" dirty="0"/>
              <a:t>（</a:t>
            </a:r>
            <a:r>
              <a:rPr lang="en-US" altLang="zh-CN" dirty="0"/>
              <a:t>5</a:t>
            </a:r>
            <a:r>
              <a:rPr lang="zh-CN" altLang="en-US" dirty="0"/>
              <a:t>）地方政府间税基差异很大的税种由中央控制</a:t>
            </a:r>
          </a:p>
          <a:p>
            <a:pPr lvl="1">
              <a:lnSpc>
                <a:spcPct val="120000"/>
              </a:lnSpc>
            </a:pPr>
            <a:r>
              <a:rPr lang="zh-CN" altLang="en-US" dirty="0"/>
              <a:t>（</a:t>
            </a:r>
            <a:r>
              <a:rPr lang="en-US" altLang="zh-CN" dirty="0"/>
              <a:t>6</a:t>
            </a:r>
            <a:r>
              <a:rPr lang="zh-CN" altLang="en-US" dirty="0"/>
              <a:t>）使用费的征收可由任何一级政府控制。</a:t>
            </a:r>
          </a:p>
        </p:txBody>
      </p:sp>
    </p:spTree>
    <p:extLst>
      <p:ext uri="{BB962C8B-B14F-4D97-AF65-F5344CB8AC3E}">
        <p14:creationId xmlns:p14="http://schemas.microsoft.com/office/powerpoint/2010/main" val="117792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央地财政划分原则</a:t>
            </a:r>
            <a:endParaRPr kumimoji="1" lang="zh-CN" altLang="en-US" dirty="0"/>
          </a:p>
        </p:txBody>
      </p:sp>
      <p:sp>
        <p:nvSpPr>
          <p:cNvPr id="3" name="内容占位符 2"/>
          <p:cNvSpPr>
            <a:spLocks noGrp="1"/>
          </p:cNvSpPr>
          <p:nvPr>
            <p:ph idx="1"/>
          </p:nvPr>
        </p:nvSpPr>
        <p:spPr>
          <a:xfrm>
            <a:off x="1024128" y="2286000"/>
            <a:ext cx="10718693" cy="4023360"/>
          </a:xfrm>
        </p:spPr>
        <p:txBody>
          <a:bodyPr anchor="ctr">
            <a:normAutofit fontScale="92500" lnSpcReduction="20000"/>
          </a:bodyPr>
          <a:lstStyle/>
          <a:p>
            <a:pPr>
              <a:lnSpc>
                <a:spcPct val="200000"/>
              </a:lnSpc>
            </a:pPr>
            <a:r>
              <a:rPr lang="zh-CN" altLang="en-US" sz="3000" dirty="0" smtClean="0"/>
              <a:t>分事：</a:t>
            </a:r>
            <a:endParaRPr lang="en-US" altLang="zh-CN" sz="3000" dirty="0"/>
          </a:p>
          <a:p>
            <a:pPr lvl="1">
              <a:lnSpc>
                <a:spcPct val="200000"/>
              </a:lnSpc>
            </a:pPr>
            <a:r>
              <a:rPr lang="zh-CN" altLang="en-US" sz="2800" dirty="0" smtClean="0"/>
              <a:t>受益范围：全域</a:t>
            </a:r>
            <a:r>
              <a:rPr lang="en-US" altLang="zh-CN" sz="2800" dirty="0" smtClean="0"/>
              <a:t>vs</a:t>
            </a:r>
            <a:r>
              <a:rPr lang="zh-CN" altLang="en-US" sz="2800" dirty="0" smtClean="0"/>
              <a:t>区域</a:t>
            </a:r>
            <a:r>
              <a:rPr lang="en-US" altLang="zh-CN" sz="2800" dirty="0" smtClean="0"/>
              <a:t>vs</a:t>
            </a:r>
            <a:r>
              <a:rPr lang="zh-CN" altLang="en-US" sz="2800" dirty="0" smtClean="0"/>
              <a:t>本地</a:t>
            </a:r>
            <a:endParaRPr lang="en-US" altLang="zh-CN" sz="2800" dirty="0" smtClean="0"/>
          </a:p>
          <a:p>
            <a:pPr lvl="1">
              <a:lnSpc>
                <a:spcPct val="200000"/>
              </a:lnSpc>
            </a:pPr>
            <a:r>
              <a:rPr lang="zh-CN" altLang="en-US" sz="2800" dirty="0" smtClean="0"/>
              <a:t>信息复杂程度：本地化</a:t>
            </a:r>
            <a:r>
              <a:rPr lang="en-US" altLang="zh-CN" sz="2800" dirty="0" smtClean="0"/>
              <a:t>+sorting</a:t>
            </a:r>
          </a:p>
          <a:p>
            <a:pPr lvl="1">
              <a:lnSpc>
                <a:spcPct val="200000"/>
              </a:lnSpc>
            </a:pPr>
            <a:r>
              <a:rPr lang="zh-CN" altLang="en-US" sz="2800" dirty="0" smtClean="0"/>
              <a:t>要素流动性</a:t>
            </a:r>
            <a:endParaRPr lang="en-US" altLang="zh-CN" sz="2800" dirty="0" smtClean="0"/>
          </a:p>
          <a:p>
            <a:pPr lvl="1">
              <a:lnSpc>
                <a:spcPct val="200000"/>
              </a:lnSpc>
            </a:pPr>
            <a:r>
              <a:rPr lang="zh-CN" altLang="en-US" sz="2800" dirty="0" smtClean="0"/>
              <a:t>社会稳定</a:t>
            </a:r>
            <a:endParaRPr lang="zh-CN" altLang="en-US" sz="2800" dirty="0"/>
          </a:p>
        </p:txBody>
      </p:sp>
    </p:spTree>
    <p:extLst>
      <p:ext uri="{BB962C8B-B14F-4D97-AF65-F5344CB8AC3E}">
        <p14:creationId xmlns:p14="http://schemas.microsoft.com/office/powerpoint/2010/main" val="376331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积分">
  <a:themeElements>
    <a:clrScheme name="积分">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积分">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积分">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4794</TotalTime>
  <Words>2105</Words>
  <Application>Microsoft Macintosh PowerPoint</Application>
  <PresentationFormat>宽屏</PresentationFormat>
  <Paragraphs>404</Paragraphs>
  <Slides>54</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69" baseType="lpstr">
      <vt:lpstr>Calibri</vt:lpstr>
      <vt:lpstr>DengXian</vt:lpstr>
      <vt:lpstr>Times New Roman</vt:lpstr>
      <vt:lpstr>Tw Cen MT</vt:lpstr>
      <vt:lpstr>Tw Cen MT Condensed</vt:lpstr>
      <vt:lpstr>Wingdings</vt:lpstr>
      <vt:lpstr>Wingdings 3</vt:lpstr>
      <vt:lpstr>等线</vt:lpstr>
      <vt:lpstr>仿宋</vt:lpstr>
      <vt:lpstr>黑体</vt:lpstr>
      <vt:lpstr>华文仿宋</vt:lpstr>
      <vt:lpstr>宋体</vt:lpstr>
      <vt:lpstr>Arial</vt:lpstr>
      <vt:lpstr>积分</vt:lpstr>
      <vt:lpstr>图表</vt:lpstr>
      <vt:lpstr>央地财政关系：协调与均衡</vt:lpstr>
      <vt:lpstr>分类</vt:lpstr>
      <vt:lpstr>分类</vt:lpstr>
      <vt:lpstr>政府间关系≠政府间财政关系</vt:lpstr>
      <vt:lpstr>央地财政如何划分？</vt:lpstr>
      <vt:lpstr>地方政府行为的财政激励</vt:lpstr>
      <vt:lpstr>地方政府行为的财政激励</vt:lpstr>
      <vt:lpstr>央地财政划分原则</vt:lpstr>
      <vt:lpstr>央地财政划分原则</vt:lpstr>
      <vt:lpstr>垂直型的财政包干制</vt:lpstr>
      <vt:lpstr>80年代的“一包就灵”</vt:lpstr>
      <vt:lpstr>“分灶吃饭”</vt:lpstr>
      <vt:lpstr>两步“利改税”</vt:lpstr>
      <vt:lpstr>包干制的演化</vt:lpstr>
      <vt:lpstr>财政与企业挂钩</vt:lpstr>
      <vt:lpstr>央地博弈</vt:lpstr>
      <vt:lpstr>央地博弈</vt:lpstr>
      <vt:lpstr>央地博弈</vt:lpstr>
      <vt:lpstr>扁平型的分税制</vt:lpstr>
      <vt:lpstr>包干制的弊端</vt:lpstr>
      <vt:lpstr>改革前</vt:lpstr>
      <vt:lpstr>改革前</vt:lpstr>
      <vt:lpstr>改革 内容</vt:lpstr>
      <vt:lpstr>改革内容</vt:lpstr>
      <vt:lpstr>改革内容</vt:lpstr>
      <vt:lpstr>改革内容</vt:lpstr>
      <vt:lpstr>积极作用</vt:lpstr>
      <vt:lpstr>积极作用</vt:lpstr>
      <vt:lpstr>市场整合</vt:lpstr>
      <vt:lpstr>市场整合</vt:lpstr>
      <vt:lpstr>市场整合</vt:lpstr>
      <vt:lpstr>财力均等化</vt:lpstr>
      <vt:lpstr>财力均等化</vt:lpstr>
      <vt:lpstr>财力均等化</vt:lpstr>
      <vt:lpstr>城乡差距</vt:lpstr>
      <vt:lpstr>义务教育</vt:lpstr>
      <vt:lpstr>义务教育</vt:lpstr>
      <vt:lpstr>义务教育</vt:lpstr>
      <vt:lpstr>社会保障</vt:lpstr>
      <vt:lpstr>遗留问题</vt:lpstr>
      <vt:lpstr>遗留问题</vt:lpstr>
      <vt:lpstr>遗留问题</vt:lpstr>
      <vt:lpstr>遗留问题</vt:lpstr>
      <vt:lpstr>遗留问题</vt:lpstr>
      <vt:lpstr>遗留问题</vt:lpstr>
      <vt:lpstr>遗留问题</vt:lpstr>
      <vt:lpstr>从失衡走向协调</vt:lpstr>
      <vt:lpstr>中央地方关系</vt:lpstr>
      <vt:lpstr>省以下财政体制改革</vt:lpstr>
      <vt:lpstr>重建地方主体税种</vt:lpstr>
      <vt:lpstr>横向财力 协调</vt:lpstr>
      <vt:lpstr>横向财力协调</vt:lpstr>
      <vt:lpstr>横向财力协调</vt:lpstr>
      <vt:lpstr>非常感谢！</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中国经济的结构转型 </dc:title>
  <dc:creator>Cao HQ</dc:creator>
  <cp:lastModifiedBy>陆 铭</cp:lastModifiedBy>
  <cp:revision>125</cp:revision>
  <dcterms:created xsi:type="dcterms:W3CDTF">2022-05-31T15:10:17Z</dcterms:created>
  <dcterms:modified xsi:type="dcterms:W3CDTF">2022-10-17T07:20:40Z</dcterms:modified>
</cp:coreProperties>
</file>