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256" r:id="rId2"/>
    <p:sldId id="257" r:id="rId3"/>
    <p:sldId id="359" r:id="rId4"/>
    <p:sldId id="259" r:id="rId5"/>
    <p:sldId id="348" r:id="rId6"/>
    <p:sldId id="261" r:id="rId7"/>
    <p:sldId id="262" r:id="rId8"/>
    <p:sldId id="263" r:id="rId9"/>
    <p:sldId id="264" r:id="rId10"/>
    <p:sldId id="266" r:id="rId11"/>
    <p:sldId id="362" r:id="rId12"/>
    <p:sldId id="265" r:id="rId13"/>
    <p:sldId id="273" r:id="rId14"/>
    <p:sldId id="258" r:id="rId15"/>
    <p:sldId id="274" r:id="rId16"/>
    <p:sldId id="275" r:id="rId17"/>
    <p:sldId id="276" r:id="rId18"/>
    <p:sldId id="277" r:id="rId19"/>
    <p:sldId id="278" r:id="rId20"/>
    <p:sldId id="363" r:id="rId21"/>
    <p:sldId id="279" r:id="rId22"/>
    <p:sldId id="280" r:id="rId23"/>
    <p:sldId id="352" r:id="rId24"/>
    <p:sldId id="286" r:id="rId25"/>
    <p:sldId id="287" r:id="rId26"/>
    <p:sldId id="288" r:id="rId27"/>
    <p:sldId id="290" r:id="rId28"/>
    <p:sldId id="292" r:id="rId29"/>
    <p:sldId id="355" r:id="rId30"/>
    <p:sldId id="365" r:id="rId31"/>
    <p:sldId id="267" r:id="rId32"/>
    <p:sldId id="268" r:id="rId33"/>
    <p:sldId id="368" r:id="rId34"/>
    <p:sldId id="370" r:id="rId35"/>
    <p:sldId id="371" r:id="rId36"/>
    <p:sldId id="372" r:id="rId37"/>
    <p:sldId id="373" r:id="rId38"/>
    <p:sldId id="375" r:id="rId39"/>
    <p:sldId id="376" r:id="rId40"/>
    <p:sldId id="377" r:id="rId41"/>
    <p:sldId id="378" r:id="rId42"/>
    <p:sldId id="269" r:id="rId43"/>
    <p:sldId id="295" r:id="rId44"/>
    <p:sldId id="296" r:id="rId45"/>
    <p:sldId id="297" r:id="rId46"/>
    <p:sldId id="298" r:id="rId47"/>
    <p:sldId id="299" r:id="rId48"/>
    <p:sldId id="300" r:id="rId49"/>
    <p:sldId id="301" r:id="rId50"/>
    <p:sldId id="306" r:id="rId51"/>
    <p:sldId id="307" r:id="rId52"/>
    <p:sldId id="356" r:id="rId53"/>
    <p:sldId id="358" r:id="rId54"/>
    <p:sldId id="314" r:id="rId55"/>
    <p:sldId id="315" r:id="rId56"/>
    <p:sldId id="316" r:id="rId57"/>
    <p:sldId id="317" r:id="rId58"/>
    <p:sldId id="318" r:id="rId59"/>
    <p:sldId id="319" r:id="rId60"/>
    <p:sldId id="330" r:id="rId61"/>
    <p:sldId id="336" r:id="rId62"/>
    <p:sldId id="366" r:id="rId63"/>
    <p:sldId id="271" r:id="rId64"/>
    <p:sldId id="379" r:id="rId65"/>
    <p:sldId id="380" r:id="rId66"/>
    <p:sldId id="351" r:id="rId6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9" autoAdjust="0"/>
    <p:restoredTop sz="91065" autoAdjust="0"/>
  </p:normalViewPr>
  <p:slideViewPr>
    <p:cSldViewPr snapToGrid="0">
      <p:cViewPr>
        <p:scale>
          <a:sx n="90" d="100"/>
          <a:sy n="90" d="100"/>
        </p:scale>
        <p:origin x="1128" y="48"/>
      </p:cViewPr>
      <p:guideLst/>
    </p:cSldViewPr>
  </p:slideViewPr>
  <p:outlineViewPr>
    <p:cViewPr>
      <p:scale>
        <a:sx n="33" d="100"/>
        <a:sy n="33" d="100"/>
      </p:scale>
      <p:origin x="0" y="-16536"/>
    </p:cViewPr>
  </p:outlineViewPr>
  <p:notesTextViewPr>
    <p:cViewPr>
      <p:scale>
        <a:sx n="1" d="1"/>
        <a:sy n="1" d="1"/>
      </p:scale>
      <p:origin x="0" y="0"/>
    </p:cViewPr>
  </p:notesTextViewPr>
  <p:sorterViewPr>
    <p:cViewPr>
      <p:scale>
        <a:sx n="100" d="100"/>
        <a:sy n="100" d="100"/>
      </p:scale>
      <p:origin x="0" y="-4783"/>
    </p:cViewPr>
  </p:sorterViewPr>
  <p:notesViewPr>
    <p:cSldViewPr snapToGrid="0">
      <p:cViewPr varScale="1">
        <p:scale>
          <a:sx n="63" d="100"/>
          <a:sy n="63" d="100"/>
        </p:scale>
        <p:origin x="2736"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Sheet3!$D$11</c:f>
              <c:strCache>
                <c:ptCount val="1"/>
                <c:pt idx="0">
                  <c:v>东部</c:v>
                </c:pt>
              </c:strCache>
            </c:strRef>
          </c:tx>
          <c:spPr>
            <a:solidFill>
              <a:schemeClr val="dk1">
                <a:tint val="88500"/>
              </a:schemeClr>
            </a:solidFill>
            <a:ln>
              <a:noFill/>
            </a:ln>
            <a:effectLst/>
          </c:spPr>
          <c:invertIfNegative val="0"/>
          <c:cat>
            <c:strRef>
              <c:f>Sheet3!$C$12:$C$16</c:f>
              <c:strCache>
                <c:ptCount val="5"/>
                <c:pt idx="0">
                  <c:v>九五前</c:v>
                </c:pt>
                <c:pt idx="1">
                  <c:v>九五</c:v>
                </c:pt>
                <c:pt idx="2">
                  <c:v>十五</c:v>
                </c:pt>
                <c:pt idx="3">
                  <c:v>十一五</c:v>
                </c:pt>
                <c:pt idx="4">
                  <c:v>十二五</c:v>
                </c:pt>
              </c:strCache>
            </c:strRef>
          </c:cat>
          <c:val>
            <c:numRef>
              <c:f>Sheet3!$D$12:$D$16</c:f>
              <c:numCache>
                <c:formatCode>General</c:formatCode>
                <c:ptCount val="5"/>
                <c:pt idx="0">
                  <c:v>57.0</c:v>
                </c:pt>
                <c:pt idx="1">
                  <c:v>0.0</c:v>
                </c:pt>
                <c:pt idx="2">
                  <c:v>2.0</c:v>
                </c:pt>
                <c:pt idx="3">
                  <c:v>42.0</c:v>
                </c:pt>
                <c:pt idx="4">
                  <c:v>78.0</c:v>
                </c:pt>
              </c:numCache>
            </c:numRef>
          </c:val>
          <c:extLst xmlns:c16r2="http://schemas.microsoft.com/office/drawing/2015/06/chart">
            <c:ext xmlns:c16="http://schemas.microsoft.com/office/drawing/2014/chart" uri="{C3380CC4-5D6E-409C-BE32-E72D297353CC}">
              <c16:uniqueId val="{00000000-380D-4551-AE06-2503714938C1}"/>
            </c:ext>
          </c:extLst>
        </c:ser>
        <c:ser>
          <c:idx val="1"/>
          <c:order val="1"/>
          <c:tx>
            <c:strRef>
              <c:f>Sheet3!$E$11</c:f>
              <c:strCache>
                <c:ptCount val="1"/>
                <c:pt idx="0">
                  <c:v>中部</c:v>
                </c:pt>
              </c:strCache>
            </c:strRef>
          </c:tx>
          <c:spPr>
            <a:solidFill>
              <a:schemeClr val="dk1">
                <a:tint val="55000"/>
              </a:schemeClr>
            </a:solidFill>
            <a:ln>
              <a:noFill/>
            </a:ln>
            <a:effectLst/>
          </c:spPr>
          <c:invertIfNegative val="0"/>
          <c:cat>
            <c:strRef>
              <c:f>Sheet3!$C$12:$C$16</c:f>
              <c:strCache>
                <c:ptCount val="5"/>
                <c:pt idx="0">
                  <c:v>九五前</c:v>
                </c:pt>
                <c:pt idx="1">
                  <c:v>九五</c:v>
                </c:pt>
                <c:pt idx="2">
                  <c:v>十五</c:v>
                </c:pt>
                <c:pt idx="3">
                  <c:v>十一五</c:v>
                </c:pt>
                <c:pt idx="4">
                  <c:v>十二五</c:v>
                </c:pt>
              </c:strCache>
            </c:strRef>
          </c:cat>
          <c:val>
            <c:numRef>
              <c:f>Sheet3!$E$12:$E$16</c:f>
              <c:numCache>
                <c:formatCode>General</c:formatCode>
                <c:ptCount val="5"/>
                <c:pt idx="0">
                  <c:v>17.0</c:v>
                </c:pt>
                <c:pt idx="1">
                  <c:v>4.0</c:v>
                </c:pt>
                <c:pt idx="2">
                  <c:v>1.0</c:v>
                </c:pt>
                <c:pt idx="3">
                  <c:v>33.0</c:v>
                </c:pt>
                <c:pt idx="4">
                  <c:v>49.0</c:v>
                </c:pt>
              </c:numCache>
            </c:numRef>
          </c:val>
          <c:extLst xmlns:c16r2="http://schemas.microsoft.com/office/drawing/2015/06/chart">
            <c:ext xmlns:c16="http://schemas.microsoft.com/office/drawing/2014/chart" uri="{C3380CC4-5D6E-409C-BE32-E72D297353CC}">
              <c16:uniqueId val="{00000001-380D-4551-AE06-2503714938C1}"/>
            </c:ext>
          </c:extLst>
        </c:ser>
        <c:ser>
          <c:idx val="2"/>
          <c:order val="2"/>
          <c:tx>
            <c:strRef>
              <c:f>Sheet3!$F$11</c:f>
              <c:strCache>
                <c:ptCount val="1"/>
                <c:pt idx="0">
                  <c:v>西部</c:v>
                </c:pt>
              </c:strCache>
            </c:strRef>
          </c:tx>
          <c:spPr>
            <a:solidFill>
              <a:schemeClr val="dk1">
                <a:tint val="75000"/>
              </a:schemeClr>
            </a:solidFill>
            <a:ln>
              <a:noFill/>
            </a:ln>
            <a:effectLst/>
          </c:spPr>
          <c:invertIfNegative val="0"/>
          <c:cat>
            <c:strRef>
              <c:f>Sheet3!$C$12:$C$16</c:f>
              <c:strCache>
                <c:ptCount val="5"/>
                <c:pt idx="0">
                  <c:v>九五前</c:v>
                </c:pt>
                <c:pt idx="1">
                  <c:v>九五</c:v>
                </c:pt>
                <c:pt idx="2">
                  <c:v>十五</c:v>
                </c:pt>
                <c:pt idx="3">
                  <c:v>十一五</c:v>
                </c:pt>
                <c:pt idx="4">
                  <c:v>十二五</c:v>
                </c:pt>
              </c:strCache>
            </c:strRef>
          </c:cat>
          <c:val>
            <c:numRef>
              <c:f>Sheet3!$F$12:$F$16</c:f>
              <c:numCache>
                <c:formatCode>General</c:formatCode>
                <c:ptCount val="5"/>
                <c:pt idx="0">
                  <c:v>14.0</c:v>
                </c:pt>
                <c:pt idx="1">
                  <c:v>8.0</c:v>
                </c:pt>
                <c:pt idx="2">
                  <c:v>4.0</c:v>
                </c:pt>
                <c:pt idx="3">
                  <c:v>17.0</c:v>
                </c:pt>
                <c:pt idx="4">
                  <c:v>39.0</c:v>
                </c:pt>
              </c:numCache>
            </c:numRef>
          </c:val>
          <c:extLst xmlns:c16r2="http://schemas.microsoft.com/office/drawing/2015/06/chart">
            <c:ext xmlns:c16="http://schemas.microsoft.com/office/drawing/2014/chart" uri="{C3380CC4-5D6E-409C-BE32-E72D297353CC}">
              <c16:uniqueId val="{00000002-380D-4551-AE06-2503714938C1}"/>
            </c:ext>
          </c:extLst>
        </c:ser>
        <c:dLbls>
          <c:showLegendKey val="0"/>
          <c:showVal val="0"/>
          <c:showCatName val="0"/>
          <c:showSerName val="0"/>
          <c:showPercent val="0"/>
          <c:showBubbleSize val="0"/>
        </c:dLbls>
        <c:gapWidth val="219"/>
        <c:overlap val="-27"/>
        <c:axId val="-1193581856"/>
        <c:axId val="-790542912"/>
      </c:barChart>
      <c:catAx>
        <c:axId val="-1193581856"/>
        <c:scaling>
          <c:orientation val="minMax"/>
        </c:scaling>
        <c:delete val="0"/>
        <c:axPos val="b"/>
        <c:numFmt formatCode="General" sourceLinked="1"/>
        <c:majorTickMark val="none"/>
        <c:minorTickMark val="none"/>
        <c:tickLblPos val="nextTo"/>
        <c:spPr>
          <a:noFill/>
          <a:ln w="9525" cap="flat" cmpd="sng" algn="ctr">
            <a:solidFill>
              <a:schemeClr val="tx1"/>
            </a:solidFill>
            <a:round/>
            <a:tailEnd type="none"/>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790542912"/>
        <c:crosses val="autoZero"/>
        <c:auto val="1"/>
        <c:lblAlgn val="ctr"/>
        <c:lblOffset val="100"/>
        <c:noMultiLvlLbl val="0"/>
      </c:catAx>
      <c:valAx>
        <c:axId val="-790542912"/>
        <c:scaling>
          <c:orientation val="minMax"/>
        </c:scaling>
        <c:delete val="0"/>
        <c:axPos val="l"/>
        <c:numFmt formatCode="General" sourceLinked="1"/>
        <c:majorTickMark val="none"/>
        <c:minorTickMark val="none"/>
        <c:tickLblPos val="nextTo"/>
        <c:spPr>
          <a:noFill/>
          <a:ln>
            <a:solidFill>
              <a:schemeClr val="tx1"/>
            </a:solidFill>
            <a:prstDash val="solid"/>
            <a:tailEnd type="none"/>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193581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3DEE011A-F12F-41C2-93E7-7E213569D0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xmlns="" id="{3F8AE6D9-B01B-4AC6-914E-4093B71E63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EDCA6E-1820-48CA-92C1-A72DA953B81D}" type="datetimeFigureOut">
              <a:rPr lang="zh-CN" altLang="en-US" smtClean="0"/>
              <a:t>22/10/30</a:t>
            </a:fld>
            <a:endParaRPr lang="zh-CN" altLang="en-US"/>
          </a:p>
        </p:txBody>
      </p:sp>
      <p:sp>
        <p:nvSpPr>
          <p:cNvPr id="4" name="页脚占位符 3">
            <a:extLst>
              <a:ext uri="{FF2B5EF4-FFF2-40B4-BE49-F238E27FC236}">
                <a16:creationId xmlns:a16="http://schemas.microsoft.com/office/drawing/2014/main" xmlns="" id="{3B626BFB-874D-4EAD-9FE5-55DFDBDD75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xmlns="" id="{C1B9AA23-A731-4DD5-B1F6-91F955E5E8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D49439-6AE2-4876-B221-BDE01E298B6B}" type="slidenum">
              <a:rPr lang="zh-CN" altLang="en-US" smtClean="0"/>
              <a:t>‹#›</a:t>
            </a:fld>
            <a:endParaRPr lang="zh-CN" altLang="en-US"/>
          </a:p>
        </p:txBody>
      </p:sp>
    </p:spTree>
    <p:extLst>
      <p:ext uri="{BB962C8B-B14F-4D97-AF65-F5344CB8AC3E}">
        <p14:creationId xmlns:p14="http://schemas.microsoft.com/office/powerpoint/2010/main" val="3847733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8A49D-DD21-4E8D-9027-4D981E473DC5}" type="datetimeFigureOut">
              <a:rPr lang="zh-CN" altLang="en-US" smtClean="0"/>
              <a:t>22/10/30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CAA6A-D7DC-41FD-B1CA-2CD1F7E7D005}" type="slidenum">
              <a:rPr lang="zh-CN" altLang="en-US" smtClean="0"/>
              <a:t>‹#›</a:t>
            </a:fld>
            <a:endParaRPr lang="zh-CN" altLang="en-US"/>
          </a:p>
        </p:txBody>
      </p:sp>
    </p:spTree>
    <p:extLst>
      <p:ext uri="{BB962C8B-B14F-4D97-AF65-F5344CB8AC3E}">
        <p14:creationId xmlns:p14="http://schemas.microsoft.com/office/powerpoint/2010/main" val="3246860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437CAA6A-D7DC-41FD-B1CA-2CD1F7E7D005}" type="slidenum">
              <a:rPr lang="zh-CN" altLang="en-US" smtClean="0"/>
              <a:t>1</a:t>
            </a:fld>
            <a:endParaRPr lang="zh-CN" altLang="en-US"/>
          </a:p>
        </p:txBody>
      </p:sp>
    </p:spTree>
    <p:extLst>
      <p:ext uri="{BB962C8B-B14F-4D97-AF65-F5344CB8AC3E}">
        <p14:creationId xmlns:p14="http://schemas.microsoft.com/office/powerpoint/2010/main" val="64341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37CAA6A-D7DC-41FD-B1CA-2CD1F7E7D005}" type="slidenum">
              <a:rPr lang="zh-CN" altLang="en-US" smtClean="0"/>
              <a:t>19</a:t>
            </a:fld>
            <a:endParaRPr lang="zh-CN" altLang="en-US"/>
          </a:p>
        </p:txBody>
      </p:sp>
    </p:spTree>
    <p:extLst>
      <p:ext uri="{BB962C8B-B14F-4D97-AF65-F5344CB8AC3E}">
        <p14:creationId xmlns:p14="http://schemas.microsoft.com/office/powerpoint/2010/main" val="65030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面板结果相同</a:t>
            </a:r>
          </a:p>
        </p:txBody>
      </p:sp>
      <p:sp>
        <p:nvSpPr>
          <p:cNvPr id="4" name="灯片编号占位符 3"/>
          <p:cNvSpPr>
            <a:spLocks noGrp="1"/>
          </p:cNvSpPr>
          <p:nvPr>
            <p:ph type="sldNum" sz="quarter" idx="10"/>
          </p:nvPr>
        </p:nvSpPr>
        <p:spPr/>
        <p:txBody>
          <a:bodyPr/>
          <a:lstStyle/>
          <a:p>
            <a:fld id="{4BAE8A80-8702-41D8-A616-02D9D724AAEA}" type="slidenum">
              <a:rPr lang="zh-CN" altLang="en-US" smtClean="0"/>
              <a:t>22</a:t>
            </a:fld>
            <a:endParaRPr lang="zh-CN" altLang="en-US"/>
          </a:p>
        </p:txBody>
      </p:sp>
    </p:spTree>
    <p:extLst>
      <p:ext uri="{BB962C8B-B14F-4D97-AF65-F5344CB8AC3E}">
        <p14:creationId xmlns:p14="http://schemas.microsoft.com/office/powerpoint/2010/main" val="377636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投资高达</a:t>
            </a:r>
            <a:r>
              <a:rPr lang="en-US" altLang="zh-CN" sz="1200" b="0" i="0" kern="1200" dirty="0" smtClean="0">
                <a:solidFill>
                  <a:schemeClr val="tx1"/>
                </a:solidFill>
                <a:effectLst/>
                <a:latin typeface="+mn-lt"/>
                <a:ea typeface="+mn-ea"/>
                <a:cs typeface="+mn-cs"/>
              </a:rPr>
              <a:t>1280</a:t>
            </a:r>
            <a:r>
              <a:rPr lang="zh-CN" altLang="en-US" sz="1200" b="0" i="0" kern="1200" dirty="0" smtClean="0">
                <a:solidFill>
                  <a:schemeClr val="tx1"/>
                </a:solidFill>
                <a:effectLst/>
                <a:latin typeface="+mn-lt"/>
                <a:ea typeface="+mn-ea"/>
                <a:cs typeface="+mn-cs"/>
              </a:rPr>
              <a:t>亿元，作为武汉市明星项目上马，并邀请到曾经履职台积电和中芯国际的半导体行业风云人物蒋尚义担任总经理，如今却被传出停工甚至可能烂尾的消息。近期，武汉弘芯半导体项目引发行业震动。</a:t>
            </a:r>
          </a:p>
          <a:p>
            <a:r>
              <a:rPr lang="zh-CN" altLang="en-US" sz="1200" b="0" i="0" kern="1200" dirty="0" smtClean="0">
                <a:solidFill>
                  <a:schemeClr val="tx1"/>
                </a:solidFill>
                <a:effectLst/>
                <a:latin typeface="+mn-lt"/>
                <a:ea typeface="+mn-ea"/>
                <a:cs typeface="+mn-cs"/>
              </a:rPr>
              <a:t>武汉弘芯半导体项目危机的曝光源于一份官方文件。</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30</a:t>
            </a:r>
            <a:r>
              <a:rPr lang="zh-CN" altLang="en-US" sz="1200" b="0" i="0" kern="1200" dirty="0" smtClean="0">
                <a:solidFill>
                  <a:schemeClr val="tx1"/>
                </a:solidFill>
                <a:effectLst/>
                <a:latin typeface="+mn-lt"/>
                <a:ea typeface="+mn-ea"/>
                <a:cs typeface="+mn-cs"/>
              </a:rPr>
              <a:t>日发布的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上半年东西湖区投资建设领域经济运行分析</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中明确提及，武汉弘芯半导体项目“存在较大资金缺口，随时面临资金链断裂导致项目停滞的风险”。不过，上述文件已经被删除。</a:t>
            </a:r>
          </a:p>
          <a:p>
            <a:r>
              <a:rPr lang="zh-CN" altLang="en-US" sz="1200" b="0" i="0" kern="1200" dirty="0" smtClean="0">
                <a:solidFill>
                  <a:schemeClr val="tx1"/>
                </a:solidFill>
                <a:effectLst/>
                <a:latin typeface="+mn-lt"/>
                <a:ea typeface="+mn-ea"/>
                <a:cs typeface="+mn-cs"/>
              </a:rPr>
              <a:t>事实真相究竟如何？武汉弘芯半导体项目运营方为武汉弘芯半导体制造有限公司（以下简称武汉弘芯），项目位于武汉临空港经济技术开发区。</a:t>
            </a:r>
          </a:p>
          <a:p>
            <a:r>
              <a:rPr lang="en-US" altLang="zh-CN" sz="1200" b="0" i="0" kern="1200" dirty="0" smtClean="0">
                <a:solidFill>
                  <a:schemeClr val="tx1"/>
                </a:solidFill>
                <a:effectLst/>
                <a:latin typeface="+mn-lt"/>
                <a:ea typeface="+mn-ea"/>
                <a:cs typeface="+mn-cs"/>
              </a:rPr>
              <a:t>9</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日，</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每日经济新闻</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（微信号：</a:t>
            </a:r>
            <a:r>
              <a:rPr lang="en-US" altLang="zh-CN" sz="1200" b="0" i="0" kern="1200" dirty="0" err="1" smtClean="0">
                <a:solidFill>
                  <a:schemeClr val="tx1"/>
                </a:solidFill>
                <a:effectLst/>
                <a:latin typeface="+mn-lt"/>
                <a:ea typeface="+mn-ea"/>
                <a:cs typeface="+mn-cs"/>
              </a:rPr>
              <a:t>nbdnews</a:t>
            </a:r>
            <a:r>
              <a:rPr lang="zh-CN" altLang="en-US" sz="1200" b="0" i="0" kern="1200" dirty="0" smtClean="0">
                <a:solidFill>
                  <a:schemeClr val="tx1"/>
                </a:solidFill>
                <a:effectLst/>
                <a:latin typeface="+mn-lt"/>
                <a:ea typeface="+mn-ea"/>
                <a:cs typeface="+mn-cs"/>
              </a:rPr>
              <a:t>）记者现场探访过程中了解到，</a:t>
            </a:r>
            <a:r>
              <a:rPr lang="en-US" altLang="zh-CN" sz="1200" b="0" i="0" kern="1200" dirty="0" smtClean="0">
                <a:solidFill>
                  <a:schemeClr val="tx1"/>
                </a:solidFill>
                <a:effectLst/>
                <a:latin typeface="+mn-lt"/>
                <a:ea typeface="+mn-ea"/>
                <a:cs typeface="+mn-cs"/>
              </a:rPr>
              <a:t>2019</a:t>
            </a:r>
            <a:r>
              <a:rPr lang="zh-CN" altLang="en-US" sz="1200" b="0" i="0" kern="1200" dirty="0" smtClean="0">
                <a:solidFill>
                  <a:schemeClr val="tx1"/>
                </a:solidFill>
                <a:effectLst/>
                <a:latin typeface="+mn-lt"/>
                <a:ea typeface="+mn-ea"/>
                <a:cs typeface="+mn-cs"/>
              </a:rPr>
              <a:t>年</a:t>
            </a:r>
            <a:r>
              <a:rPr lang="en-US" altLang="zh-CN" sz="1200" b="0" i="0" kern="1200" dirty="0" smtClean="0">
                <a:solidFill>
                  <a:schemeClr val="tx1"/>
                </a:solidFill>
                <a:effectLst/>
                <a:latin typeface="+mn-lt"/>
                <a:ea typeface="+mn-ea"/>
                <a:cs typeface="+mn-cs"/>
              </a:rPr>
              <a:t>11</a:t>
            </a:r>
            <a:r>
              <a:rPr lang="zh-CN" altLang="en-US" sz="1200" b="0" i="0" kern="1200" dirty="0" smtClean="0">
                <a:solidFill>
                  <a:schemeClr val="tx1"/>
                </a:solidFill>
                <a:effectLst/>
                <a:latin typeface="+mn-lt"/>
                <a:ea typeface="+mn-ea"/>
                <a:cs typeface="+mn-cs"/>
              </a:rPr>
              <a:t>月份部分分包工程完成后，不少分包商在结算工程款时却遇到了难题，多次协商后，多家分包商仍未拿到工程款。如此背景下，</a:t>
            </a:r>
            <a:r>
              <a:rPr lang="en-US" altLang="zh-CN" sz="1200" b="0" i="0" kern="1200" dirty="0" smtClean="0">
                <a:solidFill>
                  <a:schemeClr val="tx1"/>
                </a:solidFill>
                <a:effectLst/>
                <a:latin typeface="+mn-lt"/>
                <a:ea typeface="+mn-ea"/>
                <a:cs typeface="+mn-cs"/>
              </a:rPr>
              <a:t>2019</a:t>
            </a:r>
            <a:r>
              <a:rPr lang="zh-CN" altLang="en-US" sz="1200" b="0" i="0" kern="1200" dirty="0" smtClean="0">
                <a:solidFill>
                  <a:schemeClr val="tx1"/>
                </a:solidFill>
                <a:effectLst/>
                <a:latin typeface="+mn-lt"/>
                <a:ea typeface="+mn-ea"/>
                <a:cs typeface="+mn-cs"/>
              </a:rPr>
              <a:t>年</a:t>
            </a:r>
            <a:r>
              <a:rPr lang="en-US" altLang="zh-CN" sz="1200" b="0" i="0" kern="1200" dirty="0" smtClean="0">
                <a:solidFill>
                  <a:schemeClr val="tx1"/>
                </a:solidFill>
                <a:effectLst/>
                <a:latin typeface="+mn-lt"/>
                <a:ea typeface="+mn-ea"/>
                <a:cs typeface="+mn-cs"/>
              </a:rPr>
              <a:t>12</a:t>
            </a:r>
            <a:r>
              <a:rPr lang="zh-CN" altLang="en-US" sz="1200" b="0" i="0" kern="1200" dirty="0" smtClean="0">
                <a:solidFill>
                  <a:schemeClr val="tx1"/>
                </a:solidFill>
                <a:effectLst/>
                <a:latin typeface="+mn-lt"/>
                <a:ea typeface="+mn-ea"/>
                <a:cs typeface="+mn-cs"/>
              </a:rPr>
              <a:t>月后，项目厂房和宿舍已经停止了施工。</a:t>
            </a:r>
          </a:p>
          <a:p>
            <a:r>
              <a:rPr lang="zh-CN" altLang="en-US" sz="1200" b="0" i="0" kern="1200" dirty="0" smtClean="0">
                <a:solidFill>
                  <a:schemeClr val="tx1"/>
                </a:solidFill>
                <a:effectLst/>
                <a:latin typeface="+mn-lt"/>
                <a:ea typeface="+mn-ea"/>
                <a:cs typeface="+mn-cs"/>
              </a:rPr>
              <a:t>不仅如此，对于武汉弘芯半导体项目的进展，近期也有市民在武汉城市留言板咨询。对此，</a:t>
            </a:r>
            <a:r>
              <a:rPr lang="en-US" altLang="zh-CN" sz="1200" b="0" i="0" kern="1200" dirty="0" smtClean="0">
                <a:solidFill>
                  <a:schemeClr val="tx1"/>
                </a:solidFill>
                <a:effectLst/>
                <a:latin typeface="+mn-lt"/>
                <a:ea typeface="+mn-ea"/>
                <a:cs typeface="+mn-cs"/>
              </a:rPr>
              <a:t>8</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28</a:t>
            </a:r>
            <a:r>
              <a:rPr lang="zh-CN" altLang="en-US" sz="1200" b="0" i="0" kern="1200" dirty="0" smtClean="0">
                <a:solidFill>
                  <a:schemeClr val="tx1"/>
                </a:solidFill>
                <a:effectLst/>
                <a:latin typeface="+mn-lt"/>
                <a:ea typeface="+mn-ea"/>
                <a:cs typeface="+mn-cs"/>
              </a:rPr>
              <a:t>日，武汉市东西湖区官方回复称，经区商务局投资协调管理调查，武汉弘芯半导体项目因为资金链问题，项目暂停了。</a:t>
            </a:r>
          </a:p>
        </p:txBody>
      </p:sp>
      <p:sp>
        <p:nvSpPr>
          <p:cNvPr id="4" name="幻灯片编号占位符 3"/>
          <p:cNvSpPr>
            <a:spLocks noGrp="1"/>
          </p:cNvSpPr>
          <p:nvPr>
            <p:ph type="sldNum" sz="quarter" idx="10"/>
          </p:nvPr>
        </p:nvSpPr>
        <p:spPr/>
        <p:txBody>
          <a:bodyPr/>
          <a:lstStyle/>
          <a:p>
            <a:fld id="{437CAA6A-D7DC-41FD-B1CA-2CD1F7E7D005}" type="slidenum">
              <a:rPr lang="zh-CN" altLang="en-US" smtClean="0"/>
              <a:t>32</a:t>
            </a:fld>
            <a:endParaRPr lang="zh-CN" altLang="en-US"/>
          </a:p>
        </p:txBody>
      </p:sp>
    </p:spTree>
    <p:extLst>
      <p:ext uri="{BB962C8B-B14F-4D97-AF65-F5344CB8AC3E}">
        <p14:creationId xmlns:p14="http://schemas.microsoft.com/office/powerpoint/2010/main" val="109966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Chen, Zhao, Matthew Kahn, Yu Liu and </a:t>
            </a:r>
            <a:r>
              <a:rPr lang="en-US" altLang="zh-CN" dirty="0" err="1" smtClean="0"/>
              <a:t>Zhi</a:t>
            </a:r>
            <a:r>
              <a:rPr lang="en-US" altLang="zh-CN" dirty="0" smtClean="0"/>
              <a:t> Wang, 2018, “The consequences of spatially differentiated water pollution regulation in China,” </a:t>
            </a:r>
            <a:r>
              <a:rPr lang="en-US" altLang="zh-CN" i="1" dirty="0" smtClean="0"/>
              <a:t>Journal of Environmental Economics and Management</a:t>
            </a:r>
            <a:r>
              <a:rPr lang="en-US" altLang="zh-CN" dirty="0" smtClean="0"/>
              <a:t>, 88, 468-485.</a:t>
            </a:r>
            <a:endParaRPr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437CAA6A-D7DC-41FD-B1CA-2CD1F7E7D005}" type="slidenum">
              <a:rPr lang="zh-CN" altLang="en-US" smtClean="0"/>
              <a:t>43</a:t>
            </a:fld>
            <a:endParaRPr lang="zh-CN" altLang="en-US"/>
          </a:p>
        </p:txBody>
      </p:sp>
    </p:spTree>
    <p:extLst>
      <p:ext uri="{BB962C8B-B14F-4D97-AF65-F5344CB8AC3E}">
        <p14:creationId xmlns:p14="http://schemas.microsoft.com/office/powerpoint/2010/main" val="50270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37CAA6A-D7DC-41FD-B1CA-2CD1F7E7D005}" type="slidenum">
              <a:rPr lang="zh-CN" altLang="en-US" smtClean="0"/>
              <a:t>45</a:t>
            </a:fld>
            <a:endParaRPr lang="zh-CN" altLang="en-US"/>
          </a:p>
        </p:txBody>
      </p:sp>
    </p:spTree>
    <p:extLst>
      <p:ext uri="{BB962C8B-B14F-4D97-AF65-F5344CB8AC3E}">
        <p14:creationId xmlns:p14="http://schemas.microsoft.com/office/powerpoint/2010/main" val="220412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37CAA6A-D7DC-41FD-B1CA-2CD1F7E7D005}" type="slidenum">
              <a:rPr lang="zh-CN" altLang="en-US" smtClean="0"/>
              <a:t>57</a:t>
            </a:fld>
            <a:endParaRPr lang="zh-CN" altLang="en-US"/>
          </a:p>
        </p:txBody>
      </p:sp>
    </p:spTree>
    <p:extLst>
      <p:ext uri="{BB962C8B-B14F-4D97-AF65-F5344CB8AC3E}">
        <p14:creationId xmlns:p14="http://schemas.microsoft.com/office/powerpoint/2010/main" val="1890835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smtClean="0"/>
              <a:t>中国纯电动乘用车推广车型属性参数数据</a:t>
            </a:r>
            <a:endParaRPr lang="en-US" altLang="zh-CN" dirty="0" smtClean="0"/>
          </a:p>
          <a:p>
            <a:pPr lvl="1"/>
            <a:r>
              <a:rPr lang="en-US" altLang="zh-CN" dirty="0" smtClean="0"/>
              <a:t>“</a:t>
            </a:r>
            <a:r>
              <a:rPr lang="zh-CN" altLang="zh-CN" dirty="0" smtClean="0"/>
              <a:t>新能源汽车推广应用工程推荐车型目录</a:t>
            </a:r>
            <a:r>
              <a:rPr lang="en-US" altLang="zh-CN" dirty="0" smtClean="0"/>
              <a:t>”</a:t>
            </a:r>
          </a:p>
          <a:p>
            <a:pPr lvl="1"/>
            <a:r>
              <a:rPr lang="en-US" altLang="zh-CN" dirty="0" smtClean="0"/>
              <a:t>2017</a:t>
            </a:r>
            <a:r>
              <a:rPr lang="zh-CN" altLang="zh-CN" dirty="0" smtClean="0"/>
              <a:t>和</a:t>
            </a:r>
            <a:r>
              <a:rPr lang="en-US" altLang="zh-CN" dirty="0" smtClean="0"/>
              <a:t>2018</a:t>
            </a:r>
            <a:r>
              <a:rPr lang="zh-CN" altLang="zh-CN" dirty="0" smtClean="0"/>
              <a:t>年</a:t>
            </a:r>
            <a:endParaRPr lang="en-US" altLang="zh-CN" dirty="0" smtClean="0"/>
          </a:p>
          <a:p>
            <a:r>
              <a:rPr lang="zh-CN" altLang="zh-CN" dirty="0" smtClean="0"/>
              <a:t>工信部《道路机动车辆生产企业及产品公告》（简称《汽车公告》）数据</a:t>
            </a:r>
            <a:endParaRPr lang="en-US" altLang="zh-CN" dirty="0" smtClean="0"/>
          </a:p>
          <a:p>
            <a:pPr lvl="1"/>
            <a:r>
              <a:rPr lang="zh-CN" altLang="zh-CN" dirty="0" smtClean="0"/>
              <a:t>车型问世年份</a:t>
            </a:r>
            <a:endParaRPr lang="en-US" altLang="zh-CN" dirty="0" smtClean="0"/>
          </a:p>
          <a:p>
            <a:r>
              <a:rPr lang="zh-CN" altLang="zh-CN" dirty="0" smtClean="0"/>
              <a:t>匹配</a:t>
            </a:r>
            <a:r>
              <a:rPr lang="zh-CN" altLang="en-US" dirty="0" smtClean="0"/>
              <a:t>后：</a:t>
            </a:r>
            <a:endParaRPr lang="en-US" altLang="zh-CN" dirty="0" smtClean="0"/>
          </a:p>
          <a:p>
            <a:pPr lvl="1"/>
            <a:r>
              <a:rPr lang="en-US" altLang="zh-CN" dirty="0" smtClean="0"/>
              <a:t>600</a:t>
            </a:r>
            <a:r>
              <a:rPr lang="zh-CN" altLang="en-US" dirty="0" smtClean="0"/>
              <a:t>多个</a:t>
            </a:r>
            <a:r>
              <a:rPr lang="zh-CN" altLang="zh-CN" dirty="0" smtClean="0"/>
              <a:t>车型的纯电动</a:t>
            </a:r>
            <a:r>
              <a:rPr lang="zh-CN" altLang="en-US" dirty="0" smtClean="0"/>
              <a:t>乘用车属性</a:t>
            </a:r>
            <a:r>
              <a:rPr lang="zh-CN" altLang="zh-CN" dirty="0" smtClean="0"/>
              <a:t>参数</a:t>
            </a:r>
            <a:r>
              <a:rPr lang="zh-CN" altLang="en-US" dirty="0" smtClean="0"/>
              <a:t>数据</a:t>
            </a:r>
            <a:endParaRPr lang="en-US" altLang="zh-CN" dirty="0" smtClean="0"/>
          </a:p>
          <a:p>
            <a:pPr lvl="1"/>
            <a:r>
              <a:rPr lang="zh-CN" altLang="zh-CN" dirty="0" smtClean="0"/>
              <a:t>主要变量</a:t>
            </a:r>
            <a:r>
              <a:rPr lang="zh-CN" altLang="en-US" dirty="0" smtClean="0"/>
              <a:t>：</a:t>
            </a:r>
            <a:endParaRPr lang="en-US" altLang="zh-CN" dirty="0" smtClean="0"/>
          </a:p>
          <a:p>
            <a:pPr lvl="2"/>
            <a:r>
              <a:rPr lang="zh-CN" altLang="zh-CN" dirty="0" smtClean="0"/>
              <a:t>续驶里程，电动机功率、整备质量、</a:t>
            </a:r>
            <a:endParaRPr lang="en-US" altLang="zh-CN" dirty="0" smtClean="0"/>
          </a:p>
          <a:p>
            <a:pPr lvl="2"/>
            <a:r>
              <a:rPr lang="zh-CN" altLang="zh-CN" dirty="0" smtClean="0"/>
              <a:t>最高车速、能耗车重比、公告年份。</a:t>
            </a:r>
            <a:endParaRPr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437CAA6A-D7DC-41FD-B1CA-2CD1F7E7D005}" type="slidenum">
              <a:rPr lang="zh-CN" altLang="en-US" smtClean="0"/>
              <a:t>60</a:t>
            </a:fld>
            <a:endParaRPr lang="zh-CN" altLang="en-US"/>
          </a:p>
        </p:txBody>
      </p:sp>
    </p:spTree>
    <p:extLst>
      <p:ext uri="{BB962C8B-B14F-4D97-AF65-F5344CB8AC3E}">
        <p14:creationId xmlns:p14="http://schemas.microsoft.com/office/powerpoint/2010/main" val="1232968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37CAA6A-D7DC-41FD-B1CA-2CD1F7E7D005}" type="slidenum">
              <a:rPr lang="zh-CN" altLang="en-US" smtClean="0"/>
              <a:t>61</a:t>
            </a:fld>
            <a:endParaRPr lang="zh-CN" altLang="en-US"/>
          </a:p>
        </p:txBody>
      </p:sp>
    </p:spTree>
    <p:extLst>
      <p:ext uri="{BB962C8B-B14F-4D97-AF65-F5344CB8AC3E}">
        <p14:creationId xmlns:p14="http://schemas.microsoft.com/office/powerpoint/2010/main" val="114262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lgn="l">
              <a:defRPr/>
            </a:lvl1pPr>
          </a:lstStyle>
          <a:p>
            <a:fld id="{3802D760-BDBC-42AA-9967-BA1ABAA0F953}" type="datetime1">
              <a:rPr lang="zh-CN" altLang="en-US" smtClean="0"/>
              <a:t>22/10/30</a:t>
            </a:fld>
            <a:endParaRPr lang="zh-CN" altLang="en-US"/>
          </a:p>
        </p:txBody>
      </p:sp>
      <p:sp>
        <p:nvSpPr>
          <p:cNvPr id="6" name="Slide Number Placeholder 5"/>
          <p:cNvSpPr>
            <a:spLocks noGrp="1"/>
          </p:cNvSpPr>
          <p:nvPr>
            <p:ph type="sldNum" sz="quarter" idx="12"/>
          </p:nvPr>
        </p:nvSpPr>
        <p:spPr/>
        <p:txBody>
          <a:bodyPr/>
          <a:lstStyle/>
          <a:p>
            <a:fld id="{5D5228B6-01A8-484F-9585-6E415C592245}" type="slidenum">
              <a:rPr lang="zh-CN" altLang="en-US" smtClean="0"/>
              <a:t>‹#›</a:t>
            </a:fld>
            <a:endParaRPr lang="zh-CN" alt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8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8CAB1AE-D741-4EB4-BF51-3033BE8F94B6}" type="datetime1">
              <a:rPr lang="zh-CN" altLang="en-US" smtClean="0"/>
              <a:t>22/10/30</a:t>
            </a:fld>
            <a:endParaRPr lang="zh-CN" altLang="en-US"/>
          </a:p>
        </p:txBody>
      </p:sp>
      <p:sp>
        <p:nvSpPr>
          <p:cNvPr id="7" name="Slide Number Placeholder 6"/>
          <p:cNvSpPr>
            <a:spLocks noGrp="1"/>
          </p:cNvSpPr>
          <p:nvPr>
            <p:ph type="sldNum" sz="quarter" idx="12"/>
          </p:nvPr>
        </p:nvSpPr>
        <p:spPr/>
        <p:txBody>
          <a:bodyPr/>
          <a:lstStyle/>
          <a:p>
            <a:fld id="{5D5228B6-01A8-484F-9585-6E415C592245}" type="slidenum">
              <a:rPr lang="zh-CN" altLang="en-US" smtClean="0"/>
              <a:t>‹#›</a:t>
            </a:fld>
            <a:endParaRPr lang="zh-CN" alt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359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78EAF64-CF38-43EA-A4EF-30B3D2AEB453}" type="datetime1">
              <a:rPr lang="zh-CN" altLang="en-US" smtClean="0"/>
              <a:t>22/10/30</a:t>
            </a:fld>
            <a:endParaRPr lang="zh-CN" altLang="en-US"/>
          </a:p>
        </p:txBody>
      </p:sp>
      <p:sp>
        <p:nvSpPr>
          <p:cNvPr id="6" name="Slide Number Placeholder 5"/>
          <p:cNvSpPr>
            <a:spLocks noGrp="1"/>
          </p:cNvSpPr>
          <p:nvPr>
            <p:ph type="sldNum" sz="quarter" idx="12"/>
          </p:nvPr>
        </p:nvSpPr>
        <p:spPr/>
        <p:txBody>
          <a:bodyPr/>
          <a:lstStyle/>
          <a:p>
            <a:fld id="{5D5228B6-01A8-484F-9585-6E415C592245}" type="slidenum">
              <a:rPr lang="zh-CN" altLang="en-US" smtClean="0"/>
              <a:t>‹#›</a:t>
            </a:fld>
            <a:endParaRPr lang="zh-CN" altLang="en-US"/>
          </a:p>
        </p:txBody>
      </p:sp>
    </p:spTree>
    <p:extLst>
      <p:ext uri="{BB962C8B-B14F-4D97-AF65-F5344CB8AC3E}">
        <p14:creationId xmlns:p14="http://schemas.microsoft.com/office/powerpoint/2010/main" val="23782508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78EAF64-CF38-43EA-A4EF-30B3D2AEB453}" type="datetime1">
              <a:rPr lang="zh-CN" altLang="en-US" smtClean="0"/>
              <a:t>22/10/30</a:t>
            </a:fld>
            <a:endParaRPr lang="zh-CN" altLang="en-US"/>
          </a:p>
        </p:txBody>
      </p:sp>
      <p:sp>
        <p:nvSpPr>
          <p:cNvPr id="6" name="Slide Number Placeholder 5"/>
          <p:cNvSpPr>
            <a:spLocks noGrp="1"/>
          </p:cNvSpPr>
          <p:nvPr>
            <p:ph type="sldNum" sz="quarter" idx="12"/>
          </p:nvPr>
        </p:nvSpPr>
        <p:spPr/>
        <p:txBody>
          <a:bodyPr/>
          <a:lstStyle/>
          <a:p>
            <a:fld id="{5D5228B6-01A8-484F-9585-6E415C592245}" type="slidenum">
              <a:rPr lang="zh-CN" altLang="en-US" smtClean="0"/>
              <a:t>‹#›</a:t>
            </a:fld>
            <a:endParaRPr lang="zh-CN" alt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6723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lvl1pPr marL="91440" indent="-91440">
              <a:buFont typeface="Wingdings" charset="2"/>
              <a:buChar char="p"/>
              <a:defRPr sz="2800"/>
            </a:lvl1pPr>
            <a:lvl2pPr marL="265176" indent="-137160">
              <a:buFont typeface="Wingdings" charset="2"/>
              <a:buChar char="p"/>
              <a:defRPr sz="2400"/>
            </a:lvl2pPr>
            <a:lvl3pPr>
              <a:defRPr sz="2000"/>
            </a:lvl3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10"/>
          </p:nvPr>
        </p:nvSpPr>
        <p:spPr/>
        <p:txBody>
          <a:bodyPr/>
          <a:lstStyle/>
          <a:p>
            <a:fld id="{86638067-A0C7-4C6D-940C-12C665D1D8B7}" type="datetime1">
              <a:rPr lang="zh-CN" altLang="en-US" smtClean="0"/>
              <a:t>22/10/30</a:t>
            </a:fld>
            <a:endParaRPr lang="zh-CN" altLang="en-US"/>
          </a:p>
        </p:txBody>
      </p:sp>
      <p:sp>
        <p:nvSpPr>
          <p:cNvPr id="6" name="Slide Number Placeholder 5"/>
          <p:cNvSpPr>
            <a:spLocks noGrp="1"/>
          </p:cNvSpPr>
          <p:nvPr>
            <p:ph type="sldNum" sz="quarter" idx="12"/>
          </p:nvPr>
        </p:nvSpPr>
        <p:spPr/>
        <p:txBody>
          <a:bodyPr/>
          <a:lstStyle/>
          <a:p>
            <a:fld id="{5D5228B6-01A8-484F-9585-6E415C592245}" type="slidenum">
              <a:rPr lang="zh-CN" altLang="en-US" smtClean="0"/>
              <a:t>‹#›</a:t>
            </a:fld>
            <a:endParaRPr lang="zh-CN" altLang="en-US"/>
          </a:p>
        </p:txBody>
      </p:sp>
    </p:spTree>
    <p:extLst>
      <p:ext uri="{BB962C8B-B14F-4D97-AF65-F5344CB8AC3E}">
        <p14:creationId xmlns:p14="http://schemas.microsoft.com/office/powerpoint/2010/main" val="155542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B7E97-A03F-4B13-AB60-595EFAF726E4}" type="datetime1">
              <a:rPr lang="zh-CN" altLang="en-US" smtClean="0"/>
              <a:t>22/10/30</a:t>
            </a:fld>
            <a:endParaRPr lang="zh-CN" altLang="en-US"/>
          </a:p>
        </p:txBody>
      </p:sp>
      <p:sp>
        <p:nvSpPr>
          <p:cNvPr id="4" name="Slide Number Placeholder 3"/>
          <p:cNvSpPr>
            <a:spLocks noGrp="1"/>
          </p:cNvSpPr>
          <p:nvPr>
            <p:ph type="sldNum" sz="quarter" idx="12"/>
          </p:nvPr>
        </p:nvSpPr>
        <p:spPr/>
        <p:txBody>
          <a:bodyPr/>
          <a:lstStyle/>
          <a:p>
            <a:fld id="{5D5228B6-01A8-484F-9585-6E415C592245}" type="slidenum">
              <a:rPr lang="zh-CN" altLang="en-US" smtClean="0"/>
              <a:t>‹#›</a:t>
            </a:fld>
            <a:endParaRPr lang="zh-CN" altLang="en-US"/>
          </a:p>
        </p:txBody>
      </p:sp>
      <p:sp>
        <p:nvSpPr>
          <p:cNvPr id="5" name="Content Placeholder 2">
            <a:extLst>
              <a:ext uri="{FF2B5EF4-FFF2-40B4-BE49-F238E27FC236}">
                <a16:creationId xmlns:a16="http://schemas.microsoft.com/office/drawing/2014/main" xmlns="" id="{C04FE98E-4D2E-AE06-FF51-91620E53B857}"/>
              </a:ext>
            </a:extLst>
          </p:cNvPr>
          <p:cNvSpPr>
            <a:spLocks noGrp="1"/>
          </p:cNvSpPr>
          <p:nvPr>
            <p:ph idx="1"/>
          </p:nvPr>
        </p:nvSpPr>
        <p:spPr>
          <a:xfrm>
            <a:off x="1024128" y="745958"/>
            <a:ext cx="9720071" cy="5563402"/>
          </a:xfrm>
        </p:spPr>
        <p:txBody>
          <a:bodyPr anchor="ctr"/>
          <a:lstStyle>
            <a:lvl1pPr marL="91440" indent="-91440">
              <a:buFont typeface="Wingdings" charset="2"/>
              <a:buChar char="p"/>
              <a:defRPr sz="2800"/>
            </a:lvl1pPr>
            <a:lvl2pPr marL="265176" indent="-137160">
              <a:buFont typeface="Wingdings" charset="2"/>
              <a:buChar char="p"/>
              <a:defRPr sz="2400"/>
            </a:lvl2pPr>
            <a:lvl3pPr>
              <a:defRPr sz="2000"/>
            </a:lvl3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Tree>
    <p:extLst>
      <p:ext uri="{BB962C8B-B14F-4D97-AF65-F5344CB8AC3E}">
        <p14:creationId xmlns:p14="http://schemas.microsoft.com/office/powerpoint/2010/main" val="398808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zh-CN" altLang="en-US"/>
              <a:t>单击此处编辑母版标题样式</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1D6947A-501C-4C03-A621-5D3ED4ABCF05}" type="datetime1">
              <a:rPr lang="zh-CN" altLang="en-US" smtClean="0"/>
              <a:t>22/10/30</a:t>
            </a:fld>
            <a:endParaRPr lang="zh-CN" altLang="en-US"/>
          </a:p>
        </p:txBody>
      </p:sp>
      <p:sp>
        <p:nvSpPr>
          <p:cNvPr id="6" name="Slide Number Placeholder 5"/>
          <p:cNvSpPr>
            <a:spLocks noGrp="1"/>
          </p:cNvSpPr>
          <p:nvPr>
            <p:ph type="sldNum" sz="quarter" idx="12"/>
          </p:nvPr>
        </p:nvSpPr>
        <p:spPr/>
        <p:txBody>
          <a:bodyPr/>
          <a:lstStyle/>
          <a:p>
            <a:fld id="{5D5228B6-01A8-484F-9585-6E415C592245}" type="slidenum">
              <a:rPr lang="zh-CN" altLang="en-US" smtClean="0"/>
              <a:t>‹#›</a:t>
            </a:fld>
            <a:endParaRPr lang="zh-CN" alt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97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24128" y="2286000"/>
            <a:ext cx="4754880" cy="4023360"/>
          </a:xfrm>
        </p:spPr>
        <p:txBody>
          <a:bodyPr anchor="ctr"/>
          <a:lstStyle>
            <a:lvl1pPr marL="91440" indent="-91440">
              <a:buFont typeface="Wingdings" charset="2"/>
              <a:buChar char="p"/>
              <a:defRPr sz="2800"/>
            </a:lvl1pPr>
            <a:lvl2pPr marL="265176" indent="-137160">
              <a:buFont typeface="Wingdings" charset="2"/>
              <a:buChar char="p"/>
              <a:defRPr sz="2400"/>
            </a:lvl2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989320" y="2286000"/>
            <a:ext cx="4754880" cy="4023360"/>
          </a:xfrm>
        </p:spPr>
        <p:txBody>
          <a:bodyPr anchor="ctr"/>
          <a:lstStyle>
            <a:lvl1pPr marL="91440" indent="-91440">
              <a:buFont typeface="Wingdings" charset="2"/>
              <a:buChar char="p"/>
              <a:defRPr sz="2800"/>
            </a:lvl1pPr>
            <a:lvl2pPr marL="265176" indent="-137160">
              <a:buFont typeface="Wingdings" charset="2"/>
              <a:buChar char="p"/>
              <a:defRPr sz="2400"/>
            </a:lvl2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78EAF64-CF38-43EA-A4EF-30B3D2AEB453}" type="datetime1">
              <a:rPr lang="zh-CN" altLang="en-US" smtClean="0"/>
              <a:t>22/10/30</a:t>
            </a:fld>
            <a:endParaRPr lang="zh-CN" altLang="en-US"/>
          </a:p>
        </p:txBody>
      </p:sp>
      <p:sp>
        <p:nvSpPr>
          <p:cNvPr id="7" name="Slide Number Placeholder 6"/>
          <p:cNvSpPr>
            <a:spLocks noGrp="1"/>
          </p:cNvSpPr>
          <p:nvPr>
            <p:ph type="sldNum" sz="quarter" idx="12"/>
          </p:nvPr>
        </p:nvSpPr>
        <p:spPr/>
        <p:txBody>
          <a:bodyPr/>
          <a:lstStyle/>
          <a:p>
            <a:fld id="{5D5228B6-01A8-484F-9585-6E415C592245}" type="slidenum">
              <a:rPr lang="zh-CN" altLang="en-US" smtClean="0"/>
              <a:t>‹#›</a:t>
            </a:fld>
            <a:endParaRPr lang="zh-CN" altLang="en-US"/>
          </a:p>
        </p:txBody>
      </p:sp>
    </p:spTree>
    <p:extLst>
      <p:ext uri="{BB962C8B-B14F-4D97-AF65-F5344CB8AC3E}">
        <p14:creationId xmlns:p14="http://schemas.microsoft.com/office/powerpoint/2010/main" val="389418137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zh-CN" altLang="en-US"/>
              <a:t>单击此处编辑母版文本样式</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0C671FC-5931-494C-A903-C54BB289C319}" type="datetime1">
              <a:rPr lang="zh-CN" altLang="en-US" smtClean="0"/>
              <a:t>22/10/30</a:t>
            </a:fld>
            <a:endParaRPr lang="zh-CN" altLang="en-US"/>
          </a:p>
        </p:txBody>
      </p:sp>
      <p:sp>
        <p:nvSpPr>
          <p:cNvPr id="9" name="Slide Number Placeholder 8"/>
          <p:cNvSpPr>
            <a:spLocks noGrp="1"/>
          </p:cNvSpPr>
          <p:nvPr>
            <p:ph type="sldNum" sz="quarter" idx="12"/>
          </p:nvPr>
        </p:nvSpPr>
        <p:spPr/>
        <p:txBody>
          <a:bodyPr/>
          <a:lstStyle/>
          <a:p>
            <a:fld id="{5D5228B6-01A8-484F-9585-6E415C592245}" type="slidenum">
              <a:rPr lang="zh-CN" altLang="en-US" smtClean="0"/>
              <a:t>‹#›</a:t>
            </a:fld>
            <a:endParaRPr lang="zh-CN" altLang="en-US"/>
          </a:p>
        </p:txBody>
      </p:sp>
    </p:spTree>
    <p:extLst>
      <p:ext uri="{BB962C8B-B14F-4D97-AF65-F5344CB8AC3E}">
        <p14:creationId xmlns:p14="http://schemas.microsoft.com/office/powerpoint/2010/main" val="1750571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58622B1-A3BE-4306-A030-10C7AAF84F3F}" type="datetime1">
              <a:rPr lang="zh-CN" altLang="en-US" smtClean="0"/>
              <a:t>22/10/30</a:t>
            </a:fld>
            <a:endParaRPr lang="zh-CN" altLang="en-US"/>
          </a:p>
        </p:txBody>
      </p:sp>
      <p:sp>
        <p:nvSpPr>
          <p:cNvPr id="5" name="Slide Number Placeholder 4"/>
          <p:cNvSpPr>
            <a:spLocks noGrp="1"/>
          </p:cNvSpPr>
          <p:nvPr>
            <p:ph type="sldNum" sz="quarter" idx="12"/>
          </p:nvPr>
        </p:nvSpPr>
        <p:spPr/>
        <p:txBody>
          <a:bodyPr/>
          <a:lstStyle/>
          <a:p>
            <a:fld id="{5D5228B6-01A8-484F-9585-6E415C592245}" type="slidenum">
              <a:rPr lang="zh-CN" altLang="en-US" smtClean="0"/>
              <a:t>‹#›</a:t>
            </a:fld>
            <a:endParaRPr lang="zh-CN" altLang="en-US"/>
          </a:p>
        </p:txBody>
      </p:sp>
    </p:spTree>
    <p:extLst>
      <p:ext uri="{BB962C8B-B14F-4D97-AF65-F5344CB8AC3E}">
        <p14:creationId xmlns:p14="http://schemas.microsoft.com/office/powerpoint/2010/main" val="175677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B7E97-A03F-4B13-AB60-595EFAF726E4}" type="datetime1">
              <a:rPr lang="zh-CN" altLang="en-US" smtClean="0"/>
              <a:t>22/10/30</a:t>
            </a:fld>
            <a:endParaRPr lang="zh-CN" altLang="en-US"/>
          </a:p>
        </p:txBody>
      </p:sp>
      <p:sp>
        <p:nvSpPr>
          <p:cNvPr id="4" name="Slide Number Placeholder 3"/>
          <p:cNvSpPr>
            <a:spLocks noGrp="1"/>
          </p:cNvSpPr>
          <p:nvPr>
            <p:ph type="sldNum" sz="quarter" idx="12"/>
          </p:nvPr>
        </p:nvSpPr>
        <p:spPr/>
        <p:txBody>
          <a:bodyPr/>
          <a:lstStyle/>
          <a:p>
            <a:fld id="{5D5228B6-01A8-484F-9585-6E415C592245}" type="slidenum">
              <a:rPr lang="zh-CN" altLang="en-US" smtClean="0"/>
              <a:t>‹#›</a:t>
            </a:fld>
            <a:endParaRPr lang="zh-CN" altLang="en-US"/>
          </a:p>
        </p:txBody>
      </p:sp>
    </p:spTree>
    <p:extLst>
      <p:ext uri="{BB962C8B-B14F-4D97-AF65-F5344CB8AC3E}">
        <p14:creationId xmlns:p14="http://schemas.microsoft.com/office/powerpoint/2010/main" val="387189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zh-CN" altLang="en-US"/>
              <a:t>单击此处编辑母版标题样式</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D000716-9450-4C75-9F7A-984A307B272D}" type="datetime1">
              <a:rPr lang="zh-CN" altLang="en-US" smtClean="0"/>
              <a:t>22/10/30</a:t>
            </a:fld>
            <a:endParaRPr lang="zh-CN" altLang="en-US"/>
          </a:p>
        </p:txBody>
      </p:sp>
      <p:sp>
        <p:nvSpPr>
          <p:cNvPr id="7" name="Slide Number Placeholder 6"/>
          <p:cNvSpPr>
            <a:spLocks noGrp="1"/>
          </p:cNvSpPr>
          <p:nvPr>
            <p:ph type="sldNum" sz="quarter" idx="12"/>
          </p:nvPr>
        </p:nvSpPr>
        <p:spPr/>
        <p:txBody>
          <a:bodyPr/>
          <a:lstStyle/>
          <a:p>
            <a:fld id="{5D5228B6-01A8-484F-9585-6E415C592245}" type="slidenum">
              <a:rPr lang="zh-CN" altLang="en-US" smtClean="0"/>
              <a:t>‹#›</a:t>
            </a:fld>
            <a:endParaRPr lang="zh-CN" altLang="en-US"/>
          </a:p>
        </p:txBody>
      </p:sp>
    </p:spTree>
    <p:extLst>
      <p:ext uri="{BB962C8B-B14F-4D97-AF65-F5344CB8AC3E}">
        <p14:creationId xmlns:p14="http://schemas.microsoft.com/office/powerpoint/2010/main" val="8038835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78EAF64-CF38-43EA-A4EF-30B3D2AEB453}" type="datetime1">
              <a:rPr lang="zh-CN" altLang="en-US" smtClean="0"/>
              <a:t>22/10/30</a:t>
            </a:fld>
            <a:endParaRPr lang="zh-CN" alt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D5228B6-01A8-484F-9585-6E415C592245}" type="slidenum">
              <a:rPr lang="zh-CN" altLang="en-US" smtClean="0"/>
              <a:t>‹#›</a:t>
            </a:fld>
            <a:endParaRPr lang="zh-CN" alt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38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8.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F506CB3-F87C-4DE7-8686-3D91C3DF2391}"/>
              </a:ext>
            </a:extLst>
          </p:cNvPr>
          <p:cNvSpPr>
            <a:spLocks noGrp="1"/>
          </p:cNvSpPr>
          <p:nvPr>
            <p:ph type="ctrTitle"/>
          </p:nvPr>
        </p:nvSpPr>
        <p:spPr>
          <a:xfrm>
            <a:off x="685800" y="4972419"/>
            <a:ext cx="7467600" cy="1566863"/>
          </a:xfrm>
        </p:spPr>
        <p:txBody>
          <a:bodyPr/>
          <a:lstStyle/>
          <a:p>
            <a:r>
              <a:rPr lang="zh-CN" altLang="en-US" dirty="0"/>
              <a:t>大国治理中的产业政策</a:t>
            </a:r>
          </a:p>
        </p:txBody>
      </p:sp>
      <p:sp>
        <p:nvSpPr>
          <p:cNvPr id="5" name="灯片编号占位符 4">
            <a:extLst>
              <a:ext uri="{FF2B5EF4-FFF2-40B4-BE49-F238E27FC236}">
                <a16:creationId xmlns:a16="http://schemas.microsoft.com/office/drawing/2014/main" xmlns="" id="{6336ED4A-38AE-47E0-AED7-25A2D348E0F1}"/>
              </a:ext>
            </a:extLst>
          </p:cNvPr>
          <p:cNvSpPr>
            <a:spLocks noGrp="1"/>
          </p:cNvSpPr>
          <p:nvPr>
            <p:ph type="sldNum" sz="quarter" idx="12"/>
          </p:nvPr>
        </p:nvSpPr>
        <p:spPr/>
        <p:txBody>
          <a:bodyPr/>
          <a:lstStyle/>
          <a:p>
            <a:fld id="{5D5228B6-01A8-484F-9585-6E415C592245}" type="slidenum">
              <a:rPr lang="zh-CN" altLang="en-US" smtClean="0"/>
              <a:t>1</a:t>
            </a:fld>
            <a:endParaRPr lang="zh-CN" altLang="en-US"/>
          </a:p>
        </p:txBody>
      </p:sp>
    </p:spTree>
    <p:extLst>
      <p:ext uri="{BB962C8B-B14F-4D97-AF65-F5344CB8AC3E}">
        <p14:creationId xmlns:p14="http://schemas.microsoft.com/office/powerpoint/2010/main" val="1342994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xmlns="" id="{5F08DF15-4848-4BFD-A428-57E3AC487DBE}"/>
              </a:ext>
            </a:extLst>
          </p:cNvPr>
          <p:cNvSpPr>
            <a:spLocks noGrp="1"/>
          </p:cNvSpPr>
          <p:nvPr>
            <p:ph type="sldNum" sz="quarter" idx="12"/>
          </p:nvPr>
        </p:nvSpPr>
        <p:spPr/>
        <p:txBody>
          <a:bodyPr/>
          <a:lstStyle/>
          <a:p>
            <a:fld id="{5D5228B6-01A8-484F-9585-6E415C592245}" type="slidenum">
              <a:rPr lang="zh-CN" altLang="en-US" smtClean="0"/>
              <a:t>10</a:t>
            </a:fld>
            <a:endParaRPr lang="zh-CN" altLang="en-US"/>
          </a:p>
        </p:txBody>
      </p:sp>
      <p:sp>
        <p:nvSpPr>
          <p:cNvPr id="3" name="内容占位符 2">
            <a:extLst>
              <a:ext uri="{FF2B5EF4-FFF2-40B4-BE49-F238E27FC236}">
                <a16:creationId xmlns:a16="http://schemas.microsoft.com/office/drawing/2014/main" xmlns="" id="{CB975945-8EFA-4D70-9EBF-72F6E38AD0FB}"/>
              </a:ext>
            </a:extLst>
          </p:cNvPr>
          <p:cNvSpPr>
            <a:spLocks noGrp="1"/>
          </p:cNvSpPr>
          <p:nvPr>
            <p:ph idx="1"/>
          </p:nvPr>
        </p:nvSpPr>
        <p:spPr/>
        <p:txBody>
          <a:bodyPr/>
          <a:lstStyle/>
          <a:p>
            <a:r>
              <a:rPr lang="en-US" altLang="zh-CN" dirty="0"/>
              <a:t>2021</a:t>
            </a:r>
            <a:r>
              <a:rPr lang="zh-CN" altLang="en-US" dirty="0"/>
              <a:t>年美国</a:t>
            </a:r>
            <a:r>
              <a:rPr lang="en-US" altLang="zh-CN" dirty="0"/>
              <a:t>《</a:t>
            </a:r>
            <a:r>
              <a:rPr lang="zh-CN" altLang="en-US" dirty="0"/>
              <a:t>无尽前沿法案</a:t>
            </a:r>
            <a:r>
              <a:rPr lang="en-US" altLang="zh-CN" dirty="0"/>
              <a:t>》</a:t>
            </a:r>
          </a:p>
          <a:p>
            <a:pPr lvl="1"/>
            <a:r>
              <a:rPr lang="zh-CN" altLang="zh-CN" dirty="0"/>
              <a:t>对关键科技产业加大政策扶持力度</a:t>
            </a:r>
            <a:endParaRPr lang="en-US" altLang="zh-CN" dirty="0"/>
          </a:p>
          <a:p>
            <a:pPr lvl="1"/>
            <a:r>
              <a:rPr lang="zh-CN" altLang="en-US" dirty="0"/>
              <a:t>芯片</a:t>
            </a:r>
            <a:endParaRPr lang="en-US" altLang="zh-CN" dirty="0"/>
          </a:p>
          <a:p>
            <a:pPr lvl="1"/>
            <a:endParaRPr lang="en-US" altLang="zh-CN" dirty="0"/>
          </a:p>
          <a:p>
            <a:r>
              <a:rPr lang="zh-CN" altLang="en-US" dirty="0"/>
              <a:t>中国的产业政策</a:t>
            </a:r>
            <a:endParaRPr lang="en-US" altLang="zh-CN" dirty="0"/>
          </a:p>
          <a:p>
            <a:pPr lvl="1"/>
            <a:r>
              <a:rPr lang="zh-CN" altLang="en-US" dirty="0"/>
              <a:t>战略性新兴产业</a:t>
            </a:r>
            <a:endParaRPr lang="en-US" altLang="zh-CN" dirty="0"/>
          </a:p>
          <a:p>
            <a:pPr lvl="1"/>
            <a:r>
              <a:rPr lang="zh-CN" altLang="en-US" dirty="0"/>
              <a:t>芯片</a:t>
            </a:r>
            <a:endParaRPr lang="en-US" altLang="zh-CN" dirty="0"/>
          </a:p>
          <a:p>
            <a:pPr lvl="1"/>
            <a:endParaRPr lang="en-US" altLang="zh-CN" dirty="0"/>
          </a:p>
          <a:p>
            <a:r>
              <a:rPr lang="zh-CN" altLang="en-US" dirty="0"/>
              <a:t>自由贸易、“卡脖子”</a:t>
            </a:r>
            <a:endParaRPr lang="en-US" altLang="zh-CN" dirty="0"/>
          </a:p>
          <a:p>
            <a:pPr lvl="1"/>
            <a:r>
              <a:rPr lang="zh-CN" altLang="en-US" dirty="0"/>
              <a:t>策略性分工（类似的，女性劳动力参与率）</a:t>
            </a:r>
            <a:endParaRPr lang="en-US" altLang="zh-CN" dirty="0"/>
          </a:p>
          <a:p>
            <a:pPr lvl="1"/>
            <a:r>
              <a:rPr lang="zh-CN" altLang="en-US" dirty="0"/>
              <a:t>比较优势与产业政策：大国的不同</a:t>
            </a:r>
            <a:endParaRPr lang="en-US" altLang="zh-CN" dirty="0"/>
          </a:p>
          <a:p>
            <a:pPr lvl="1"/>
            <a:r>
              <a:rPr lang="zh-CN" altLang="en-US" dirty="0"/>
              <a:t>国与国  </a:t>
            </a:r>
            <a:r>
              <a:rPr lang="en-US" altLang="zh-CN" dirty="0"/>
              <a:t>vs. </a:t>
            </a:r>
            <a:r>
              <a:rPr lang="zh-CN" altLang="en-US" dirty="0"/>
              <a:t>一国内部</a:t>
            </a:r>
          </a:p>
        </p:txBody>
      </p:sp>
      <p:pic>
        <p:nvPicPr>
          <p:cNvPr id="4" name="图片 3">
            <a:extLst>
              <a:ext uri="{FF2B5EF4-FFF2-40B4-BE49-F238E27FC236}">
                <a16:creationId xmlns:a16="http://schemas.microsoft.com/office/drawing/2014/main" xmlns="" id="{22EAB4AA-769D-4400-BDB6-8626C426689B}"/>
              </a:ext>
            </a:extLst>
          </p:cNvPr>
          <p:cNvPicPr>
            <a:picLocks noChangeAspect="1"/>
          </p:cNvPicPr>
          <p:nvPr/>
        </p:nvPicPr>
        <p:blipFill>
          <a:blip r:embed="rId2"/>
          <a:stretch>
            <a:fillRect/>
          </a:stretch>
        </p:blipFill>
        <p:spPr>
          <a:xfrm>
            <a:off x="7695843" y="2152892"/>
            <a:ext cx="4115157" cy="2749534"/>
          </a:xfrm>
          <a:prstGeom prst="rect">
            <a:avLst/>
          </a:prstGeom>
        </p:spPr>
      </p:pic>
    </p:spTree>
    <p:extLst>
      <p:ext uri="{BB962C8B-B14F-4D97-AF65-F5344CB8AC3E}">
        <p14:creationId xmlns:p14="http://schemas.microsoft.com/office/powerpoint/2010/main" val="416577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大国</a:t>
            </a:r>
            <a:r>
              <a:rPr lang="zh-CN" altLang="zh-CN" dirty="0"/>
              <a:t>的产业政策</a:t>
            </a:r>
            <a:r>
              <a:rPr lang="zh-CN" altLang="zh-CN" dirty="0" smtClean="0"/>
              <a:t>：</a:t>
            </a:r>
            <a:r>
              <a:rPr lang="en-US" altLang="zh-CN" dirty="0" smtClean="0"/>
              <a:t/>
            </a:r>
            <a:br>
              <a:rPr lang="en-US" altLang="zh-CN" dirty="0" smtClean="0"/>
            </a:br>
            <a:r>
              <a:rPr lang="zh-CN" altLang="zh-CN" dirty="0" smtClean="0"/>
              <a:t>中央</a:t>
            </a:r>
            <a:r>
              <a:rPr lang="zh-CN" altLang="zh-CN" dirty="0"/>
              <a:t>和地方大不一样</a:t>
            </a:r>
          </a:p>
        </p:txBody>
      </p:sp>
      <p:sp>
        <p:nvSpPr>
          <p:cNvPr id="3" name="文本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5D5228B6-01A8-484F-9585-6E415C592245}" type="slidenum">
              <a:rPr lang="zh-CN" altLang="en-US" smtClean="0"/>
              <a:t>11</a:t>
            </a:fld>
            <a:endParaRPr lang="zh-CN" altLang="en-US"/>
          </a:p>
        </p:txBody>
      </p:sp>
    </p:spTree>
    <p:extLst>
      <p:ext uri="{BB962C8B-B14F-4D97-AF65-F5344CB8AC3E}">
        <p14:creationId xmlns:p14="http://schemas.microsoft.com/office/powerpoint/2010/main" val="48717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5446804-2668-422F-BFF6-DFB14DD551F1}"/>
              </a:ext>
            </a:extLst>
          </p:cNvPr>
          <p:cNvSpPr>
            <a:spLocks noGrp="1"/>
          </p:cNvSpPr>
          <p:nvPr>
            <p:ph type="title"/>
          </p:nvPr>
        </p:nvSpPr>
        <p:spPr/>
        <p:txBody>
          <a:bodyPr/>
          <a:lstStyle/>
          <a:p>
            <a:r>
              <a:rPr lang="zh-CN" altLang="en-US" dirty="0"/>
              <a:t>中国的产业政策：中央与</a:t>
            </a:r>
            <a:r>
              <a:rPr lang="zh-CN" altLang="en-US" dirty="0" smtClean="0"/>
              <a:t>地方</a:t>
            </a:r>
            <a:endParaRPr lang="zh-CN" altLang="en-US" b="1" dirty="0"/>
          </a:p>
        </p:txBody>
      </p:sp>
      <p:sp>
        <p:nvSpPr>
          <p:cNvPr id="3" name="内容占位符 2">
            <a:extLst>
              <a:ext uri="{FF2B5EF4-FFF2-40B4-BE49-F238E27FC236}">
                <a16:creationId xmlns:a16="http://schemas.microsoft.com/office/drawing/2014/main" xmlns="" id="{3161062A-4CCE-4A33-8AE9-1CC2D1401BD1}"/>
              </a:ext>
            </a:extLst>
          </p:cNvPr>
          <p:cNvSpPr>
            <a:spLocks noGrp="1"/>
          </p:cNvSpPr>
          <p:nvPr>
            <p:ph idx="1"/>
          </p:nvPr>
        </p:nvSpPr>
        <p:spPr>
          <a:xfrm>
            <a:off x="838200" y="1795786"/>
            <a:ext cx="10515600" cy="4865530"/>
          </a:xfrm>
        </p:spPr>
        <p:txBody>
          <a:bodyPr>
            <a:normAutofit/>
          </a:bodyPr>
          <a:lstStyle/>
          <a:p>
            <a:endParaRPr lang="en-US" altLang="zh-CN" dirty="0"/>
          </a:p>
          <a:p>
            <a:r>
              <a:rPr lang="zh-CN" altLang="zh-CN" dirty="0"/>
              <a:t>产业指向宽泛的政策</a:t>
            </a:r>
            <a:endParaRPr lang="en-US" altLang="zh-CN" dirty="0"/>
          </a:p>
          <a:p>
            <a:pPr lvl="1"/>
            <a:r>
              <a:rPr lang="zh-CN" altLang="zh-CN" dirty="0"/>
              <a:t>开发区政策</a:t>
            </a:r>
            <a:endParaRPr lang="en-US" altLang="zh-CN" dirty="0"/>
          </a:p>
          <a:p>
            <a:pPr lvl="1"/>
            <a:r>
              <a:rPr lang="zh-CN" altLang="en-US" dirty="0"/>
              <a:t>合理评价开发区政策效果</a:t>
            </a:r>
            <a:endParaRPr lang="en-US" altLang="zh-CN" dirty="0"/>
          </a:p>
          <a:p>
            <a:pPr lvl="2"/>
            <a:r>
              <a:rPr lang="zh-CN" altLang="zh-CN" dirty="0"/>
              <a:t>取决于经济集聚</a:t>
            </a:r>
            <a:r>
              <a:rPr lang="zh-CN" altLang="en-US" sz="1600" dirty="0"/>
              <a:t>（</a:t>
            </a:r>
            <a:r>
              <a:rPr lang="en-US" altLang="zh-CN" sz="1600" dirty="0"/>
              <a:t>Chen </a:t>
            </a:r>
            <a:r>
              <a:rPr lang="en-US" altLang="zh-CN" sz="1600" i="1" dirty="0"/>
              <a:t>et al</a:t>
            </a:r>
            <a:r>
              <a:rPr lang="en-US" altLang="zh-CN" sz="1600" dirty="0"/>
              <a:t>., 2019</a:t>
            </a:r>
            <a:r>
              <a:rPr lang="zh-CN" altLang="en-US" sz="1600" dirty="0"/>
              <a:t>）</a:t>
            </a:r>
            <a:endParaRPr lang="en-US" altLang="zh-CN" sz="1600" dirty="0"/>
          </a:p>
          <a:p>
            <a:pPr lvl="2"/>
            <a:r>
              <a:rPr lang="zh-CN" altLang="en-US" dirty="0"/>
              <a:t>取决于比较优势</a:t>
            </a:r>
            <a:r>
              <a:rPr lang="zh-CN" altLang="en-US" sz="1600" dirty="0">
                <a:solidFill>
                  <a:prstClr val="black"/>
                </a:solidFill>
              </a:rPr>
              <a:t>（</a:t>
            </a:r>
            <a:r>
              <a:rPr lang="en-US" altLang="zh-CN" sz="1600" dirty="0">
                <a:solidFill>
                  <a:prstClr val="black"/>
                </a:solidFill>
              </a:rPr>
              <a:t>Chen </a:t>
            </a:r>
            <a:r>
              <a:rPr lang="en-US" altLang="zh-CN" sz="1600" i="1" dirty="0">
                <a:solidFill>
                  <a:prstClr val="black"/>
                </a:solidFill>
              </a:rPr>
              <a:t>et al</a:t>
            </a:r>
            <a:r>
              <a:rPr lang="en-US" altLang="zh-CN" sz="1600" dirty="0">
                <a:solidFill>
                  <a:prstClr val="black"/>
                </a:solidFill>
              </a:rPr>
              <a:t>., 2017</a:t>
            </a:r>
            <a:r>
              <a:rPr lang="zh-CN" altLang="en-US" sz="1600" dirty="0">
                <a:solidFill>
                  <a:prstClr val="black"/>
                </a:solidFill>
              </a:rPr>
              <a:t>）</a:t>
            </a:r>
            <a:endParaRPr lang="en-US" altLang="zh-CN" sz="1600" dirty="0">
              <a:solidFill>
                <a:prstClr val="black"/>
              </a:solidFill>
            </a:endParaRPr>
          </a:p>
          <a:p>
            <a:endParaRPr lang="en-US" altLang="zh-CN" dirty="0"/>
          </a:p>
          <a:p>
            <a:r>
              <a:rPr lang="zh-CN" altLang="zh-CN" dirty="0"/>
              <a:t>中国的创新政策</a:t>
            </a:r>
            <a:endParaRPr lang="en-US" altLang="zh-CN" dirty="0"/>
          </a:p>
          <a:p>
            <a:pPr lvl="1"/>
            <a:r>
              <a:rPr lang="zh-CN" altLang="en-US" dirty="0"/>
              <a:t>“火炬计划”</a:t>
            </a:r>
            <a:endParaRPr lang="en-US" altLang="zh-CN" dirty="0"/>
          </a:p>
          <a:p>
            <a:pPr lvl="1"/>
            <a:r>
              <a:rPr lang="zh-CN" altLang="en-US" dirty="0"/>
              <a:t>研发激励政策</a:t>
            </a:r>
          </a:p>
        </p:txBody>
      </p:sp>
      <p:sp>
        <p:nvSpPr>
          <p:cNvPr id="4" name="灯片编号占位符 3">
            <a:extLst>
              <a:ext uri="{FF2B5EF4-FFF2-40B4-BE49-F238E27FC236}">
                <a16:creationId xmlns:a16="http://schemas.microsoft.com/office/drawing/2014/main" xmlns="" id="{485D1758-DA07-42D0-91B8-D5885A288D1B}"/>
              </a:ext>
            </a:extLst>
          </p:cNvPr>
          <p:cNvSpPr>
            <a:spLocks noGrp="1"/>
          </p:cNvSpPr>
          <p:nvPr>
            <p:ph type="sldNum" sz="quarter" idx="12"/>
          </p:nvPr>
        </p:nvSpPr>
        <p:spPr/>
        <p:txBody>
          <a:bodyPr/>
          <a:lstStyle/>
          <a:p>
            <a:fld id="{5D5228B6-01A8-484F-9585-6E415C592245}" type="slidenum">
              <a:rPr lang="zh-CN" altLang="en-US" smtClean="0"/>
              <a:t>12</a:t>
            </a:fld>
            <a:endParaRPr lang="zh-CN" altLang="en-US"/>
          </a:p>
        </p:txBody>
      </p:sp>
    </p:spTree>
    <p:extLst>
      <p:ext uri="{BB962C8B-B14F-4D97-AF65-F5344CB8AC3E}">
        <p14:creationId xmlns:p14="http://schemas.microsoft.com/office/powerpoint/2010/main" val="1642215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中国的产业政策</a:t>
            </a:r>
          </a:p>
        </p:txBody>
      </p:sp>
      <p:sp>
        <p:nvSpPr>
          <p:cNvPr id="3" name="内容占位符 2"/>
          <p:cNvSpPr>
            <a:spLocks noGrp="1"/>
          </p:cNvSpPr>
          <p:nvPr>
            <p:ph idx="1"/>
          </p:nvPr>
        </p:nvSpPr>
        <p:spPr/>
        <p:txBody>
          <a:bodyPr>
            <a:normAutofit/>
          </a:bodyPr>
          <a:lstStyle/>
          <a:p>
            <a:pPr lvl="1"/>
            <a:r>
              <a:rPr lang="zh-CN" altLang="en-US" sz="2800" dirty="0" smtClean="0"/>
              <a:t>中央</a:t>
            </a:r>
            <a:r>
              <a:rPr lang="zh-CN" altLang="en-US" sz="2800" dirty="0"/>
              <a:t>的产业政策</a:t>
            </a:r>
            <a:endParaRPr lang="en-US" altLang="zh-CN" sz="2800" dirty="0"/>
          </a:p>
          <a:p>
            <a:pPr lvl="1"/>
            <a:r>
              <a:rPr lang="zh-CN" altLang="en-US" sz="2800" dirty="0"/>
              <a:t>地方的产业政策</a:t>
            </a:r>
            <a:endParaRPr lang="en-US" altLang="zh-CN" sz="2800" dirty="0"/>
          </a:p>
          <a:p>
            <a:pPr lvl="1"/>
            <a:r>
              <a:rPr lang="zh-CN" altLang="en-US" sz="2800" dirty="0"/>
              <a:t>产业政策与比较优势</a:t>
            </a:r>
            <a:endParaRPr lang="en-US" altLang="zh-CN" sz="28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13</a:t>
            </a:fld>
            <a:endParaRPr lang="zh-CN" altLang="en-US" dirty="0"/>
          </a:p>
        </p:txBody>
      </p:sp>
    </p:spTree>
    <p:extLst>
      <p:ext uri="{BB962C8B-B14F-4D97-AF65-F5344CB8AC3E}">
        <p14:creationId xmlns:p14="http://schemas.microsoft.com/office/powerpoint/2010/main" val="139498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内容占位符 2"/>
          <p:cNvSpPr>
            <a:spLocks noGrp="1"/>
          </p:cNvSpPr>
          <p:nvPr>
            <p:ph idx="1"/>
          </p:nvPr>
        </p:nvSpPr>
        <p:spPr>
          <a:xfrm>
            <a:off x="1024128" y="1524267"/>
            <a:ext cx="9144000" cy="2808312"/>
          </a:xfrm>
        </p:spPr>
        <p:txBody>
          <a:bodyPr>
            <a:normAutofit/>
          </a:bodyPr>
          <a:lstStyle/>
          <a:p>
            <a:r>
              <a:rPr lang="zh-CN" altLang="en-US" dirty="0"/>
              <a:t>政策背后的规律</a:t>
            </a:r>
            <a:endParaRPr lang="en-US" altLang="zh-CN" dirty="0"/>
          </a:p>
          <a:p>
            <a:pPr lvl="1"/>
            <a:r>
              <a:rPr lang="en-US" altLang="zh-CN" dirty="0"/>
              <a:t>20</a:t>
            </a:r>
            <a:r>
              <a:rPr lang="zh-CN" altLang="en-US" dirty="0"/>
              <a:t>世纪</a:t>
            </a:r>
            <a:r>
              <a:rPr lang="en-US" altLang="zh-CN" dirty="0"/>
              <a:t>80</a:t>
            </a:r>
            <a:r>
              <a:rPr lang="zh-CN" altLang="en-US" dirty="0"/>
              <a:t>年代中期引入产业政策</a:t>
            </a:r>
            <a:endParaRPr lang="en-US" altLang="zh-CN" dirty="0"/>
          </a:p>
          <a:p>
            <a:pPr lvl="1"/>
            <a:r>
              <a:rPr lang="zh-CN" altLang="en-US" dirty="0"/>
              <a:t>国家发改委牵头各部委负责制定具体的产业政策</a:t>
            </a:r>
            <a:endParaRPr lang="en-US" altLang="zh-CN" dirty="0"/>
          </a:p>
          <a:p>
            <a:pPr lvl="2"/>
            <a:r>
              <a:rPr lang="zh-CN" altLang="en-US" dirty="0"/>
              <a:t>目标产业、实现目标、政策工具等</a:t>
            </a:r>
            <a:endParaRPr lang="en-US" altLang="zh-CN" dirty="0"/>
          </a:p>
          <a:p>
            <a:pPr lvl="2"/>
            <a:r>
              <a:rPr lang="en-US" altLang="zh-CN" dirty="0"/>
              <a:t>90</a:t>
            </a:r>
            <a:r>
              <a:rPr lang="zh-CN" altLang="en-US" dirty="0"/>
              <a:t>年代中期后：颁布“目录”；招商引资、政策扶持依据；修订“目录”</a:t>
            </a:r>
            <a:endParaRPr lang="en-US" altLang="zh-CN" dirty="0"/>
          </a:p>
          <a:p>
            <a:r>
              <a:rPr lang="zh-CN" altLang="en-US" dirty="0"/>
              <a:t>中央产业政策分类</a:t>
            </a:r>
            <a:endParaRPr lang="en-US" altLang="zh-CN" dirty="0"/>
          </a:p>
        </p:txBody>
      </p:sp>
      <p:graphicFrame>
        <p:nvGraphicFramePr>
          <p:cNvPr id="7" name="表格 6"/>
          <p:cNvGraphicFramePr>
            <a:graphicFrameLocks noGrp="1"/>
          </p:cNvGraphicFramePr>
          <p:nvPr>
            <p:extLst>
              <p:ext uri="{D42A27DB-BD31-4B8C-83A1-F6EECF244321}">
                <p14:modId xmlns:p14="http://schemas.microsoft.com/office/powerpoint/2010/main" val="2553085677"/>
              </p:ext>
            </p:extLst>
          </p:nvPr>
        </p:nvGraphicFramePr>
        <p:xfrm>
          <a:off x="1558382" y="4225758"/>
          <a:ext cx="9074123" cy="2607116"/>
        </p:xfrm>
        <a:graphic>
          <a:graphicData uri="http://schemas.openxmlformats.org/drawingml/2006/table">
            <a:tbl>
              <a:tblPr/>
              <a:tblGrid>
                <a:gridCol w="2863823">
                  <a:extLst>
                    <a:ext uri="{9D8B030D-6E8A-4147-A177-3AD203B41FA5}">
                      <a16:colId xmlns:a16="http://schemas.microsoft.com/office/drawing/2014/main" xmlns="" val="1944523155"/>
                    </a:ext>
                  </a:extLst>
                </a:gridCol>
                <a:gridCol w="6210300">
                  <a:extLst>
                    <a:ext uri="{9D8B030D-6E8A-4147-A177-3AD203B41FA5}">
                      <a16:colId xmlns:a16="http://schemas.microsoft.com/office/drawing/2014/main" xmlns="" val="1501632862"/>
                    </a:ext>
                  </a:extLst>
                </a:gridCol>
              </a:tblGrid>
              <a:tr h="329814">
                <a:tc>
                  <a:txBody>
                    <a:bodyPr/>
                    <a:lstStyle/>
                    <a:p>
                      <a:pPr algn="ctr" fontAlgn="ctr"/>
                      <a:r>
                        <a:rPr lang="zh-CN" altLang="en-US" sz="1600" b="0" i="0" u="none" strike="noStrike" dirty="0">
                          <a:solidFill>
                            <a:srgbClr val="000000"/>
                          </a:solidFill>
                          <a:effectLst/>
                          <a:latin typeface="FangSong" panose="02010609060101010101" pitchFamily="49" charset="-122"/>
                          <a:ea typeface="FangSong" panose="02010609060101010101" pitchFamily="49" charset="-122"/>
                        </a:rPr>
                        <a:t>政策类型</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FangSong" panose="02010609060101010101" pitchFamily="49" charset="-122"/>
                          <a:ea typeface="FangSong" panose="02010609060101010101" pitchFamily="49" charset="-122"/>
                        </a:rPr>
                        <a:t>对应目录（列举）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3316467"/>
                  </a:ext>
                </a:extLst>
              </a:tr>
              <a:tr h="329814">
                <a:tc>
                  <a:txBody>
                    <a:bodyPr/>
                    <a:lstStyle/>
                    <a:p>
                      <a:pPr algn="l" fontAlgn="ctr"/>
                      <a:r>
                        <a:rPr lang="zh-CN" altLang="en-US" sz="1600" b="0" i="0" u="none" strike="noStrike">
                          <a:solidFill>
                            <a:srgbClr val="000000"/>
                          </a:solidFill>
                          <a:effectLst/>
                          <a:latin typeface="FangSong" panose="02010609060101010101" pitchFamily="49" charset="-122"/>
                          <a:ea typeface="FangSong" panose="02010609060101010101" pitchFamily="49" charset="-122"/>
                        </a:rPr>
                        <a:t>产业结构调整政策</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600" b="0" i="0" u="none" strike="noStrike">
                          <a:solidFill>
                            <a:srgbClr val="000000"/>
                          </a:solidFill>
                          <a:effectLst/>
                          <a:latin typeface="FangSong" panose="02010609060101010101" pitchFamily="49" charset="-122"/>
                          <a:ea typeface="FangSong" panose="02010609060101010101" pitchFamily="49" charset="-122"/>
                        </a:rPr>
                        <a:t>《</a:t>
                      </a:r>
                      <a:r>
                        <a:rPr lang="zh-CN" altLang="en-US" sz="1600" b="0" i="0" u="none" strike="noStrike">
                          <a:solidFill>
                            <a:srgbClr val="000000"/>
                          </a:solidFill>
                          <a:effectLst/>
                          <a:latin typeface="FangSong" panose="02010609060101010101" pitchFamily="49" charset="-122"/>
                          <a:ea typeface="FangSong" panose="02010609060101010101" pitchFamily="49" charset="-122"/>
                        </a:rPr>
                        <a:t>产业结构调整指导目录</a:t>
                      </a:r>
                      <a:r>
                        <a:rPr lang="en-US" altLang="zh-CN" sz="1600" b="0" i="0" u="none" strike="noStrike">
                          <a:solidFill>
                            <a:srgbClr val="000000"/>
                          </a:solidFill>
                          <a:effectLst/>
                          <a:latin typeface="FangSong" panose="02010609060101010101" pitchFamily="49" charset="-122"/>
                          <a:ea typeface="FangSong" panose="02010609060101010101" pitchFamily="49" charset="-122"/>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8986727"/>
                  </a:ext>
                </a:extLst>
              </a:tr>
              <a:tr h="329814">
                <a:tc>
                  <a:txBody>
                    <a:bodyPr/>
                    <a:lstStyle/>
                    <a:p>
                      <a:pPr algn="l" fontAlgn="ctr"/>
                      <a:r>
                        <a:rPr lang="zh-CN" altLang="en-US" sz="1600" b="0" i="0" u="none" strike="noStrike" dirty="0">
                          <a:solidFill>
                            <a:srgbClr val="000000"/>
                          </a:solidFill>
                          <a:effectLst/>
                          <a:latin typeface="FangSong" panose="02010609060101010101" pitchFamily="49" charset="-122"/>
                          <a:ea typeface="FangSong" panose="02010609060101010101" pitchFamily="49" charset="-122"/>
                        </a:rPr>
                        <a:t>针对外商（</a:t>
                      </a:r>
                      <a:r>
                        <a:rPr lang="en-US" altLang="zh-CN" sz="1600" b="0" i="0" u="none" strike="noStrike" dirty="0">
                          <a:solidFill>
                            <a:srgbClr val="000000"/>
                          </a:solidFill>
                          <a:effectLst/>
                          <a:latin typeface="FangSong" panose="02010609060101010101" pitchFamily="49" charset="-122"/>
                          <a:ea typeface="FangSong" panose="02010609060101010101" pitchFamily="49" charset="-122"/>
                        </a:rPr>
                        <a:t>FDI</a:t>
                      </a:r>
                      <a:r>
                        <a:rPr lang="zh-CN" altLang="en-US" sz="1600" b="0" i="0" u="none" strike="noStrike" dirty="0">
                          <a:solidFill>
                            <a:srgbClr val="000000"/>
                          </a:solidFill>
                          <a:effectLst/>
                          <a:latin typeface="FangSong" panose="02010609060101010101" pitchFamily="49" charset="-122"/>
                          <a:ea typeface="FangSong" panose="02010609060101010101" pitchFamily="49" charset="-122"/>
                        </a:rPr>
                        <a:t>）的产业政策</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600" b="0" i="0" u="none" strike="noStrike">
                          <a:solidFill>
                            <a:srgbClr val="000000"/>
                          </a:solidFill>
                          <a:effectLst/>
                          <a:latin typeface="FangSong" panose="02010609060101010101" pitchFamily="49" charset="-122"/>
                          <a:ea typeface="FangSong" panose="02010609060101010101" pitchFamily="49" charset="-122"/>
                        </a:rPr>
                        <a:t>《</a:t>
                      </a:r>
                      <a:r>
                        <a:rPr lang="zh-CN" altLang="en-US" sz="1600" b="0" i="0" u="none" strike="noStrike">
                          <a:solidFill>
                            <a:srgbClr val="000000"/>
                          </a:solidFill>
                          <a:effectLst/>
                          <a:latin typeface="FangSong" panose="02010609060101010101" pitchFamily="49" charset="-122"/>
                          <a:ea typeface="FangSong" panose="02010609060101010101" pitchFamily="49" charset="-122"/>
                        </a:rPr>
                        <a:t>外商投资产业指导目录</a:t>
                      </a:r>
                      <a:r>
                        <a:rPr lang="en-US" altLang="zh-CN" sz="1600" b="0" i="0" u="none" strike="noStrike">
                          <a:solidFill>
                            <a:srgbClr val="000000"/>
                          </a:solidFill>
                          <a:effectLst/>
                          <a:latin typeface="FangSong" panose="02010609060101010101" pitchFamily="49" charset="-122"/>
                          <a:ea typeface="FangSong" panose="02010609060101010101" pitchFamily="49" charset="-122"/>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1376384"/>
                  </a:ext>
                </a:extLst>
              </a:tr>
              <a:tr h="329814">
                <a:tc rowSpan="2">
                  <a:txBody>
                    <a:bodyPr/>
                    <a:lstStyle/>
                    <a:p>
                      <a:pPr algn="l" fontAlgn="ctr"/>
                      <a:r>
                        <a:rPr lang="zh-CN" altLang="en-US" sz="1600" b="0" i="0" u="none" strike="noStrike">
                          <a:solidFill>
                            <a:srgbClr val="000000"/>
                          </a:solidFill>
                          <a:effectLst/>
                          <a:latin typeface="FangSong" panose="02010609060101010101" pitchFamily="49" charset="-122"/>
                          <a:ea typeface="FangSong" panose="02010609060101010101" pitchFamily="49" charset="-122"/>
                        </a:rPr>
                        <a:t>重点产业政策</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600" b="0" i="0" u="none" strike="noStrike" dirty="0">
                          <a:solidFill>
                            <a:srgbClr val="000000"/>
                          </a:solidFill>
                          <a:effectLst/>
                          <a:latin typeface="FangSong" panose="02010609060101010101" pitchFamily="49" charset="-122"/>
                          <a:ea typeface="FangSong" panose="02010609060101010101" pitchFamily="49" charset="-122"/>
                        </a:rPr>
                        <a:t>《</a:t>
                      </a:r>
                      <a:r>
                        <a:rPr lang="zh-CN" altLang="en-US" sz="1600" b="0" i="0" u="none" strike="noStrike" dirty="0">
                          <a:solidFill>
                            <a:srgbClr val="000000"/>
                          </a:solidFill>
                          <a:effectLst/>
                          <a:latin typeface="FangSong" panose="02010609060101010101" pitchFamily="49" charset="-122"/>
                          <a:ea typeface="FangSong" panose="02010609060101010101" pitchFamily="49" charset="-122"/>
                        </a:rPr>
                        <a:t>国家支持发展的重大技术装备和产品目录</a:t>
                      </a:r>
                      <a:r>
                        <a:rPr lang="en-US" altLang="zh-CN" sz="1600" b="0" i="0" u="none" strike="noStrike" dirty="0">
                          <a:solidFill>
                            <a:srgbClr val="000000"/>
                          </a:solidFill>
                          <a:effectLst/>
                          <a:latin typeface="FangSong" panose="02010609060101010101" pitchFamily="49" charset="-122"/>
                          <a:ea typeface="FangSong" panose="02010609060101010101" pitchFamily="49" charset="-122"/>
                        </a:rPr>
                        <a:t>》</a:t>
                      </a:r>
                      <a:r>
                        <a:rPr lang="zh-CN" altLang="en-US" sz="1600" b="0" i="0" u="none" strike="noStrike" dirty="0">
                          <a:solidFill>
                            <a:srgbClr val="000000"/>
                          </a:solidFill>
                          <a:effectLst/>
                          <a:latin typeface="FangSong" panose="02010609060101010101" pitchFamily="49" charset="-122"/>
                          <a:ea typeface="FangSong" panose="02010609060101010101" pitchFamily="49" charset="-122"/>
                        </a:rPr>
                        <a:t>、</a:t>
                      </a:r>
                      <a:endParaRPr lang="en-US" altLang="zh-CN" sz="1600" b="0" i="0" u="none" strike="noStrike" dirty="0">
                        <a:solidFill>
                          <a:srgbClr val="000000"/>
                        </a:solidFill>
                        <a:effectLst/>
                        <a:latin typeface="FangSong" panose="02010609060101010101" pitchFamily="49" charset="-122"/>
                        <a:ea typeface="FangSong" panose="02010609060101010101" pitchFamily="49"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910784910"/>
                  </a:ext>
                </a:extLst>
              </a:tr>
              <a:tr h="329814">
                <a:tc vMerge="1">
                  <a:txBody>
                    <a:bodyPr/>
                    <a:lstStyle/>
                    <a:p>
                      <a:endParaRPr lang="zh-CN" altLang="en-US"/>
                    </a:p>
                  </a:txBody>
                  <a:tcPr/>
                </a:tc>
                <a:tc>
                  <a:txBody>
                    <a:bodyPr/>
                    <a:lstStyle/>
                    <a:p>
                      <a:pPr algn="l" fontAlgn="ctr"/>
                      <a:r>
                        <a:rPr lang="en-US" altLang="zh-CN" sz="1600" b="0" i="0" u="none" strike="noStrike" dirty="0">
                          <a:solidFill>
                            <a:srgbClr val="000000"/>
                          </a:solidFill>
                          <a:effectLst/>
                          <a:latin typeface="FangSong" panose="02010609060101010101" pitchFamily="49" charset="-122"/>
                          <a:ea typeface="FangSong" panose="02010609060101010101" pitchFamily="49" charset="-122"/>
                        </a:rPr>
                        <a:t>《</a:t>
                      </a:r>
                      <a:r>
                        <a:rPr lang="zh-CN" altLang="en-US" sz="1600" b="0" i="0" u="none" strike="noStrike" dirty="0">
                          <a:solidFill>
                            <a:srgbClr val="000000"/>
                          </a:solidFill>
                          <a:effectLst/>
                          <a:latin typeface="FangSong" panose="02010609060101010101" pitchFamily="49" charset="-122"/>
                          <a:ea typeface="FangSong" panose="02010609060101010101" pitchFamily="49" charset="-122"/>
                        </a:rPr>
                        <a:t>战略性新兴产业重点产品和服务指导目录</a:t>
                      </a:r>
                      <a:r>
                        <a:rPr lang="en-US" altLang="zh-CN" sz="1600" b="0" i="0" u="none" strike="noStrike" dirty="0">
                          <a:solidFill>
                            <a:srgbClr val="000000"/>
                          </a:solidFill>
                          <a:effectLst/>
                          <a:latin typeface="FangSong" panose="02010609060101010101" pitchFamily="49" charset="-122"/>
                          <a:ea typeface="FangSong" panose="02010609060101010101" pitchFamily="49" charset="-122"/>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5133451"/>
                  </a:ext>
                </a:extLst>
              </a:tr>
              <a:tr h="298418">
                <a:tc>
                  <a:txBody>
                    <a:bodyPr/>
                    <a:lstStyle/>
                    <a:p>
                      <a:pPr algn="l" fontAlgn="ctr"/>
                      <a:r>
                        <a:rPr lang="zh-CN" altLang="en-US" sz="1600" b="0" i="0" u="none" strike="noStrike">
                          <a:solidFill>
                            <a:srgbClr val="000000"/>
                          </a:solidFill>
                          <a:effectLst/>
                          <a:latin typeface="FangSong" panose="02010609060101010101" pitchFamily="49" charset="-122"/>
                          <a:ea typeface="FangSong" panose="02010609060101010101" pitchFamily="49" charset="-122"/>
                        </a:rPr>
                        <a:t>地区指向的产业政策</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600" b="0" i="0" u="none" strike="noStrike" dirty="0">
                          <a:solidFill>
                            <a:srgbClr val="000000"/>
                          </a:solidFill>
                          <a:effectLst/>
                          <a:latin typeface="FangSong" panose="02010609060101010101" pitchFamily="49" charset="-122"/>
                          <a:ea typeface="FangSong" panose="02010609060101010101" pitchFamily="49" charset="-122"/>
                        </a:rPr>
                        <a:t>《</a:t>
                      </a:r>
                      <a:r>
                        <a:rPr lang="zh-CN" altLang="en-US" sz="1600" b="0" i="0" u="none" strike="noStrike" dirty="0">
                          <a:solidFill>
                            <a:srgbClr val="000000"/>
                          </a:solidFill>
                          <a:effectLst/>
                          <a:latin typeface="FangSong" panose="02010609060101010101" pitchFamily="49" charset="-122"/>
                          <a:ea typeface="FangSong" panose="02010609060101010101" pitchFamily="49" charset="-122"/>
                        </a:rPr>
                        <a:t>产业转移指导目录（</a:t>
                      </a:r>
                      <a:r>
                        <a:rPr lang="en-US" altLang="zh-CN" sz="1600" b="0" i="0" u="none" strike="noStrike" dirty="0">
                          <a:solidFill>
                            <a:srgbClr val="000000"/>
                          </a:solidFill>
                          <a:effectLst/>
                          <a:latin typeface="FangSong" panose="02010609060101010101" pitchFamily="49" charset="-122"/>
                          <a:ea typeface="FangSong" panose="02010609060101010101" pitchFamily="49" charset="-122"/>
                        </a:rPr>
                        <a:t>2012</a:t>
                      </a:r>
                      <a:r>
                        <a:rPr lang="zh-CN" altLang="en-US" sz="1600" b="0" i="0" u="none" strike="noStrike" dirty="0">
                          <a:solidFill>
                            <a:srgbClr val="000000"/>
                          </a:solidFill>
                          <a:effectLst/>
                          <a:latin typeface="FangSong" panose="02010609060101010101" pitchFamily="49" charset="-122"/>
                          <a:ea typeface="FangSong" panose="02010609060101010101" pitchFamily="49" charset="-122"/>
                        </a:rPr>
                        <a:t>年）</a:t>
                      </a:r>
                      <a:r>
                        <a:rPr lang="en-US" altLang="zh-CN" sz="1600" b="0" i="0" u="none" strike="noStrike" dirty="0">
                          <a:solidFill>
                            <a:srgbClr val="000000"/>
                          </a:solidFill>
                          <a:effectLst/>
                          <a:latin typeface="FangSong" panose="02010609060101010101" pitchFamily="49" charset="-122"/>
                          <a:ea typeface="FangSong" panose="02010609060101010101" pitchFamily="49" charset="-122"/>
                        </a:rPr>
                        <a:t>》</a:t>
                      </a:r>
                      <a:r>
                        <a:rPr lang="zh-CN" altLang="en-US" sz="1600" b="0" i="0" u="none" strike="noStrike" dirty="0">
                          <a:solidFill>
                            <a:srgbClr val="000000"/>
                          </a:solidFill>
                          <a:effectLst/>
                          <a:latin typeface="FangSong" panose="02010609060101010101" pitchFamily="49" charset="-122"/>
                          <a:ea typeface="FangSong" panose="02010609060101010101" pitchFamily="49" charset="-122"/>
                        </a:rPr>
                        <a:t>、</a:t>
                      </a:r>
                      <a:r>
                        <a:rPr lang="en-US" altLang="zh-CN" sz="1600" b="0" i="0" u="none" strike="noStrike" dirty="0">
                          <a:solidFill>
                            <a:srgbClr val="000000"/>
                          </a:solidFill>
                          <a:effectLst/>
                          <a:latin typeface="FangSong" panose="02010609060101010101" pitchFamily="49" charset="-122"/>
                          <a:ea typeface="FangSong" panose="02010609060101010101" pitchFamily="49" charset="-122"/>
                        </a:rPr>
                        <a:t>《</a:t>
                      </a:r>
                      <a:r>
                        <a:rPr lang="zh-CN" altLang="en-US" sz="1600" b="0" i="0" u="none" strike="noStrike" dirty="0">
                          <a:solidFill>
                            <a:srgbClr val="000000"/>
                          </a:solidFill>
                          <a:effectLst/>
                          <a:latin typeface="FangSong" panose="02010609060101010101" pitchFamily="49" charset="-122"/>
                          <a:ea typeface="FangSong" panose="02010609060101010101" pitchFamily="49" charset="-122"/>
                        </a:rPr>
                        <a:t>西部地区鼓励类产业目录</a:t>
                      </a:r>
                      <a:r>
                        <a:rPr lang="en-US" altLang="zh-CN" sz="1600" b="0" i="0" u="none" strike="noStrike" dirty="0">
                          <a:solidFill>
                            <a:srgbClr val="000000"/>
                          </a:solidFill>
                          <a:effectLst/>
                          <a:latin typeface="FangSong" panose="02010609060101010101" pitchFamily="49" charset="-122"/>
                          <a:ea typeface="FangSong" panose="02010609060101010101" pitchFamily="49" charset="-122"/>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3778465"/>
                  </a:ext>
                </a:extLst>
              </a:tr>
              <a:tr h="329814">
                <a:tc rowSpan="2">
                  <a:txBody>
                    <a:bodyPr/>
                    <a:lstStyle/>
                    <a:p>
                      <a:pPr algn="l" fontAlgn="ctr"/>
                      <a:r>
                        <a:rPr lang="zh-CN" altLang="en-US" sz="1600" b="0" i="0" u="none" strike="noStrike">
                          <a:solidFill>
                            <a:srgbClr val="000000"/>
                          </a:solidFill>
                          <a:effectLst/>
                          <a:latin typeface="FangSong" panose="02010609060101010101" pitchFamily="49" charset="-122"/>
                          <a:ea typeface="FangSong" panose="02010609060101010101" pitchFamily="49" charset="-122"/>
                        </a:rPr>
                        <a:t>抑制产能过剩的产业政策</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600" b="0" i="0" u="none" strike="noStrike" dirty="0">
                          <a:solidFill>
                            <a:srgbClr val="000000"/>
                          </a:solidFill>
                          <a:effectLst/>
                          <a:latin typeface="FangSong" panose="02010609060101010101" pitchFamily="49" charset="-122"/>
                          <a:ea typeface="FangSong" panose="02010609060101010101" pitchFamily="49" charset="-122"/>
                        </a:rPr>
                        <a:t>《</a:t>
                      </a:r>
                      <a:r>
                        <a:rPr lang="zh-CN" altLang="en-US" sz="1600" b="0" i="0" u="none" strike="noStrike" dirty="0">
                          <a:solidFill>
                            <a:srgbClr val="000000"/>
                          </a:solidFill>
                          <a:effectLst/>
                          <a:latin typeface="FangSong" panose="02010609060101010101" pitchFamily="49" charset="-122"/>
                          <a:ea typeface="FangSong" panose="02010609060101010101" pitchFamily="49" charset="-122"/>
                        </a:rPr>
                        <a:t>淘汰落后生产能力、工艺和产品的目录</a:t>
                      </a:r>
                      <a:r>
                        <a:rPr lang="en-US" altLang="zh-CN" sz="1600" b="0" i="0" u="none" strike="noStrike" dirty="0">
                          <a:solidFill>
                            <a:srgbClr val="000000"/>
                          </a:solidFill>
                          <a:effectLst/>
                          <a:latin typeface="FangSong" panose="02010609060101010101" pitchFamily="49" charset="-122"/>
                          <a:ea typeface="FangSong" panose="02010609060101010101" pitchFamily="49" charset="-122"/>
                        </a:rPr>
                        <a:t>》</a:t>
                      </a:r>
                      <a:endParaRPr lang="zh-CN" altLang="en-US" sz="1600" b="0" i="0" u="none" strike="noStrike" dirty="0">
                        <a:solidFill>
                          <a:srgbClr val="000000"/>
                        </a:solidFill>
                        <a:effectLst/>
                        <a:latin typeface="FangSong" panose="02010609060101010101" pitchFamily="49" charset="-122"/>
                        <a:ea typeface="FangSong" panose="02010609060101010101" pitchFamily="49"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681725020"/>
                  </a:ext>
                </a:extLst>
              </a:tr>
              <a:tr h="329814">
                <a:tc vMerge="1">
                  <a:txBody>
                    <a:bodyPr/>
                    <a:lstStyle/>
                    <a:p>
                      <a:endParaRPr lang="zh-CN" altLang="en-US"/>
                    </a:p>
                  </a:txBody>
                  <a:tcPr/>
                </a:tc>
                <a:tc>
                  <a:txBody>
                    <a:bodyPr/>
                    <a:lstStyle/>
                    <a:p>
                      <a:pPr algn="l" fontAlgn="ctr"/>
                      <a:r>
                        <a:rPr lang="en-US" altLang="zh-CN" sz="1600" b="0" i="0" u="none" strike="noStrike" dirty="0">
                          <a:solidFill>
                            <a:srgbClr val="000000"/>
                          </a:solidFill>
                          <a:effectLst/>
                          <a:latin typeface="FangSong" panose="02010609060101010101" pitchFamily="49" charset="-122"/>
                          <a:ea typeface="FangSong" panose="02010609060101010101" pitchFamily="49" charset="-122"/>
                        </a:rPr>
                        <a:t>《</a:t>
                      </a:r>
                      <a:r>
                        <a:rPr lang="zh-CN" altLang="en-US" sz="1600" b="0" i="0" u="none" strike="noStrike" dirty="0">
                          <a:solidFill>
                            <a:srgbClr val="000000"/>
                          </a:solidFill>
                          <a:effectLst/>
                          <a:latin typeface="FangSong" panose="02010609060101010101" pitchFamily="49" charset="-122"/>
                          <a:ea typeface="FangSong" panose="02010609060101010101" pitchFamily="49" charset="-122"/>
                        </a:rPr>
                        <a:t>工商投资领域制止重复建设目录（第一批）</a:t>
                      </a:r>
                      <a:r>
                        <a:rPr lang="en-US" altLang="zh-CN" sz="1600" b="0" i="0" u="none" strike="noStrike" dirty="0">
                          <a:solidFill>
                            <a:srgbClr val="000000"/>
                          </a:solidFill>
                          <a:effectLst/>
                          <a:latin typeface="FangSong" panose="02010609060101010101" pitchFamily="49" charset="-122"/>
                          <a:ea typeface="FangSong" panose="02010609060101010101" pitchFamily="49" charset="-122"/>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3042452"/>
                  </a:ext>
                </a:extLst>
              </a:tr>
            </a:tbl>
          </a:graphicData>
        </a:graphic>
      </p:graphicFrame>
      <p:sp>
        <p:nvSpPr>
          <p:cNvPr id="8" name="灯片编号占位符 3"/>
          <p:cNvSpPr>
            <a:spLocks noGrp="1"/>
          </p:cNvSpPr>
          <p:nvPr>
            <p:ph type="sldNum" sz="quarter" idx="12"/>
          </p:nvPr>
        </p:nvSpPr>
        <p:spPr>
          <a:xfrm>
            <a:off x="10134600" y="6356351"/>
            <a:ext cx="2743200" cy="365125"/>
          </a:xfrm>
        </p:spPr>
        <p:txBody>
          <a:bodyPr/>
          <a:lstStyle/>
          <a:p>
            <a:fld id="{D0A841E0-7D14-44B1-B303-7DF5B4FA8A6C}" type="slidenum">
              <a:rPr lang="zh-CN" altLang="en-US" smtClean="0"/>
              <a:t>14</a:t>
            </a:fld>
            <a:endParaRPr lang="zh-CN" altLang="en-US"/>
          </a:p>
        </p:txBody>
      </p:sp>
      <p:sp>
        <p:nvSpPr>
          <p:cNvPr id="9" name="标题 1">
            <a:extLst>
              <a:ext uri="{FF2B5EF4-FFF2-40B4-BE49-F238E27FC236}">
                <a16:creationId xmlns:a16="http://schemas.microsoft.com/office/drawing/2014/main" xmlns="" id="{F2C85D5A-DA00-85CC-A94F-9DAA01F07DD6}"/>
              </a:ext>
            </a:extLst>
          </p:cNvPr>
          <p:cNvSpPr txBox="1">
            <a:spLocks/>
          </p:cNvSpPr>
          <p:nvPr/>
        </p:nvSpPr>
        <p:spPr>
          <a:xfrm>
            <a:off x="1024128" y="585216"/>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zh-CN" altLang="en-US" dirty="0"/>
              <a:t>中央的产业政策</a:t>
            </a:r>
          </a:p>
        </p:txBody>
      </p:sp>
    </p:spTree>
    <p:extLst>
      <p:ext uri="{BB962C8B-B14F-4D97-AF65-F5344CB8AC3E}">
        <p14:creationId xmlns:p14="http://schemas.microsoft.com/office/powerpoint/2010/main" val="90140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xmlns="" id="{F4476794-D6E1-821A-C288-5F9622E8B80A}"/>
              </a:ext>
            </a:extLst>
          </p:cNvPr>
          <p:cNvSpPr>
            <a:spLocks noGrp="1"/>
          </p:cNvSpPr>
          <p:nvPr>
            <p:ph type="title"/>
          </p:nvPr>
        </p:nvSpPr>
        <p:spPr/>
        <p:txBody>
          <a:bodyPr/>
          <a:lstStyle/>
          <a:p>
            <a:r>
              <a:rPr lang="zh-CN" altLang="en-US" dirty="0"/>
              <a:t>中央产业政策的颁布规律</a:t>
            </a:r>
            <a:endParaRPr lang="en-US" altLang="zh-CN" dirty="0"/>
          </a:p>
        </p:txBody>
      </p:sp>
      <p:sp>
        <p:nvSpPr>
          <p:cNvPr id="5" name="内容占位符 2"/>
          <p:cNvSpPr>
            <a:spLocks noGrp="1"/>
          </p:cNvSpPr>
          <p:nvPr>
            <p:ph idx="1"/>
          </p:nvPr>
        </p:nvSpPr>
        <p:spPr/>
        <p:txBody>
          <a:bodyPr>
            <a:normAutofit/>
          </a:bodyPr>
          <a:lstStyle/>
          <a:p>
            <a:pPr lvl="1"/>
            <a:r>
              <a:rPr lang="zh-CN" altLang="en-US" sz="2800" dirty="0"/>
              <a:t>存在反周期特征</a:t>
            </a:r>
            <a:endParaRPr lang="en-US" altLang="zh-CN" sz="2800" dirty="0"/>
          </a:p>
          <a:p>
            <a:endParaRPr lang="en-US" altLang="zh-CN" sz="3200" dirty="0"/>
          </a:p>
          <a:p>
            <a:pPr lvl="1"/>
            <a:r>
              <a:rPr lang="zh-CN" altLang="en-US" sz="2800" dirty="0"/>
              <a:t>主要体现在新出台的产业政策中</a:t>
            </a:r>
            <a:endParaRPr lang="en-US" altLang="zh-CN" sz="2800" dirty="0"/>
          </a:p>
          <a:p>
            <a:pPr lvl="2"/>
            <a:r>
              <a:rPr lang="zh-CN" altLang="en-US" sz="2400" dirty="0"/>
              <a:t>针对外商的产业政策</a:t>
            </a:r>
            <a:endParaRPr lang="en-US" altLang="zh-CN" sz="2400" dirty="0"/>
          </a:p>
          <a:p>
            <a:pPr lvl="2"/>
            <a:r>
              <a:rPr lang="zh-CN" altLang="en-US" sz="2400" dirty="0"/>
              <a:t>地区指向的产业政策</a:t>
            </a:r>
            <a:endParaRPr lang="en-US" altLang="zh-CN" sz="2400" dirty="0"/>
          </a:p>
          <a:p>
            <a:pPr lvl="2"/>
            <a:r>
              <a:rPr lang="zh-CN" altLang="en-US" sz="2400" dirty="0"/>
              <a:t>中央大力发展的重点产业</a:t>
            </a:r>
            <a:endParaRPr lang="en-US" altLang="zh-CN" sz="2400" dirty="0"/>
          </a:p>
          <a:p>
            <a:endParaRPr lang="zh-CN" altLang="en-US" sz="3200" dirty="0"/>
          </a:p>
        </p:txBody>
      </p:sp>
      <p:sp>
        <p:nvSpPr>
          <p:cNvPr id="6" name="灯片编号占位符 1"/>
          <p:cNvSpPr>
            <a:spLocks noGrp="1"/>
          </p:cNvSpPr>
          <p:nvPr>
            <p:ph type="sldNum" sz="quarter" idx="12"/>
          </p:nvPr>
        </p:nvSpPr>
        <p:spPr/>
        <p:txBody>
          <a:bodyPr/>
          <a:lstStyle/>
          <a:p>
            <a:fld id="{BA9F1499-DA54-4A5B-ACFE-A1F8488A891B}" type="slidenum">
              <a:rPr lang="zh-CN" altLang="en-US"/>
              <a:pPr/>
              <a:t>15</a:t>
            </a:fld>
            <a:endParaRPr lang="zh-CN" altLang="en-US"/>
          </a:p>
        </p:txBody>
      </p:sp>
    </p:spTree>
    <p:extLst>
      <p:ext uri="{BB962C8B-B14F-4D97-AF65-F5344CB8AC3E}">
        <p14:creationId xmlns:p14="http://schemas.microsoft.com/office/powerpoint/2010/main" val="1625165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16</a:t>
            </a:fld>
            <a:endParaRPr lang="zh-CN" altLang="en-US" dirty="0"/>
          </a:p>
        </p:txBody>
      </p:sp>
      <p:pic>
        <p:nvPicPr>
          <p:cNvPr id="5" name="图片 4"/>
          <p:cNvPicPr>
            <a:picLocks noChangeAspect="1"/>
          </p:cNvPicPr>
          <p:nvPr/>
        </p:nvPicPr>
        <p:blipFill>
          <a:blip r:embed="rId2"/>
          <a:stretch>
            <a:fillRect/>
          </a:stretch>
        </p:blipFill>
        <p:spPr>
          <a:xfrm>
            <a:off x="438395" y="448236"/>
            <a:ext cx="11245778" cy="5991989"/>
          </a:xfrm>
          <a:prstGeom prst="rect">
            <a:avLst/>
          </a:prstGeom>
        </p:spPr>
      </p:pic>
    </p:spTree>
    <p:extLst>
      <p:ext uri="{BB962C8B-B14F-4D97-AF65-F5344CB8AC3E}">
        <p14:creationId xmlns:p14="http://schemas.microsoft.com/office/powerpoint/2010/main" val="73753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17</a:t>
            </a:fld>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35" y="157168"/>
            <a:ext cx="11074512" cy="6167560"/>
          </a:xfrm>
          <a:prstGeom prst="rect">
            <a:avLst/>
          </a:prstGeom>
        </p:spPr>
      </p:pic>
      <p:sp>
        <p:nvSpPr>
          <p:cNvPr id="6" name="矩形 5"/>
          <p:cNvSpPr/>
          <p:nvPr/>
        </p:nvSpPr>
        <p:spPr>
          <a:xfrm>
            <a:off x="1548112" y="5886042"/>
            <a:ext cx="9141683" cy="858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1989—2017</a:t>
            </a:r>
            <a:r>
              <a:rPr lang="zh-CN" altLang="en-US" sz="2000" dirty="0">
                <a:solidFill>
                  <a:schemeClr val="tx1"/>
                </a:solidFill>
              </a:rPr>
              <a:t>年各类型产业政策出台数量占比</a:t>
            </a:r>
          </a:p>
        </p:txBody>
      </p:sp>
    </p:spTree>
    <p:extLst>
      <p:ext uri="{BB962C8B-B14F-4D97-AF65-F5344CB8AC3E}">
        <p14:creationId xmlns:p14="http://schemas.microsoft.com/office/powerpoint/2010/main" val="4017754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18</a:t>
            </a:fld>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541" y="609600"/>
            <a:ext cx="9508793" cy="5069577"/>
          </a:xfrm>
          <a:prstGeom prst="rect">
            <a:avLst/>
          </a:prstGeom>
        </p:spPr>
      </p:pic>
      <p:sp>
        <p:nvSpPr>
          <p:cNvPr id="6" name="矩形 5"/>
          <p:cNvSpPr/>
          <p:nvPr/>
        </p:nvSpPr>
        <p:spPr>
          <a:xfrm>
            <a:off x="2567609" y="5877272"/>
            <a:ext cx="6538225" cy="562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rPr>
              <a:t>每个时期各类型产业政策出台数量分布</a:t>
            </a:r>
          </a:p>
        </p:txBody>
      </p:sp>
      <p:cxnSp>
        <p:nvCxnSpPr>
          <p:cNvPr id="8" name="直接连接符 7"/>
          <p:cNvCxnSpPr/>
          <p:nvPr/>
        </p:nvCxnSpPr>
        <p:spPr>
          <a:xfrm>
            <a:off x="1919536" y="4365104"/>
            <a:ext cx="85689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941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灯片编号占位符 1"/>
          <p:cNvSpPr>
            <a:spLocks noGrp="1"/>
          </p:cNvSpPr>
          <p:nvPr>
            <p:ph type="sldNum" sz="quarter" idx="12"/>
          </p:nvPr>
        </p:nvSpPr>
        <p:spPr/>
        <p:txBody>
          <a:bodyPr/>
          <a:lstStyle/>
          <a:p>
            <a:pPr algn="r">
              <a:defRPr/>
            </a:pPr>
            <a:fld id="{BA9F1499-DA54-4A5B-ACFE-A1F8488A891B}" type="slidenum">
              <a:rPr lang="zh-CN" altLang="en-US" sz="1200">
                <a:solidFill>
                  <a:prstClr val="black">
                    <a:tint val="75000"/>
                  </a:prstClr>
                </a:solidFill>
                <a:latin typeface="等线" panose="020F0502020204030204"/>
                <a:ea typeface="等线" panose="02010600030101010101" pitchFamily="2" charset="-122"/>
              </a:rPr>
              <a:pPr algn="r">
                <a:defRPr/>
              </a:pPr>
              <a:t>19</a:t>
            </a:fld>
            <a:endParaRPr lang="zh-CN" altLang="en-US" sz="1200" dirty="0">
              <a:solidFill>
                <a:prstClr val="black">
                  <a:tint val="75000"/>
                </a:prstClr>
              </a:solidFill>
              <a:latin typeface="等线" panose="020F0502020204030204"/>
              <a:ea typeface="等线" panose="02010600030101010101" pitchFamily="2" charset="-122"/>
            </a:endParaRPr>
          </a:p>
        </p:txBody>
      </p:sp>
      <p:sp>
        <p:nvSpPr>
          <p:cNvPr id="5" name="内容占位符 2"/>
          <p:cNvSpPr>
            <a:spLocks noGrp="1"/>
          </p:cNvSpPr>
          <p:nvPr>
            <p:ph idx="1"/>
          </p:nvPr>
        </p:nvSpPr>
        <p:spPr>
          <a:xfrm>
            <a:off x="1024319" y="172568"/>
            <a:ext cx="9720071" cy="647413"/>
          </a:xfrm>
        </p:spPr>
        <p:txBody>
          <a:bodyPr/>
          <a:lstStyle/>
          <a:p>
            <a:r>
              <a:rPr lang="zh-CN" altLang="en-US" dirty="0"/>
              <a:t>中央的重点产业政策</a:t>
            </a:r>
          </a:p>
        </p:txBody>
      </p:sp>
      <p:graphicFrame>
        <p:nvGraphicFramePr>
          <p:cNvPr id="2" name="表格 1">
            <a:extLst>
              <a:ext uri="{FF2B5EF4-FFF2-40B4-BE49-F238E27FC236}">
                <a16:creationId xmlns:a16="http://schemas.microsoft.com/office/drawing/2014/main" xmlns="" id="{7108F1EF-AD59-42D0-81A1-304B853172BE}"/>
              </a:ext>
            </a:extLst>
          </p:cNvPr>
          <p:cNvGraphicFramePr>
            <a:graphicFrameLocks noGrp="1"/>
          </p:cNvGraphicFramePr>
          <p:nvPr>
            <p:extLst>
              <p:ext uri="{D42A27DB-BD31-4B8C-83A1-F6EECF244321}">
                <p14:modId xmlns:p14="http://schemas.microsoft.com/office/powerpoint/2010/main" val="3215789163"/>
              </p:ext>
            </p:extLst>
          </p:nvPr>
        </p:nvGraphicFramePr>
        <p:xfrm>
          <a:off x="780096" y="812771"/>
          <a:ext cx="10387585" cy="5872661"/>
        </p:xfrm>
        <a:graphic>
          <a:graphicData uri="http://schemas.openxmlformats.org/drawingml/2006/table">
            <a:tbl>
              <a:tblPr>
                <a:tableStyleId>{5C22544A-7EE6-4342-B048-85BDC9FD1C3A}</a:tableStyleId>
              </a:tblPr>
              <a:tblGrid>
                <a:gridCol w="2105733">
                  <a:extLst>
                    <a:ext uri="{9D8B030D-6E8A-4147-A177-3AD203B41FA5}">
                      <a16:colId xmlns:a16="http://schemas.microsoft.com/office/drawing/2014/main" xmlns="" val="4116314948"/>
                    </a:ext>
                  </a:extLst>
                </a:gridCol>
                <a:gridCol w="2325188">
                  <a:extLst>
                    <a:ext uri="{9D8B030D-6E8A-4147-A177-3AD203B41FA5}">
                      <a16:colId xmlns:a16="http://schemas.microsoft.com/office/drawing/2014/main" xmlns="" val="134192129"/>
                    </a:ext>
                  </a:extLst>
                </a:gridCol>
                <a:gridCol w="3678501">
                  <a:extLst>
                    <a:ext uri="{9D8B030D-6E8A-4147-A177-3AD203B41FA5}">
                      <a16:colId xmlns:a16="http://schemas.microsoft.com/office/drawing/2014/main" xmlns="" val="3040035012"/>
                    </a:ext>
                  </a:extLst>
                </a:gridCol>
                <a:gridCol w="2278163">
                  <a:extLst>
                    <a:ext uri="{9D8B030D-6E8A-4147-A177-3AD203B41FA5}">
                      <a16:colId xmlns:a16="http://schemas.microsoft.com/office/drawing/2014/main" xmlns="" val="2691298194"/>
                    </a:ext>
                  </a:extLst>
                </a:gridCol>
              </a:tblGrid>
              <a:tr h="271060">
                <a:tc>
                  <a:txBody>
                    <a:bodyPr/>
                    <a:lstStyle/>
                    <a:p>
                      <a:pPr algn="just">
                        <a:spcAft>
                          <a:spcPts val="0"/>
                        </a:spcAft>
                      </a:pPr>
                      <a:r>
                        <a:rPr lang="zh-CN" sz="1800" kern="100">
                          <a:effectLst/>
                        </a:rPr>
                        <a:t>时期</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zh-CN" sz="1800" kern="100">
                          <a:effectLst/>
                        </a:rPr>
                        <a:t>中央的重点产业政策</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zh-CN" sz="1800" kern="100">
                          <a:effectLst/>
                        </a:rPr>
                        <a:t>涉及的行业、产品或领域等</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zh-CN" sz="1800" kern="100">
                          <a:effectLst/>
                        </a:rPr>
                        <a:t>行业代码</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3047998693"/>
                  </a:ext>
                </a:extLst>
              </a:tr>
              <a:tr h="271060">
                <a:tc rowSpan="6">
                  <a:txBody>
                    <a:bodyPr/>
                    <a:lstStyle/>
                    <a:p>
                      <a:pPr algn="just">
                        <a:spcAft>
                          <a:spcPts val="0"/>
                        </a:spcAft>
                      </a:pPr>
                      <a:r>
                        <a:rPr lang="zh-CN" sz="1800" kern="100">
                          <a:effectLst/>
                        </a:rPr>
                        <a:t>十五时期</a:t>
                      </a:r>
                    </a:p>
                    <a:p>
                      <a:pPr algn="just">
                        <a:spcAft>
                          <a:spcPts val="0"/>
                        </a:spcAft>
                      </a:pPr>
                      <a:r>
                        <a:rPr lang="zh-CN" sz="1800" kern="100">
                          <a:effectLst/>
                        </a:rPr>
                        <a:t>（</a:t>
                      </a:r>
                      <a:r>
                        <a:rPr lang="en-US" sz="1800" kern="100">
                          <a:effectLst/>
                        </a:rPr>
                        <a:t>2001-2005</a:t>
                      </a:r>
                      <a:r>
                        <a:rPr lang="zh-CN" sz="1800" kern="100">
                          <a:effectLst/>
                        </a:rPr>
                        <a:t>年）</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rowSpan="6">
                  <a:txBody>
                    <a:bodyPr/>
                    <a:lstStyle/>
                    <a:p>
                      <a:pPr algn="just">
                        <a:spcAft>
                          <a:spcPts val="0"/>
                        </a:spcAft>
                      </a:pPr>
                      <a:r>
                        <a:rPr lang="zh-CN" sz="1800" kern="100" dirty="0">
                          <a:effectLst/>
                        </a:rPr>
                        <a:t>发展高技术产业</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zh-CN" sz="1800" kern="100">
                          <a:effectLst/>
                        </a:rPr>
                        <a:t>高速宽带信息网</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40</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1517218881"/>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深亚微米集成电路</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40</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3367020971"/>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生物技术工程</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27</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3511867218"/>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现代中药</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27</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2534808950"/>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新型涡扇喷气支线客机</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37</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2896170370"/>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新型运载火箭</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37</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3975815976"/>
                  </a:ext>
                </a:extLst>
              </a:tr>
              <a:tr h="271060">
                <a:tc rowSpan="7">
                  <a:txBody>
                    <a:bodyPr/>
                    <a:lstStyle/>
                    <a:p>
                      <a:pPr algn="just">
                        <a:spcAft>
                          <a:spcPts val="0"/>
                        </a:spcAft>
                      </a:pPr>
                      <a:r>
                        <a:rPr lang="zh-CN" sz="1800" kern="100">
                          <a:effectLst/>
                        </a:rPr>
                        <a:t>十一五时期</a:t>
                      </a:r>
                    </a:p>
                    <a:p>
                      <a:pPr algn="just">
                        <a:spcAft>
                          <a:spcPts val="0"/>
                        </a:spcAft>
                      </a:pPr>
                      <a:r>
                        <a:rPr lang="zh-CN" sz="1800" kern="100">
                          <a:effectLst/>
                        </a:rPr>
                        <a:t>（</a:t>
                      </a:r>
                      <a:r>
                        <a:rPr lang="en-US" sz="1800" kern="100">
                          <a:effectLst/>
                        </a:rPr>
                        <a:t>2006-2010</a:t>
                      </a:r>
                      <a:r>
                        <a:rPr lang="zh-CN" sz="1800" kern="100">
                          <a:effectLst/>
                        </a:rPr>
                        <a:t>年）</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rowSpan="4">
                  <a:txBody>
                    <a:bodyPr/>
                    <a:lstStyle/>
                    <a:p>
                      <a:pPr algn="just">
                        <a:spcAft>
                          <a:spcPts val="0"/>
                        </a:spcAft>
                      </a:pPr>
                      <a:r>
                        <a:rPr lang="zh-CN" sz="1800" kern="100">
                          <a:effectLst/>
                        </a:rPr>
                        <a:t>加快发展高技术产业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zh-CN" sz="1800" kern="100">
                          <a:effectLst/>
                        </a:rPr>
                        <a:t>电子信息制造业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40</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1668335047"/>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生物产业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27</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209259524"/>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航空航天产业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37</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1681887087"/>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新材料产业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indent="66675" algn="just">
                        <a:spcAft>
                          <a:spcPts val="0"/>
                        </a:spcAft>
                      </a:pPr>
                      <a:r>
                        <a:rPr lang="en-US" sz="1800" kern="100">
                          <a:effectLst/>
                        </a:rPr>
                        <a:t>/</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1928951632"/>
                  </a:ext>
                </a:extLst>
              </a:tr>
              <a:tr h="284661">
                <a:tc vMerge="1">
                  <a:txBody>
                    <a:bodyPr/>
                    <a:lstStyle/>
                    <a:p>
                      <a:endParaRPr lang="zh-CN" altLang="en-US"/>
                    </a:p>
                  </a:txBody>
                  <a:tcPr/>
                </a:tc>
                <a:tc rowSpan="3">
                  <a:txBody>
                    <a:bodyPr/>
                    <a:lstStyle/>
                    <a:p>
                      <a:pPr algn="just">
                        <a:spcAft>
                          <a:spcPts val="0"/>
                        </a:spcAft>
                      </a:pPr>
                      <a:r>
                        <a:rPr lang="zh-CN" sz="1800" kern="100">
                          <a:effectLst/>
                        </a:rPr>
                        <a:t>振兴装备制造业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zh-CN" sz="1800" kern="100">
                          <a:effectLst/>
                        </a:rPr>
                        <a:t>重大技术装备</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35</a:t>
                      </a:r>
                      <a:r>
                        <a:rPr lang="zh-CN" sz="1800" kern="100">
                          <a:effectLst/>
                        </a:rPr>
                        <a:t>、</a:t>
                      </a:r>
                      <a:r>
                        <a:rPr lang="en-US" sz="1800" kern="100">
                          <a:effectLst/>
                        </a:rPr>
                        <a:t>36</a:t>
                      </a:r>
                      <a:r>
                        <a:rPr lang="zh-CN" sz="1800" kern="100">
                          <a:effectLst/>
                        </a:rPr>
                        <a:t>、</a:t>
                      </a:r>
                      <a:r>
                        <a:rPr lang="en-US" sz="1800" kern="100">
                          <a:effectLst/>
                        </a:rPr>
                        <a:t>39</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1033737533"/>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汽车工业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37</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800598802"/>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船舶工业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37</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1874168123"/>
                  </a:ext>
                </a:extLst>
              </a:tr>
              <a:tr h="271060">
                <a:tc rowSpan="7">
                  <a:txBody>
                    <a:bodyPr/>
                    <a:lstStyle/>
                    <a:p>
                      <a:pPr algn="just">
                        <a:spcAft>
                          <a:spcPts val="0"/>
                        </a:spcAft>
                      </a:pPr>
                      <a:r>
                        <a:rPr lang="zh-CN" sz="1800" kern="100">
                          <a:effectLst/>
                        </a:rPr>
                        <a:t>十二五时期</a:t>
                      </a:r>
                    </a:p>
                    <a:p>
                      <a:pPr algn="just">
                        <a:spcAft>
                          <a:spcPts val="0"/>
                        </a:spcAft>
                      </a:pPr>
                      <a:r>
                        <a:rPr lang="zh-CN" sz="1800" kern="100">
                          <a:effectLst/>
                        </a:rPr>
                        <a:t>（</a:t>
                      </a:r>
                      <a:r>
                        <a:rPr lang="en-US" sz="1800" kern="100">
                          <a:effectLst/>
                        </a:rPr>
                        <a:t>2011-2015</a:t>
                      </a:r>
                      <a:r>
                        <a:rPr lang="zh-CN" sz="1800" kern="100">
                          <a:effectLst/>
                        </a:rPr>
                        <a:t>年）</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rowSpan="7">
                  <a:txBody>
                    <a:bodyPr/>
                    <a:lstStyle/>
                    <a:p>
                      <a:pPr algn="just">
                        <a:spcAft>
                          <a:spcPts val="0"/>
                        </a:spcAft>
                      </a:pPr>
                      <a:r>
                        <a:rPr lang="zh-CN" sz="1800" kern="100">
                          <a:effectLst/>
                        </a:rPr>
                        <a:t>培育战略性新兴产业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zh-CN" sz="1800" kern="100">
                          <a:effectLst/>
                        </a:rPr>
                        <a:t>节能环保产业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36</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1587436023"/>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新一代信息技术</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40</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4168202613"/>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生物产业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27</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3447293530"/>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高端装备制造业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35</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1970728078"/>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新能源</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41</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1386340293"/>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新材料</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a:effectLst/>
                        </a:rPr>
                        <a:t>39</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3708415883"/>
                  </a:ext>
                </a:extLst>
              </a:tr>
              <a:tr h="271060">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800" kern="100">
                          <a:effectLst/>
                        </a:rPr>
                        <a:t>新能源汽车</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tc>
                  <a:txBody>
                    <a:bodyPr/>
                    <a:lstStyle/>
                    <a:p>
                      <a:pPr algn="just">
                        <a:spcAft>
                          <a:spcPts val="0"/>
                        </a:spcAft>
                      </a:pPr>
                      <a:r>
                        <a:rPr lang="en-US" sz="1800" kern="100" dirty="0">
                          <a:effectLst/>
                        </a:rPr>
                        <a:t>37</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080" marR="5080" marT="5080" marB="0" anchor="ctr"/>
                </a:tc>
                <a:extLst>
                  <a:ext uri="{0D108BD9-81ED-4DB2-BD59-A6C34878D82A}">
                    <a16:rowId xmlns:a16="http://schemas.microsoft.com/office/drawing/2014/main" xmlns="" val="1886309871"/>
                  </a:ext>
                </a:extLst>
              </a:tr>
            </a:tbl>
          </a:graphicData>
        </a:graphic>
      </p:graphicFrame>
    </p:spTree>
    <p:extLst>
      <p:ext uri="{BB962C8B-B14F-4D97-AF65-F5344CB8AC3E}">
        <p14:creationId xmlns:p14="http://schemas.microsoft.com/office/powerpoint/2010/main" val="114500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32037BA-BE61-403D-93CE-CE04BA15CE00}"/>
              </a:ext>
            </a:extLst>
          </p:cNvPr>
          <p:cNvSpPr>
            <a:spLocks noGrp="1"/>
          </p:cNvSpPr>
          <p:nvPr>
            <p:ph type="title"/>
          </p:nvPr>
        </p:nvSpPr>
        <p:spPr/>
        <p:txBody>
          <a:bodyPr/>
          <a:lstStyle/>
          <a:p>
            <a:r>
              <a:rPr lang="zh-CN" altLang="en-US" dirty="0" smtClean="0"/>
              <a:t>内容</a:t>
            </a:r>
            <a:endParaRPr lang="zh-CN" altLang="en-US" dirty="0"/>
          </a:p>
        </p:txBody>
      </p:sp>
      <p:sp>
        <p:nvSpPr>
          <p:cNvPr id="3" name="内容占位符 2">
            <a:extLst>
              <a:ext uri="{FF2B5EF4-FFF2-40B4-BE49-F238E27FC236}">
                <a16:creationId xmlns:a16="http://schemas.microsoft.com/office/drawing/2014/main" xmlns="" id="{02DC3634-C47A-41F7-BF0E-AD76BF0DB1CA}"/>
              </a:ext>
            </a:extLst>
          </p:cNvPr>
          <p:cNvSpPr>
            <a:spLocks noGrp="1"/>
          </p:cNvSpPr>
          <p:nvPr>
            <p:ph idx="1"/>
          </p:nvPr>
        </p:nvSpPr>
        <p:spPr/>
        <p:txBody>
          <a:bodyPr>
            <a:normAutofit/>
          </a:bodyPr>
          <a:lstStyle/>
          <a:p>
            <a:r>
              <a:rPr lang="zh-CN" altLang="zh-CN" dirty="0"/>
              <a:t>为了长期、全局利益的产业</a:t>
            </a:r>
            <a:r>
              <a:rPr lang="zh-CN" altLang="zh-CN" dirty="0" smtClean="0"/>
              <a:t>政策</a:t>
            </a:r>
            <a:endParaRPr lang="en-US" altLang="zh-CN" dirty="0" smtClean="0"/>
          </a:p>
          <a:p>
            <a:pPr lvl="1"/>
            <a:r>
              <a:rPr lang="zh-CN" altLang="en-US" dirty="0" smtClean="0"/>
              <a:t> 产业</a:t>
            </a:r>
            <a:r>
              <a:rPr lang="zh-CN" altLang="en-US" dirty="0"/>
              <a:t>政策是否必需？</a:t>
            </a:r>
            <a:endParaRPr lang="en-US" altLang="zh-CN" dirty="0"/>
          </a:p>
          <a:p>
            <a:pPr lvl="1"/>
            <a:r>
              <a:rPr lang="zh-CN" altLang="en-US" dirty="0" smtClean="0"/>
              <a:t> </a:t>
            </a:r>
            <a:r>
              <a:rPr lang="zh-CN" altLang="zh-CN" dirty="0" smtClean="0"/>
              <a:t>何时</a:t>
            </a:r>
            <a:r>
              <a:rPr lang="zh-CN" altLang="zh-CN" dirty="0"/>
              <a:t>需要产业政策</a:t>
            </a:r>
            <a:r>
              <a:rPr lang="zh-CN" altLang="zh-CN" dirty="0" smtClean="0"/>
              <a:t>？</a:t>
            </a:r>
            <a:endParaRPr lang="en-US" altLang="zh-CN" dirty="0" smtClean="0"/>
          </a:p>
          <a:p>
            <a:pPr lvl="1"/>
            <a:r>
              <a:rPr lang="zh-CN" altLang="en-US" dirty="0" smtClean="0"/>
              <a:t> 比较</a:t>
            </a:r>
            <a:r>
              <a:rPr lang="zh-CN" altLang="en-US" dirty="0"/>
              <a:t>优势与产业政策</a:t>
            </a:r>
            <a:endParaRPr lang="en-US" altLang="zh-CN" dirty="0"/>
          </a:p>
          <a:p>
            <a:r>
              <a:rPr lang="zh-CN" altLang="zh-CN" dirty="0"/>
              <a:t>大国的产业政策：中央和地方</a:t>
            </a:r>
            <a:r>
              <a:rPr lang="zh-CN" altLang="zh-CN" dirty="0" smtClean="0"/>
              <a:t>大不一样</a:t>
            </a:r>
            <a:endParaRPr lang="en-US" altLang="zh-CN" dirty="0" smtClean="0"/>
          </a:p>
          <a:p>
            <a:r>
              <a:rPr lang="zh-CN" altLang="zh-CN" dirty="0" smtClean="0"/>
              <a:t>产业</a:t>
            </a:r>
            <a:r>
              <a:rPr lang="zh-CN" altLang="zh-CN" dirty="0"/>
              <a:t>政策的实施：哪里易出错，应该怎么做？</a:t>
            </a:r>
          </a:p>
          <a:p>
            <a:r>
              <a:rPr lang="zh-CN" altLang="zh-CN" dirty="0" smtClean="0"/>
              <a:t>面向</a:t>
            </a:r>
            <a:r>
              <a:rPr lang="zh-CN" altLang="zh-CN" dirty="0"/>
              <a:t>长期、全局和多维发展的产业政策</a:t>
            </a:r>
            <a:endParaRPr lang="zh-CN" altLang="en-US" dirty="0"/>
          </a:p>
        </p:txBody>
      </p:sp>
      <p:sp>
        <p:nvSpPr>
          <p:cNvPr id="4" name="灯片编号占位符 3">
            <a:extLst>
              <a:ext uri="{FF2B5EF4-FFF2-40B4-BE49-F238E27FC236}">
                <a16:creationId xmlns:a16="http://schemas.microsoft.com/office/drawing/2014/main" xmlns="" id="{257296F8-8F7E-4358-BE90-064343046010}"/>
              </a:ext>
            </a:extLst>
          </p:cNvPr>
          <p:cNvSpPr>
            <a:spLocks noGrp="1"/>
          </p:cNvSpPr>
          <p:nvPr>
            <p:ph type="sldNum" sz="quarter" idx="12"/>
          </p:nvPr>
        </p:nvSpPr>
        <p:spPr/>
        <p:txBody>
          <a:bodyPr/>
          <a:lstStyle/>
          <a:p>
            <a:fld id="{5D5228B6-01A8-484F-9585-6E415C592245}" type="slidenum">
              <a:rPr lang="zh-CN" altLang="en-US" smtClean="0"/>
              <a:pPr/>
              <a:t>2</a:t>
            </a:fld>
            <a:endParaRPr lang="zh-CN" altLang="en-US"/>
          </a:p>
        </p:txBody>
      </p:sp>
    </p:spTree>
    <p:extLst>
      <p:ext uri="{BB962C8B-B14F-4D97-AF65-F5344CB8AC3E}">
        <p14:creationId xmlns:p14="http://schemas.microsoft.com/office/powerpoint/2010/main" val="2641198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pPr algn="ctr"/>
            <a:r>
              <a:rPr lang="zh-CN" altLang="zh-CN" sz="3200" dirty="0"/>
              <a:t>研发强度（研发支出</a:t>
            </a:r>
            <a:r>
              <a:rPr lang="en-US" altLang="zh-CN" sz="3200" dirty="0"/>
              <a:t>/GDP</a:t>
            </a:r>
            <a:r>
              <a:rPr lang="zh-CN" altLang="zh-CN" sz="3200" dirty="0"/>
              <a:t>）的跨国比较（</a:t>
            </a:r>
            <a:r>
              <a:rPr lang="en-US" altLang="zh-CN" sz="3200" dirty="0"/>
              <a:t>1996-2018</a:t>
            </a:r>
            <a:r>
              <a:rPr lang="zh-CN" altLang="zh-CN" sz="3200" dirty="0"/>
              <a:t>）</a:t>
            </a:r>
            <a:endParaRPr kumimoji="1" lang="zh-CN" altLang="en-US" sz="3200" dirty="0"/>
          </a:p>
        </p:txBody>
      </p:sp>
      <p:sp>
        <p:nvSpPr>
          <p:cNvPr id="6" name="内容占位符 5"/>
          <p:cNvSpPr>
            <a:spLocks noGrp="1"/>
          </p:cNvSpPr>
          <p:nvPr>
            <p:ph idx="1"/>
          </p:nvPr>
        </p:nvSpPr>
        <p:spPr/>
        <p:txBody>
          <a:bodyPr/>
          <a:lstStyle/>
          <a:p>
            <a:endParaRPr kumimoji="1" lang="zh-CN" altLang="en-US"/>
          </a:p>
        </p:txBody>
      </p:sp>
      <p:sp>
        <p:nvSpPr>
          <p:cNvPr id="2" name="幻灯片编号占位符 1"/>
          <p:cNvSpPr>
            <a:spLocks noGrp="1"/>
          </p:cNvSpPr>
          <p:nvPr>
            <p:ph type="sldNum" sz="quarter" idx="12"/>
          </p:nvPr>
        </p:nvSpPr>
        <p:spPr/>
        <p:txBody>
          <a:bodyPr/>
          <a:lstStyle/>
          <a:p>
            <a:fld id="{5D5228B6-01A8-484F-9585-6E415C592245}" type="slidenum">
              <a:rPr lang="zh-CN" altLang="en-US" smtClean="0"/>
              <a:t>20</a:t>
            </a:fld>
            <a:endParaRPr lang="zh-CN" altLang="en-US"/>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127" y="1965960"/>
            <a:ext cx="9720071" cy="4779064"/>
          </a:xfrm>
          <a:prstGeom prst="rect">
            <a:avLst/>
          </a:prstGeom>
          <a:noFill/>
          <a:ln>
            <a:noFill/>
          </a:ln>
        </p:spPr>
      </p:pic>
    </p:spTree>
    <p:extLst>
      <p:ext uri="{BB962C8B-B14F-4D97-AF65-F5344CB8AC3E}">
        <p14:creationId xmlns:p14="http://schemas.microsoft.com/office/powerpoint/2010/main" val="1489462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中央的重点产业与地区比较优势</a:t>
            </a:r>
          </a:p>
        </p:txBody>
      </p:sp>
      <p:sp>
        <p:nvSpPr>
          <p:cNvPr id="3" name="内容占位符 2"/>
          <p:cNvSpPr>
            <a:spLocks noGrp="1"/>
          </p:cNvSpPr>
          <p:nvPr>
            <p:ph idx="1"/>
          </p:nvPr>
        </p:nvSpPr>
        <p:spPr>
          <a:xfrm>
            <a:off x="1024128" y="2084832"/>
            <a:ext cx="9720071" cy="4023360"/>
          </a:xfrm>
        </p:spPr>
        <p:txBody>
          <a:bodyPr>
            <a:normAutofit/>
          </a:bodyPr>
          <a:lstStyle/>
          <a:p>
            <a:pPr lvl="1">
              <a:lnSpc>
                <a:spcPct val="150000"/>
              </a:lnSpc>
            </a:pPr>
            <a:r>
              <a:rPr lang="zh-CN" altLang="en-US" dirty="0"/>
              <a:t>中央选择的重点产业，在哪些地区更有本地比较优势？</a:t>
            </a:r>
            <a:endParaRPr lang="en-US" altLang="zh-CN" dirty="0"/>
          </a:p>
          <a:p>
            <a:pPr lvl="1">
              <a:lnSpc>
                <a:spcPct val="150000"/>
              </a:lnSpc>
            </a:pPr>
            <a:r>
              <a:rPr lang="zh-CN" altLang="en-US" dirty="0"/>
              <a:t>选取：</a:t>
            </a:r>
            <a:r>
              <a:rPr lang="en-US" altLang="zh-CN" dirty="0"/>
              <a:t>2001</a:t>
            </a:r>
            <a:r>
              <a:rPr lang="zh-CN" altLang="en-US" dirty="0"/>
              <a:t>年和</a:t>
            </a:r>
            <a:r>
              <a:rPr lang="en-US" altLang="zh-CN" dirty="0"/>
              <a:t>2006</a:t>
            </a:r>
            <a:r>
              <a:rPr lang="zh-CN" altLang="en-US" dirty="0"/>
              <a:t>年（十五、十一五）中央的重点产业</a:t>
            </a:r>
            <a:endParaRPr lang="en-US" altLang="zh-CN" dirty="0"/>
          </a:p>
          <a:p>
            <a:pPr lvl="1">
              <a:lnSpc>
                <a:spcPct val="150000"/>
              </a:lnSpc>
            </a:pPr>
            <a:r>
              <a:rPr lang="zh-CN" altLang="en-US" dirty="0"/>
              <a:t>显性比较优势</a:t>
            </a:r>
            <a:endParaRPr lang="en-US" altLang="zh-CN" dirty="0"/>
          </a:p>
          <a:p>
            <a:pPr lvl="1">
              <a:lnSpc>
                <a:spcPct val="150000"/>
              </a:lnSpc>
            </a:pPr>
            <a:r>
              <a:rPr lang="zh-CN" altLang="en-US" dirty="0"/>
              <a:t>潜在比较优势</a:t>
            </a:r>
            <a:endParaRPr lang="en-US" altLang="zh-CN"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21</a:t>
            </a:fld>
            <a:endParaRPr lang="zh-CN" altLang="en-US" dirty="0"/>
          </a:p>
        </p:txBody>
      </p:sp>
    </p:spTree>
    <p:extLst>
      <p:ext uri="{BB962C8B-B14F-4D97-AF65-F5344CB8AC3E}">
        <p14:creationId xmlns:p14="http://schemas.microsoft.com/office/powerpoint/2010/main" val="1732715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22</a:t>
            </a:fld>
            <a:endParaRPr lang="zh-CN" altLang="en-US" dirty="0"/>
          </a:p>
        </p:txBody>
      </p:sp>
      <mc:AlternateContent xmlns:mc="http://schemas.openxmlformats.org/markup-compatibility/2006">
        <mc:Choice xmlns:a14="http://schemas.microsoft.com/office/drawing/2010/main" Requires="a14">
          <p:sp>
            <p:nvSpPr>
              <p:cNvPr id="5" name="内容占位符 2"/>
              <p:cNvSpPr>
                <a:spLocks noGrp="1"/>
              </p:cNvSpPr>
              <p:nvPr>
                <p:ph idx="1"/>
              </p:nvPr>
            </p:nvSpPr>
            <p:spPr/>
            <p:txBody>
              <a:bodyPr>
                <a:normAutofit/>
              </a:bodyPr>
              <a:lstStyle/>
              <a:p>
                <a:pPr>
                  <a:lnSpc>
                    <a:spcPct val="120000"/>
                  </a:lnSpc>
                </a:pPr>
                <a14:m>
                  <m:oMath xmlns:m="http://schemas.openxmlformats.org/officeDocument/2006/math">
                    <m:r>
                      <m:rPr>
                        <m:nor/>
                      </m:rPr>
                      <a:rPr lang="zh-CN" altLang="en-US" dirty="0" smtClean="0"/>
                      <m:t>显性</m:t>
                    </m:r>
                    <m:r>
                      <a:rPr lang="zh-CN" altLang="en-US" i="1">
                        <a:latin typeface="Cambria Math" panose="02040503050406030204" pitchFamily="18" charset="0"/>
                      </a:rPr>
                      <m:t>比较优势：</m:t>
                    </m:r>
                  </m:oMath>
                </a14:m>
                <a:endParaRPr lang="en-US" altLang="zh-CN" i="1" dirty="0">
                  <a:latin typeface="Cambria Math" panose="02040503050406030204" pitchFamily="18" charset="0"/>
                </a:endParaRPr>
              </a:p>
              <a:p>
                <a:pPr lvl="1">
                  <a:lnSpc>
                    <a:spcPct val="120000"/>
                  </a:lnSpc>
                </a:pPr>
                <a:r>
                  <a:rPr lang="zh-CN" altLang="en-US" dirty="0">
                    <a:latin typeface="Cambria Math" panose="02040503050406030204" pitchFamily="18" charset="0"/>
                  </a:rPr>
                  <a:t>用结果衡量优势 </a:t>
                </a:r>
                <a:endParaRPr lang="en-US" altLang="zh-CN" dirty="0">
                  <a:latin typeface="Cambria Math" panose="02040503050406030204" pitchFamily="18" charset="0"/>
                </a:endParaRPr>
              </a:p>
              <a:p>
                <a:pPr lvl="1">
                  <a:lnSpc>
                    <a:spcPct val="120000"/>
                  </a:lnSpc>
                </a:pPr>
                <a:r>
                  <a:rPr lang="zh-CN" altLang="en-US" dirty="0">
                    <a:latin typeface="Cambria Math" panose="02040503050406030204" pitchFamily="18" charset="0"/>
                  </a:rPr>
                  <a:t>跨国显性比较优势：相对贸易份额衡量</a:t>
                </a:r>
                <a:endParaRPr lang="en-US" altLang="zh-CN" dirty="0">
                  <a:latin typeface="Cambria Math" panose="02040503050406030204" pitchFamily="18" charset="0"/>
                </a:endParaRPr>
              </a:p>
              <a:p>
                <a:pPr lvl="1">
                  <a:lnSpc>
                    <a:spcPct val="120000"/>
                  </a:lnSpc>
                </a:pPr>
                <a:r>
                  <a:rPr lang="zh-CN" altLang="en-US" dirty="0">
                    <a:latin typeface="Cambria Math" panose="02040503050406030204" pitchFamily="18" charset="0"/>
                  </a:rPr>
                  <a:t>一国内部地区间比较优势：相对产出或就业份额衡量</a:t>
                </a:r>
                <a:endParaRPr lang="en-US" altLang="zh-CN" dirty="0">
                  <a:latin typeface="Cambria Math" panose="02040503050406030204" pitchFamily="18" charset="0"/>
                </a:endParaRPr>
              </a:p>
              <a:p>
                <a:pPr lvl="1">
                  <a:lnSpc>
                    <a:spcPct val="120000"/>
                  </a:lnSpc>
                </a:pPr>
                <a:endParaRPr lang="en-US" altLang="zh-CN" dirty="0">
                  <a:latin typeface="Cambria Math" panose="02040503050406030204" pitchFamily="18" charset="0"/>
                </a:endParaRPr>
              </a:p>
              <a:p>
                <a:r>
                  <a:rPr lang="zh-CN" altLang="en-US" dirty="0"/>
                  <a:t>重点产业与地区比较优势</a:t>
                </a:r>
                <a:endParaRPr lang="en-US" altLang="zh-CN" dirty="0"/>
              </a:p>
              <a:p>
                <a:pPr lvl="1"/>
                <a:endParaRPr lang="en-US" altLang="zh-CN" dirty="0"/>
              </a:p>
              <a:p>
                <a:pPr lvl="1"/>
                <a:r>
                  <a:rPr lang="zh-CN" altLang="en-US" dirty="0"/>
                  <a:t>十五、十一五时期中央的重点产业</a:t>
                </a:r>
                <a:endParaRPr lang="en-US" altLang="zh-CN" dirty="0"/>
              </a:p>
              <a:p>
                <a:pPr lvl="1"/>
                <a:r>
                  <a:rPr lang="zh-CN" altLang="en-US" dirty="0" smtClean="0"/>
                  <a:t>用工业企业数据</a:t>
                </a:r>
                <a:r>
                  <a:rPr lang="zh-CN" altLang="en-US" dirty="0"/>
                  <a:t>考察地区比较优势</a:t>
                </a:r>
                <a:endParaRPr lang="en-US" altLang="zh-CN" dirty="0"/>
              </a:p>
              <a:p>
                <a:pPr lvl="1"/>
                <a:r>
                  <a:rPr lang="zh-CN" altLang="en-US" dirty="0"/>
                  <a:t>考察两者的相关性：中央的重点产业在各地是否有比较优势？</a:t>
                </a:r>
                <a:endParaRPr lang="en-US" altLang="zh-CN" dirty="0"/>
              </a:p>
            </p:txBody>
          </p:sp>
        </mc:Choice>
        <mc:Fallback>
          <p:sp>
            <p:nvSpPr>
              <p:cNvPr id="5" name="内容占位符 2"/>
              <p:cNvSpPr>
                <a:spLocks noGrp="1" noRot="1" noChangeAspect="1" noMove="1" noResize="1" noEditPoints="1" noAdjustHandles="1" noChangeArrowheads="1" noChangeShapeType="1" noTextEdit="1"/>
              </p:cNvSpPr>
              <p:nvPr>
                <p:ph idx="1"/>
              </p:nvPr>
            </p:nvSpPr>
            <p:spPr>
              <a:blipFill rotWithShape="0">
                <a:blip r:embed="rId3"/>
                <a:stretch>
                  <a:fillRect l="-15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00125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xmlns="" id="{B858E2E5-7F60-496E-BB71-4F98A7BD54C5}"/>
              </a:ext>
            </a:extLst>
          </p:cNvPr>
          <p:cNvSpPr txBox="1">
            <a:spLocks/>
          </p:cNvSpPr>
          <p:nvPr/>
        </p:nvSpPr>
        <p:spPr>
          <a:xfrm>
            <a:off x="10989734" y="6623104"/>
            <a:ext cx="973666" cy="274320"/>
          </a:xfrm>
          <a:prstGeom prst="rect">
            <a:avLst/>
          </a:prstGeom>
        </p:spPr>
        <p:txBody>
          <a:bodyPr vert="horz" lIns="91440" tIns="45720" rIns="91440" bIns="45720" rtlCol="0" anchor="ctr"/>
          <a:lstStyle>
            <a:defPPr>
              <a:defRPr lang="zh-CN"/>
            </a:defPPr>
            <a:lvl1pPr marL="0" algn="l" defTabSz="914400" rtl="0" eaLnBrk="1" latinLnBrk="0" hangingPunct="1">
              <a:defRPr sz="1000" kern="120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smtClean="0"/>
              <a:pPr/>
              <a:t>23</a:t>
            </a:fld>
            <a:endParaRPr lang="zh-CN" altLang="en-US" dirty="0"/>
          </a:p>
        </p:txBody>
      </p:sp>
      <mc:AlternateContent xmlns:mc="http://schemas.openxmlformats.org/markup-compatibility/2006" xmlns:a14="http://schemas.microsoft.com/office/drawing/2010/main">
        <mc:Choice Requires="a14">
          <p:sp>
            <p:nvSpPr>
              <p:cNvPr id="6" name="内容占位符 2">
                <a:extLst>
                  <a:ext uri="{FF2B5EF4-FFF2-40B4-BE49-F238E27FC236}">
                    <a16:creationId xmlns:a16="http://schemas.microsoft.com/office/drawing/2014/main" xmlns="" id="{108D0AD4-3AC3-4DE6-B8C3-B6E87A22A9CE}"/>
                  </a:ext>
                </a:extLst>
              </p:cNvPr>
              <p:cNvSpPr txBox="1">
                <a:spLocks/>
              </p:cNvSpPr>
              <p:nvPr/>
            </p:nvSpPr>
            <p:spPr>
              <a:xfrm>
                <a:off x="1176528" y="898358"/>
                <a:ext cx="9720071" cy="5563402"/>
              </a:xfrm>
              <a:prstGeom prst="rect">
                <a:avLst/>
              </a:prstGeom>
            </p:spPr>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20000"/>
                  </a:lnSpc>
                </a:pPr>
                <a14:m>
                  <m:oMath xmlns:m="http://schemas.openxmlformats.org/officeDocument/2006/math">
                    <m:r>
                      <m:rPr>
                        <m:nor/>
                      </m:rPr>
                      <a:rPr lang="zh-CN" altLang="en-US" smtClean="0"/>
                      <m:t>全国平均情况</m:t>
                    </m:r>
                    <m:r>
                      <a:rPr lang="zh-CN" altLang="en-US" i="1">
                        <a:latin typeface="Cambria Math" panose="02040503050406030204" pitchFamily="18" charset="0"/>
                      </a:rPr>
                      <m:t>：</m:t>
                    </m:r>
                  </m:oMath>
                </a14:m>
                <a:endParaRPr lang="en-US" altLang="zh-CN" i="1" dirty="0">
                  <a:latin typeface="Cambria Math" panose="02040503050406030204" pitchFamily="18" charset="0"/>
                </a:endParaRPr>
              </a:p>
              <a:p>
                <a:pPr>
                  <a:lnSpc>
                    <a:spcPct val="120000"/>
                  </a:lnSpc>
                </a:pPr>
                <a14:m>
                  <m:oMath xmlns:m="http://schemas.openxmlformats.org/officeDocument/2006/math">
                    <m:r>
                      <m:rPr>
                        <m:nor/>
                      </m:rPr>
                      <a:rPr lang="zh-CN" altLang="en-US"/>
                      <m:t>每个五年规划之初</m:t>
                    </m:r>
                    <m:r>
                      <a:rPr lang="zh-CN" altLang="en-US" i="1">
                        <a:latin typeface="Cambria Math" panose="02040503050406030204" pitchFamily="18" charset="0"/>
                      </a:rPr>
                      <m:t>，</m:t>
                    </m:r>
                    <m:r>
                      <m:rPr>
                        <m:nor/>
                      </m:rPr>
                      <a:rPr lang="zh-CN" altLang="en-US"/>
                      <m:t>中央的重点产业在各地</m:t>
                    </m:r>
                    <m:r>
                      <a:rPr lang="zh-CN" altLang="en-US" i="1">
                        <a:latin typeface="Cambria Math" panose="02040503050406030204" pitchFamily="18" charset="0"/>
                      </a:rPr>
                      <m:t>无</m:t>
                    </m:r>
                    <m:r>
                      <m:rPr>
                        <m:nor/>
                      </m:rPr>
                      <a:rPr lang="zh-CN" altLang="en-US"/>
                      <m:t>比较优势</m:t>
                    </m:r>
                  </m:oMath>
                </a14:m>
                <a:endParaRPr lang="en-US" altLang="zh-CN" i="1" dirty="0">
                  <a:latin typeface="Cambria Math" panose="02040503050406030204" pitchFamily="18" charset="0"/>
                </a:endParaRPr>
              </a:p>
              <a:p>
                <a:pPr lvl="1">
                  <a:lnSpc>
                    <a:spcPct val="120000"/>
                  </a:lnSpc>
                </a:pPr>
                <a:r>
                  <a:rPr lang="zh-CN" altLang="en-US" dirty="0"/>
                  <a:t>中央的</a:t>
                </a:r>
                <a:r>
                  <a:rPr lang="zh-CN" altLang="zh-CN" dirty="0"/>
                  <a:t>重点产业往往处于技术前沿</a:t>
                </a:r>
                <a:endParaRPr lang="en-US" altLang="zh-CN" dirty="0"/>
              </a:p>
              <a:p>
                <a:pPr lvl="1">
                  <a:lnSpc>
                    <a:spcPct val="120000"/>
                  </a:lnSpc>
                </a:pPr>
                <a:r>
                  <a:rPr lang="zh-CN" altLang="zh-CN" dirty="0"/>
                  <a:t>重点产业集聚于少数较为发达的地区</a:t>
                </a:r>
                <a:endParaRPr lang="en-US" altLang="zh-CN" dirty="0"/>
              </a:p>
              <a:p>
                <a:pPr lvl="1">
                  <a:lnSpc>
                    <a:spcPct val="120000"/>
                  </a:lnSpc>
                </a:pPr>
                <a:endParaRPr lang="en-US" altLang="zh-CN" dirty="0"/>
              </a:p>
              <a:p>
                <a:pPr>
                  <a:lnSpc>
                    <a:spcPct val="120000"/>
                  </a:lnSpc>
                </a:pPr>
                <a:r>
                  <a:rPr lang="zh-CN" altLang="zh-CN" dirty="0"/>
                  <a:t>中央的重点产业</a:t>
                </a:r>
                <a:r>
                  <a:rPr lang="zh-CN" altLang="en-US" dirty="0"/>
                  <a:t>与比较优势关系在地区间的变化</a:t>
                </a:r>
                <a:endParaRPr lang="en-US" altLang="zh-CN" dirty="0"/>
              </a:p>
              <a:p>
                <a:pPr lvl="1">
                  <a:lnSpc>
                    <a:spcPct val="120000"/>
                  </a:lnSpc>
                </a:pPr>
                <a:r>
                  <a:rPr lang="zh-CN" altLang="zh-CN" dirty="0"/>
                  <a:t>在中西部一直没有表现出明显的比较优势</a:t>
                </a:r>
                <a:endParaRPr lang="en-US" altLang="zh-CN" dirty="0"/>
              </a:p>
              <a:p>
                <a:pPr lvl="1">
                  <a:lnSpc>
                    <a:spcPct val="120000"/>
                  </a:lnSpc>
                </a:pPr>
                <a:r>
                  <a:rPr lang="zh-CN" altLang="zh-CN" dirty="0"/>
                  <a:t>在东部则越来越具备明显的比较优势</a:t>
                </a:r>
                <a:endParaRPr lang="en-US" altLang="zh-CN" dirty="0"/>
              </a:p>
            </p:txBody>
          </p:sp>
        </mc:Choice>
        <mc:Fallback xmlns="">
          <p:sp>
            <p:nvSpPr>
              <p:cNvPr id="6" name="内容占位符 2">
                <a:extLst>
                  <a:ext uri="{FF2B5EF4-FFF2-40B4-BE49-F238E27FC236}">
                    <a16:creationId xmlns:a16="http://schemas.microsoft.com/office/drawing/2014/main" xmlns:a14="http://schemas.microsoft.com/office/drawing/2010/main" xmlns="" id="{108D0AD4-3AC3-4DE6-B8C3-B6E87A22A9CE}"/>
                  </a:ext>
                </a:extLst>
              </p:cNvPr>
              <p:cNvSpPr txBox="1">
                <a:spLocks noRot="1" noChangeAspect="1" noMove="1" noResize="1" noEditPoints="1" noAdjustHandles="1" noChangeArrowheads="1" noChangeShapeType="1" noTextEdit="1"/>
              </p:cNvSpPr>
              <p:nvPr/>
            </p:nvSpPr>
            <p:spPr>
              <a:xfrm>
                <a:off x="1176528" y="898358"/>
                <a:ext cx="9720071" cy="5563402"/>
              </a:xfrm>
              <a:prstGeom prst="rect">
                <a:avLst/>
              </a:prstGeom>
              <a:blipFill rotWithShape="0">
                <a:blip r:embed="rId2"/>
                <a:stretch>
                  <a:fillRect l="-15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44381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标题 1"/>
          <p:cNvSpPr>
            <a:spLocks noGrp="1"/>
          </p:cNvSpPr>
          <p:nvPr>
            <p:ph type="title"/>
          </p:nvPr>
        </p:nvSpPr>
        <p:spPr/>
        <p:txBody>
          <a:bodyPr/>
          <a:lstStyle/>
          <a:p>
            <a:r>
              <a:rPr lang="zh-CN" altLang="en-US" dirty="0"/>
              <a:t>地方的产业政策</a:t>
            </a:r>
          </a:p>
        </p:txBody>
      </p:sp>
      <p:sp>
        <p:nvSpPr>
          <p:cNvPr id="6" name="内容占位符 2"/>
          <p:cNvSpPr>
            <a:spLocks noGrp="1"/>
          </p:cNvSpPr>
          <p:nvPr>
            <p:ph idx="1"/>
          </p:nvPr>
        </p:nvSpPr>
        <p:spPr/>
        <p:txBody>
          <a:bodyPr/>
          <a:lstStyle/>
          <a:p>
            <a:r>
              <a:rPr lang="zh-CN" altLang="en-US" dirty="0"/>
              <a:t>地方政府选了哪些产业作为地方的重点产业？</a:t>
            </a:r>
            <a:endParaRPr lang="en-US" altLang="zh-CN" dirty="0"/>
          </a:p>
          <a:p>
            <a:endParaRPr lang="en-US" altLang="zh-CN" dirty="0"/>
          </a:p>
          <a:p>
            <a:r>
              <a:rPr lang="zh-CN" altLang="en-US" dirty="0"/>
              <a:t>地方政府选择重点产业的行为是否遵循比较优势？</a:t>
            </a:r>
            <a:endParaRPr lang="en-US" altLang="zh-CN" dirty="0"/>
          </a:p>
          <a:p>
            <a:endParaRPr lang="en-US" altLang="zh-CN" dirty="0"/>
          </a:p>
          <a:p>
            <a:r>
              <a:rPr lang="zh-CN" altLang="en-US" dirty="0"/>
              <a:t>地方为何违背比较优势？</a:t>
            </a:r>
            <a:endParaRPr lang="en-US" altLang="zh-CN" dirty="0"/>
          </a:p>
          <a:p>
            <a:endParaRPr lang="en-US" altLang="zh-CN" dirty="0"/>
          </a:p>
        </p:txBody>
      </p:sp>
      <p:sp>
        <p:nvSpPr>
          <p:cNvPr id="7" name="灯片编号占位符 3"/>
          <p:cNvSpPr>
            <a:spLocks noGrp="1"/>
          </p:cNvSpPr>
          <p:nvPr>
            <p:ph type="sldNum" sz="quarter" idx="12"/>
          </p:nvPr>
        </p:nvSpPr>
        <p:spPr/>
        <p:txBody>
          <a:bodyPr/>
          <a:lstStyle/>
          <a:p>
            <a:fld id="{D0A841E0-7D14-44B1-B303-7DF5B4FA8A6C}" type="slidenum">
              <a:rPr lang="zh-CN" altLang="en-US" smtClean="0"/>
              <a:pPr/>
              <a:t>24</a:t>
            </a:fld>
            <a:endParaRPr lang="zh-CN" altLang="en-US"/>
          </a:p>
        </p:txBody>
      </p:sp>
    </p:spTree>
    <p:extLst>
      <p:ext uri="{BB962C8B-B14F-4D97-AF65-F5344CB8AC3E}">
        <p14:creationId xmlns:p14="http://schemas.microsoft.com/office/powerpoint/2010/main" val="4208264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标题 1"/>
          <p:cNvSpPr>
            <a:spLocks noGrp="1"/>
          </p:cNvSpPr>
          <p:nvPr>
            <p:ph type="title"/>
          </p:nvPr>
        </p:nvSpPr>
        <p:spPr/>
        <p:txBody>
          <a:bodyPr/>
          <a:lstStyle/>
          <a:p>
            <a:r>
              <a:rPr lang="zh-CN" altLang="en-US" dirty="0"/>
              <a:t>地方政府的产业政策</a:t>
            </a:r>
          </a:p>
        </p:txBody>
      </p:sp>
      <p:sp>
        <p:nvSpPr>
          <p:cNvPr id="7" name="灯片编号占位符 3"/>
          <p:cNvSpPr>
            <a:spLocks noGrp="1"/>
          </p:cNvSpPr>
          <p:nvPr>
            <p:ph type="sldNum" sz="quarter" idx="12"/>
          </p:nvPr>
        </p:nvSpPr>
        <p:spPr/>
        <p:txBody>
          <a:bodyPr/>
          <a:lstStyle/>
          <a:p>
            <a:fld id="{D0A841E0-7D14-44B1-B303-7DF5B4FA8A6C}" type="slidenum">
              <a:rPr lang="zh-CN" altLang="en-US" smtClean="0"/>
              <a:pPr/>
              <a:t>25</a:t>
            </a:fld>
            <a:endParaRPr lang="zh-CN" altLang="en-US" dirty="0"/>
          </a:p>
        </p:txBody>
      </p:sp>
      <p:sp>
        <p:nvSpPr>
          <p:cNvPr id="24" name="内容占位符 2">
            <a:extLst>
              <a:ext uri="{FF2B5EF4-FFF2-40B4-BE49-F238E27FC236}">
                <a16:creationId xmlns:a16="http://schemas.microsoft.com/office/drawing/2014/main" xmlns="" id="{19CED2B0-9A9D-0291-9F47-6CCE3383F6D2}"/>
              </a:ext>
            </a:extLst>
          </p:cNvPr>
          <p:cNvSpPr txBox="1">
            <a:spLocks/>
          </p:cNvSpPr>
          <p:nvPr/>
        </p:nvSpPr>
        <p:spPr>
          <a:xfrm>
            <a:off x="1024128" y="1633939"/>
            <a:ext cx="10192512" cy="4836765"/>
          </a:xfrm>
          <a:prstGeom prst="rect">
            <a:avLst/>
          </a:prstGeom>
        </p:spPr>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20000"/>
              </a:lnSpc>
            </a:pPr>
            <a:r>
              <a:rPr lang="zh-CN" altLang="en-US" dirty="0"/>
              <a:t>地方政府选择哪些产业作为地方的重点产业？</a:t>
            </a:r>
            <a:endParaRPr lang="en-US" altLang="zh-CN" dirty="0"/>
          </a:p>
          <a:p>
            <a:pPr>
              <a:lnSpc>
                <a:spcPct val="120000"/>
              </a:lnSpc>
            </a:pPr>
            <a:r>
              <a:rPr lang="zh-CN" altLang="en-US" dirty="0"/>
              <a:t>省级政府的五年规划：</a:t>
            </a:r>
            <a:endParaRPr lang="en-US" altLang="zh-CN" dirty="0"/>
          </a:p>
          <a:p>
            <a:pPr lvl="1">
              <a:lnSpc>
                <a:spcPct val="120000"/>
              </a:lnSpc>
            </a:pPr>
            <a:r>
              <a:rPr lang="zh-CN" altLang="en-US" dirty="0"/>
              <a:t>“经济结构调整”这一章</a:t>
            </a:r>
            <a:endParaRPr lang="en-US" altLang="zh-CN" dirty="0"/>
          </a:p>
          <a:p>
            <a:pPr lvl="1">
              <a:lnSpc>
                <a:spcPct val="120000"/>
              </a:lnSpc>
            </a:pPr>
            <a:r>
              <a:rPr lang="zh-CN" altLang="en-US" dirty="0"/>
              <a:t>被冠以“支柱产业”、“优势产业</a:t>
            </a:r>
            <a:r>
              <a:rPr lang="en-US" altLang="zh-CN" dirty="0"/>
              <a:t>”</a:t>
            </a:r>
            <a:r>
              <a:rPr lang="zh-CN" altLang="en-US" dirty="0"/>
              <a:t>、“新兴产业</a:t>
            </a:r>
            <a:r>
              <a:rPr lang="en-US" altLang="zh-CN" dirty="0"/>
              <a:t>”</a:t>
            </a:r>
            <a:r>
              <a:rPr lang="zh-CN" altLang="en-US" dirty="0"/>
              <a:t>、“大力发展”、“重点培育”、“积极发展</a:t>
            </a:r>
            <a:r>
              <a:rPr lang="en-US" altLang="zh-CN" dirty="0"/>
              <a:t>”</a:t>
            </a:r>
            <a:r>
              <a:rPr lang="zh-CN" altLang="en-US" dirty="0"/>
              <a:t>、“重点发展</a:t>
            </a:r>
            <a:r>
              <a:rPr lang="en-US" altLang="zh-CN" dirty="0"/>
              <a:t>”</a:t>
            </a:r>
            <a:r>
              <a:rPr lang="zh-CN" altLang="en-US" dirty="0"/>
              <a:t>的产业</a:t>
            </a:r>
            <a:endParaRPr lang="en-US" altLang="zh-CN" dirty="0"/>
          </a:p>
          <a:p>
            <a:pPr lvl="2">
              <a:lnSpc>
                <a:spcPct val="120000"/>
              </a:lnSpc>
            </a:pPr>
            <a:r>
              <a:rPr lang="zh-CN" altLang="en-US" dirty="0"/>
              <a:t>对应到国民经济行业分类的二位码</a:t>
            </a:r>
            <a:endParaRPr lang="en-US" altLang="zh-CN" dirty="0"/>
          </a:p>
          <a:p>
            <a:pPr lvl="1">
              <a:lnSpc>
                <a:spcPct val="120000"/>
              </a:lnSpc>
            </a:pPr>
            <a:r>
              <a:rPr lang="zh-CN" altLang="en-US" dirty="0"/>
              <a:t>九五到十二五，除西藏</a:t>
            </a:r>
            <a:endParaRPr lang="en-US" altLang="zh-CN" dirty="0"/>
          </a:p>
        </p:txBody>
      </p:sp>
    </p:spTree>
    <p:extLst>
      <p:ext uri="{BB962C8B-B14F-4D97-AF65-F5344CB8AC3E}">
        <p14:creationId xmlns:p14="http://schemas.microsoft.com/office/powerpoint/2010/main" val="2757497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26</a:t>
            </a:fld>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1760253258"/>
              </p:ext>
            </p:extLst>
          </p:nvPr>
        </p:nvGraphicFramePr>
        <p:xfrm>
          <a:off x="2391776" y="2571102"/>
          <a:ext cx="6984775" cy="3166044"/>
        </p:xfrm>
        <a:graphic>
          <a:graphicData uri="http://schemas.openxmlformats.org/drawingml/2006/table">
            <a:tbl>
              <a:tblPr firstRow="1" firstCol="1" bandRow="1">
                <a:tableStyleId>{5C22544A-7EE6-4342-B048-85BDC9FD1C3A}</a:tableStyleId>
              </a:tblPr>
              <a:tblGrid>
                <a:gridCol w="1396955">
                  <a:extLst>
                    <a:ext uri="{9D8B030D-6E8A-4147-A177-3AD203B41FA5}">
                      <a16:colId xmlns:a16="http://schemas.microsoft.com/office/drawing/2014/main" xmlns="" val="20000"/>
                    </a:ext>
                  </a:extLst>
                </a:gridCol>
                <a:gridCol w="1396955">
                  <a:extLst>
                    <a:ext uri="{9D8B030D-6E8A-4147-A177-3AD203B41FA5}">
                      <a16:colId xmlns:a16="http://schemas.microsoft.com/office/drawing/2014/main" xmlns="" val="20001"/>
                    </a:ext>
                  </a:extLst>
                </a:gridCol>
                <a:gridCol w="1396955">
                  <a:extLst>
                    <a:ext uri="{9D8B030D-6E8A-4147-A177-3AD203B41FA5}">
                      <a16:colId xmlns:a16="http://schemas.microsoft.com/office/drawing/2014/main" xmlns="" val="20002"/>
                    </a:ext>
                  </a:extLst>
                </a:gridCol>
                <a:gridCol w="1396955">
                  <a:extLst>
                    <a:ext uri="{9D8B030D-6E8A-4147-A177-3AD203B41FA5}">
                      <a16:colId xmlns:a16="http://schemas.microsoft.com/office/drawing/2014/main" xmlns="" val="20003"/>
                    </a:ext>
                  </a:extLst>
                </a:gridCol>
                <a:gridCol w="1396955">
                  <a:extLst>
                    <a:ext uri="{9D8B030D-6E8A-4147-A177-3AD203B41FA5}">
                      <a16:colId xmlns:a16="http://schemas.microsoft.com/office/drawing/2014/main" xmlns="" val="20004"/>
                    </a:ext>
                  </a:extLst>
                </a:gridCol>
              </a:tblGrid>
              <a:tr h="791511">
                <a:tc>
                  <a:txBody>
                    <a:bodyPr/>
                    <a:lstStyle/>
                    <a:p>
                      <a:endParaRPr lang="zh-CN" sz="2400" kern="100" dirty="0">
                        <a:effectLst/>
                        <a:latin typeface="等线"/>
                        <a:ea typeface="等线"/>
                      </a:endParaRPr>
                    </a:p>
                  </a:txBody>
                  <a:tcPr marL="68580" marR="68580" marT="0" marB="0" anchor="ctr"/>
                </a:tc>
                <a:tc>
                  <a:txBody>
                    <a:bodyPr/>
                    <a:lstStyle/>
                    <a:p>
                      <a:pPr algn="ctr">
                        <a:spcAft>
                          <a:spcPts val="0"/>
                        </a:spcAft>
                      </a:pPr>
                      <a:r>
                        <a:rPr lang="zh-CN" sz="2400" kern="0" dirty="0">
                          <a:effectLst/>
                        </a:rPr>
                        <a:t>九五</a:t>
                      </a:r>
                      <a:endParaRPr lang="zh-CN" sz="2400" kern="100" dirty="0">
                        <a:effectLst/>
                        <a:latin typeface="等线"/>
                        <a:ea typeface="等线"/>
                        <a:cs typeface="Times New Roman"/>
                      </a:endParaRPr>
                    </a:p>
                  </a:txBody>
                  <a:tcPr marL="68580" marR="68580" marT="0" marB="0" anchor="ctr"/>
                </a:tc>
                <a:tc>
                  <a:txBody>
                    <a:bodyPr/>
                    <a:lstStyle/>
                    <a:p>
                      <a:pPr algn="ctr">
                        <a:spcAft>
                          <a:spcPts val="0"/>
                        </a:spcAft>
                      </a:pPr>
                      <a:r>
                        <a:rPr lang="zh-CN" sz="2400" kern="0">
                          <a:effectLst/>
                        </a:rPr>
                        <a:t>十五</a:t>
                      </a:r>
                      <a:endParaRPr lang="zh-CN" sz="2400" kern="100">
                        <a:effectLst/>
                        <a:latin typeface="等线"/>
                        <a:ea typeface="等线"/>
                        <a:cs typeface="Times New Roman"/>
                      </a:endParaRPr>
                    </a:p>
                  </a:txBody>
                  <a:tcPr marL="68580" marR="68580" marT="0" marB="0" anchor="ctr"/>
                </a:tc>
                <a:tc>
                  <a:txBody>
                    <a:bodyPr/>
                    <a:lstStyle/>
                    <a:p>
                      <a:pPr algn="ctr">
                        <a:spcAft>
                          <a:spcPts val="0"/>
                        </a:spcAft>
                      </a:pPr>
                      <a:r>
                        <a:rPr lang="zh-CN" sz="2400" kern="0">
                          <a:effectLst/>
                        </a:rPr>
                        <a:t>十一五</a:t>
                      </a:r>
                      <a:endParaRPr lang="zh-CN" sz="2400" kern="100">
                        <a:effectLst/>
                        <a:latin typeface="等线"/>
                        <a:ea typeface="等线"/>
                        <a:cs typeface="Times New Roman"/>
                      </a:endParaRPr>
                    </a:p>
                  </a:txBody>
                  <a:tcPr marL="68580" marR="68580" marT="0" marB="0" anchor="ctr"/>
                </a:tc>
                <a:tc>
                  <a:txBody>
                    <a:bodyPr/>
                    <a:lstStyle/>
                    <a:p>
                      <a:pPr algn="ctr">
                        <a:spcAft>
                          <a:spcPts val="0"/>
                        </a:spcAft>
                      </a:pPr>
                      <a:r>
                        <a:rPr lang="zh-CN" sz="2400" kern="0">
                          <a:effectLst/>
                        </a:rPr>
                        <a:t>十二五</a:t>
                      </a:r>
                      <a:endParaRPr lang="zh-CN" sz="2400" kern="100">
                        <a:effectLst/>
                        <a:latin typeface="等线"/>
                        <a:ea typeface="等线"/>
                        <a:cs typeface="Times New Roman"/>
                      </a:endParaRPr>
                    </a:p>
                  </a:txBody>
                  <a:tcPr marL="68580" marR="68580" marT="0" marB="0" anchor="ctr"/>
                </a:tc>
                <a:extLst>
                  <a:ext uri="{0D108BD9-81ED-4DB2-BD59-A6C34878D82A}">
                    <a16:rowId xmlns:a16="http://schemas.microsoft.com/office/drawing/2014/main" xmlns="" val="10000"/>
                  </a:ext>
                </a:extLst>
              </a:tr>
              <a:tr h="791511">
                <a:tc>
                  <a:txBody>
                    <a:bodyPr/>
                    <a:lstStyle/>
                    <a:p>
                      <a:pPr algn="ctr">
                        <a:spcAft>
                          <a:spcPts val="0"/>
                        </a:spcAft>
                      </a:pPr>
                      <a:r>
                        <a:rPr lang="zh-CN" sz="2400" kern="0">
                          <a:effectLst/>
                        </a:rPr>
                        <a:t>东部</a:t>
                      </a:r>
                      <a:endParaRPr lang="zh-CN" sz="2400" kern="100">
                        <a:effectLst/>
                        <a:latin typeface="等线"/>
                        <a:ea typeface="等线"/>
                        <a:cs typeface="Times New Roman"/>
                      </a:endParaRPr>
                    </a:p>
                  </a:txBody>
                  <a:tcPr marL="68580" marR="68580" marT="0" marB="0" anchor="ctr"/>
                </a:tc>
                <a:tc>
                  <a:txBody>
                    <a:bodyPr/>
                    <a:lstStyle/>
                    <a:p>
                      <a:pPr algn="ctr">
                        <a:spcAft>
                          <a:spcPts val="0"/>
                        </a:spcAft>
                      </a:pPr>
                      <a:r>
                        <a:rPr lang="en-US" sz="2400" kern="0">
                          <a:effectLst/>
                        </a:rPr>
                        <a:t>0.525</a:t>
                      </a:r>
                      <a:endParaRPr lang="zh-CN" sz="2400" kern="100">
                        <a:effectLst/>
                        <a:latin typeface="等线"/>
                        <a:ea typeface="等线"/>
                        <a:cs typeface="Times New Roman"/>
                      </a:endParaRPr>
                    </a:p>
                  </a:txBody>
                  <a:tcPr marL="68580" marR="68580" marT="0" marB="0" anchor="ctr"/>
                </a:tc>
                <a:tc>
                  <a:txBody>
                    <a:bodyPr/>
                    <a:lstStyle/>
                    <a:p>
                      <a:pPr algn="ctr">
                        <a:spcAft>
                          <a:spcPts val="0"/>
                        </a:spcAft>
                      </a:pPr>
                      <a:r>
                        <a:rPr lang="en-US" sz="2400" kern="0">
                          <a:effectLst/>
                        </a:rPr>
                        <a:t>0.753</a:t>
                      </a:r>
                      <a:endParaRPr lang="zh-CN" sz="2400" kern="100">
                        <a:effectLst/>
                        <a:latin typeface="等线"/>
                        <a:ea typeface="等线"/>
                        <a:cs typeface="Times New Roman"/>
                      </a:endParaRPr>
                    </a:p>
                  </a:txBody>
                  <a:tcPr marL="68580" marR="68580" marT="0" marB="0" anchor="ctr"/>
                </a:tc>
                <a:tc>
                  <a:txBody>
                    <a:bodyPr/>
                    <a:lstStyle/>
                    <a:p>
                      <a:pPr algn="ctr">
                        <a:spcAft>
                          <a:spcPts val="0"/>
                        </a:spcAft>
                      </a:pPr>
                      <a:r>
                        <a:rPr lang="en-US" sz="2400" kern="0">
                          <a:effectLst/>
                        </a:rPr>
                        <a:t>0.464</a:t>
                      </a:r>
                      <a:endParaRPr lang="zh-CN" sz="2400" kern="100">
                        <a:effectLst/>
                        <a:latin typeface="等线"/>
                        <a:ea typeface="等线"/>
                        <a:cs typeface="Times New Roman"/>
                      </a:endParaRPr>
                    </a:p>
                  </a:txBody>
                  <a:tcPr marL="68580" marR="68580" marT="0" marB="0" anchor="ctr"/>
                </a:tc>
                <a:tc>
                  <a:txBody>
                    <a:bodyPr/>
                    <a:lstStyle/>
                    <a:p>
                      <a:pPr algn="ctr">
                        <a:spcAft>
                          <a:spcPts val="0"/>
                        </a:spcAft>
                      </a:pPr>
                      <a:r>
                        <a:rPr lang="en-US" sz="2400" kern="0">
                          <a:effectLst/>
                        </a:rPr>
                        <a:t>0.708</a:t>
                      </a:r>
                      <a:endParaRPr lang="zh-CN" sz="2400" kern="100">
                        <a:effectLst/>
                        <a:latin typeface="等线"/>
                        <a:ea typeface="等线"/>
                        <a:cs typeface="Times New Roman"/>
                      </a:endParaRPr>
                    </a:p>
                  </a:txBody>
                  <a:tcPr marL="68580" marR="68580" marT="0" marB="0" anchor="ctr"/>
                </a:tc>
                <a:extLst>
                  <a:ext uri="{0D108BD9-81ED-4DB2-BD59-A6C34878D82A}">
                    <a16:rowId xmlns:a16="http://schemas.microsoft.com/office/drawing/2014/main" xmlns="" val="10001"/>
                  </a:ext>
                </a:extLst>
              </a:tr>
              <a:tr h="791511">
                <a:tc>
                  <a:txBody>
                    <a:bodyPr/>
                    <a:lstStyle/>
                    <a:p>
                      <a:pPr algn="ctr">
                        <a:spcAft>
                          <a:spcPts val="0"/>
                        </a:spcAft>
                      </a:pPr>
                      <a:r>
                        <a:rPr lang="zh-CN" sz="2400" kern="0">
                          <a:effectLst/>
                        </a:rPr>
                        <a:t>中部</a:t>
                      </a:r>
                      <a:endParaRPr lang="zh-CN" sz="2400" kern="100">
                        <a:effectLst/>
                        <a:latin typeface="等线"/>
                        <a:ea typeface="等线"/>
                        <a:cs typeface="Times New Roman"/>
                      </a:endParaRPr>
                    </a:p>
                  </a:txBody>
                  <a:tcPr marL="68580" marR="68580" marT="0" marB="0" anchor="ctr"/>
                </a:tc>
                <a:tc>
                  <a:txBody>
                    <a:bodyPr/>
                    <a:lstStyle/>
                    <a:p>
                      <a:pPr algn="ctr">
                        <a:spcAft>
                          <a:spcPts val="0"/>
                        </a:spcAft>
                      </a:pPr>
                      <a:r>
                        <a:rPr lang="en-US" sz="2400" kern="0">
                          <a:effectLst/>
                        </a:rPr>
                        <a:t>0.38</a:t>
                      </a:r>
                      <a:endParaRPr lang="zh-CN" sz="2400" kern="100">
                        <a:effectLst/>
                        <a:latin typeface="等线"/>
                        <a:ea typeface="等线"/>
                        <a:cs typeface="Times New Roman"/>
                      </a:endParaRPr>
                    </a:p>
                  </a:txBody>
                  <a:tcPr marL="68580" marR="68580" marT="0" marB="0" anchor="ctr"/>
                </a:tc>
                <a:tc>
                  <a:txBody>
                    <a:bodyPr/>
                    <a:lstStyle/>
                    <a:p>
                      <a:pPr algn="ctr">
                        <a:spcAft>
                          <a:spcPts val="0"/>
                        </a:spcAft>
                      </a:pPr>
                      <a:r>
                        <a:rPr lang="en-US" sz="2400" kern="0">
                          <a:effectLst/>
                        </a:rPr>
                        <a:t>0.425</a:t>
                      </a:r>
                      <a:endParaRPr lang="zh-CN" sz="2400" kern="100">
                        <a:effectLst/>
                        <a:latin typeface="等线"/>
                        <a:ea typeface="等线"/>
                        <a:cs typeface="Times New Roman"/>
                      </a:endParaRPr>
                    </a:p>
                  </a:txBody>
                  <a:tcPr marL="68580" marR="68580" marT="0" marB="0" anchor="ctr"/>
                </a:tc>
                <a:tc>
                  <a:txBody>
                    <a:bodyPr/>
                    <a:lstStyle/>
                    <a:p>
                      <a:pPr algn="ctr">
                        <a:spcAft>
                          <a:spcPts val="0"/>
                        </a:spcAft>
                      </a:pPr>
                      <a:r>
                        <a:rPr lang="en-US" sz="2400" kern="0">
                          <a:effectLst/>
                        </a:rPr>
                        <a:t>0.469</a:t>
                      </a:r>
                      <a:endParaRPr lang="zh-CN" sz="2400" kern="100">
                        <a:effectLst/>
                        <a:latin typeface="等线"/>
                        <a:ea typeface="等线"/>
                        <a:cs typeface="Times New Roman"/>
                      </a:endParaRPr>
                    </a:p>
                  </a:txBody>
                  <a:tcPr marL="68580" marR="68580" marT="0" marB="0" anchor="ctr"/>
                </a:tc>
                <a:tc>
                  <a:txBody>
                    <a:bodyPr/>
                    <a:lstStyle/>
                    <a:p>
                      <a:pPr algn="ctr">
                        <a:spcAft>
                          <a:spcPts val="0"/>
                        </a:spcAft>
                      </a:pPr>
                      <a:r>
                        <a:rPr lang="en-US" sz="2400" kern="0">
                          <a:effectLst/>
                        </a:rPr>
                        <a:t>0.523</a:t>
                      </a:r>
                      <a:endParaRPr lang="zh-CN" sz="2400" kern="100">
                        <a:effectLst/>
                        <a:latin typeface="等线"/>
                        <a:ea typeface="等线"/>
                        <a:cs typeface="Times New Roman"/>
                      </a:endParaRPr>
                    </a:p>
                  </a:txBody>
                  <a:tcPr marL="68580" marR="68580" marT="0" marB="0" anchor="ctr"/>
                </a:tc>
                <a:extLst>
                  <a:ext uri="{0D108BD9-81ED-4DB2-BD59-A6C34878D82A}">
                    <a16:rowId xmlns:a16="http://schemas.microsoft.com/office/drawing/2014/main" xmlns="" val="10002"/>
                  </a:ext>
                </a:extLst>
              </a:tr>
              <a:tr h="791511">
                <a:tc>
                  <a:txBody>
                    <a:bodyPr/>
                    <a:lstStyle/>
                    <a:p>
                      <a:pPr algn="ctr">
                        <a:spcAft>
                          <a:spcPts val="0"/>
                        </a:spcAft>
                      </a:pPr>
                      <a:r>
                        <a:rPr lang="zh-CN" sz="2400" kern="0">
                          <a:effectLst/>
                        </a:rPr>
                        <a:t>西部</a:t>
                      </a:r>
                      <a:endParaRPr lang="zh-CN" sz="2400" kern="100">
                        <a:effectLst/>
                        <a:latin typeface="等线"/>
                        <a:ea typeface="等线"/>
                        <a:cs typeface="Times New Roman"/>
                      </a:endParaRPr>
                    </a:p>
                  </a:txBody>
                  <a:tcPr marL="68580" marR="68580" marT="0" marB="0" anchor="ctr"/>
                </a:tc>
                <a:tc>
                  <a:txBody>
                    <a:bodyPr/>
                    <a:lstStyle/>
                    <a:p>
                      <a:pPr algn="ctr">
                        <a:spcAft>
                          <a:spcPts val="0"/>
                        </a:spcAft>
                      </a:pPr>
                      <a:r>
                        <a:rPr lang="en-US" sz="2400" kern="0">
                          <a:effectLst/>
                        </a:rPr>
                        <a:t>0.327</a:t>
                      </a:r>
                      <a:endParaRPr lang="zh-CN" sz="2400" kern="100">
                        <a:effectLst/>
                        <a:latin typeface="等线"/>
                        <a:ea typeface="等线"/>
                        <a:cs typeface="Times New Roman"/>
                      </a:endParaRPr>
                    </a:p>
                  </a:txBody>
                  <a:tcPr marL="68580" marR="68580" marT="0" marB="0" anchor="ctr"/>
                </a:tc>
                <a:tc>
                  <a:txBody>
                    <a:bodyPr/>
                    <a:lstStyle/>
                    <a:p>
                      <a:pPr algn="ctr">
                        <a:spcAft>
                          <a:spcPts val="0"/>
                        </a:spcAft>
                      </a:pPr>
                      <a:r>
                        <a:rPr lang="en-US" sz="2400" kern="0">
                          <a:effectLst/>
                        </a:rPr>
                        <a:t>0.385</a:t>
                      </a:r>
                      <a:endParaRPr lang="zh-CN" sz="2400" kern="100">
                        <a:effectLst/>
                        <a:latin typeface="等线"/>
                        <a:ea typeface="等线"/>
                        <a:cs typeface="Times New Roman"/>
                      </a:endParaRPr>
                    </a:p>
                  </a:txBody>
                  <a:tcPr marL="68580" marR="68580" marT="0" marB="0" anchor="ctr"/>
                </a:tc>
                <a:tc>
                  <a:txBody>
                    <a:bodyPr/>
                    <a:lstStyle/>
                    <a:p>
                      <a:pPr algn="ctr">
                        <a:spcAft>
                          <a:spcPts val="0"/>
                        </a:spcAft>
                      </a:pPr>
                      <a:r>
                        <a:rPr lang="en-US" sz="2400" kern="0">
                          <a:effectLst/>
                        </a:rPr>
                        <a:t>0.416</a:t>
                      </a:r>
                      <a:endParaRPr lang="zh-CN" sz="2400" kern="100">
                        <a:effectLst/>
                        <a:latin typeface="等线"/>
                        <a:ea typeface="等线"/>
                        <a:cs typeface="Times New Roman"/>
                      </a:endParaRPr>
                    </a:p>
                  </a:txBody>
                  <a:tcPr marL="68580" marR="68580" marT="0" marB="0" anchor="ctr"/>
                </a:tc>
                <a:tc>
                  <a:txBody>
                    <a:bodyPr/>
                    <a:lstStyle/>
                    <a:p>
                      <a:pPr algn="ctr">
                        <a:spcAft>
                          <a:spcPts val="0"/>
                        </a:spcAft>
                      </a:pPr>
                      <a:r>
                        <a:rPr lang="en-US" sz="2400" kern="0" dirty="0">
                          <a:effectLst/>
                        </a:rPr>
                        <a:t>0.472</a:t>
                      </a:r>
                      <a:endParaRPr lang="zh-CN" sz="2400" kern="100" dirty="0">
                        <a:effectLst/>
                        <a:latin typeface="等线"/>
                        <a:ea typeface="等线"/>
                        <a:cs typeface="Times New Roman"/>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6" name="Rectangle 1"/>
          <p:cNvSpPr>
            <a:spLocks noChangeArrowheads="1"/>
          </p:cNvSpPr>
          <p:nvPr/>
        </p:nvSpPr>
        <p:spPr bwMode="auto">
          <a:xfrm>
            <a:off x="0" y="917713"/>
            <a:ext cx="110199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066800" algn="ctr" fontAlgn="base">
              <a:spcBef>
                <a:spcPct val="0"/>
              </a:spcBef>
              <a:spcAft>
                <a:spcPct val="0"/>
              </a:spcAft>
            </a:pPr>
            <a:r>
              <a:rPr lang="zh-CN" altLang="en-US" sz="4000" dirty="0">
                <a:latin typeface="仿宋" pitchFamily="49" charset="-122"/>
                <a:ea typeface="仿宋" pitchFamily="49" charset="-122"/>
                <a:cs typeface="宋体" pitchFamily="2" charset="-122"/>
              </a:rPr>
              <a:t>各地区</a:t>
            </a:r>
            <a:r>
              <a:rPr lang="zh-CN" altLang="en-US" sz="3600" dirty="0">
                <a:latin typeface="仿宋" pitchFamily="49" charset="-122"/>
                <a:ea typeface="仿宋" pitchFamily="49" charset="-122"/>
                <a:cs typeface="宋体" pitchFamily="2" charset="-122"/>
              </a:rPr>
              <a:t>地方重点产业中属于中央重点产业的比例</a:t>
            </a:r>
            <a:endParaRPr lang="zh-CN" altLang="en-US" sz="2000" dirty="0">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417177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04571" y="765147"/>
            <a:ext cx="9445713" cy="1143000"/>
          </a:xfrm>
        </p:spPr>
        <p:txBody>
          <a:bodyPr>
            <a:noAutofit/>
          </a:bodyPr>
          <a:lstStyle/>
          <a:p>
            <a:r>
              <a:rPr lang="zh-CN" altLang="zh-CN" sz="3600" dirty="0"/>
              <a:t>地方政府的重点产业与潜在比较优势的关系</a:t>
            </a:r>
            <a:endParaRPr lang="zh-CN" altLang="en-US" sz="36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27</a:t>
            </a:fld>
            <a:endParaRPr lang="zh-CN" altLang="en-US" dirty="0"/>
          </a:p>
        </p:txBody>
      </p:sp>
      <p:sp>
        <p:nvSpPr>
          <p:cNvPr id="7" name="内容占位符 2">
            <a:extLst>
              <a:ext uri="{FF2B5EF4-FFF2-40B4-BE49-F238E27FC236}">
                <a16:creationId xmlns:a16="http://schemas.microsoft.com/office/drawing/2014/main" xmlns="" id="{FE88F6FD-705F-44EA-B7FD-800A25C2A6C4}"/>
              </a:ext>
            </a:extLst>
          </p:cNvPr>
          <p:cNvSpPr txBox="1">
            <a:spLocks/>
          </p:cNvSpPr>
          <p:nvPr/>
        </p:nvSpPr>
        <p:spPr>
          <a:xfrm>
            <a:off x="1024128" y="1633939"/>
            <a:ext cx="7862881" cy="4836765"/>
          </a:xfrm>
          <a:prstGeom prst="rect">
            <a:avLst/>
          </a:prstGeom>
        </p:spPr>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20000"/>
              </a:lnSpc>
            </a:pPr>
            <a:r>
              <a:rPr lang="zh-CN" altLang="en-US" dirty="0"/>
              <a:t>地方政府所发展的重点产业中：</a:t>
            </a:r>
            <a:endParaRPr lang="en-US" altLang="zh-CN" dirty="0"/>
          </a:p>
          <a:p>
            <a:pPr lvl="1">
              <a:lnSpc>
                <a:spcPct val="120000"/>
              </a:lnSpc>
            </a:pPr>
            <a:r>
              <a:rPr lang="zh-CN" altLang="zh-CN" dirty="0"/>
              <a:t>不属于中央的重点产业</a:t>
            </a:r>
            <a:r>
              <a:rPr lang="zh-CN" altLang="en-US" dirty="0"/>
              <a:t>：</a:t>
            </a:r>
            <a:r>
              <a:rPr lang="zh-CN" altLang="zh-CN" dirty="0"/>
              <a:t>更具备潜在比较优势</a:t>
            </a:r>
            <a:endParaRPr lang="en-US" altLang="zh-CN" dirty="0"/>
          </a:p>
          <a:p>
            <a:pPr lvl="1">
              <a:lnSpc>
                <a:spcPct val="120000"/>
              </a:lnSpc>
            </a:pPr>
            <a:r>
              <a:rPr lang="zh-CN" altLang="zh-CN" dirty="0"/>
              <a:t>属于中央的重点产业</a:t>
            </a:r>
            <a:r>
              <a:rPr lang="zh-CN" altLang="en-US" dirty="0"/>
              <a:t>：</a:t>
            </a:r>
            <a:r>
              <a:rPr lang="zh-CN" altLang="zh-CN" dirty="0"/>
              <a:t>更不具备潜在比较优势</a:t>
            </a:r>
            <a:endParaRPr lang="en-US" altLang="zh-CN" dirty="0"/>
          </a:p>
          <a:p>
            <a:pPr>
              <a:lnSpc>
                <a:spcPct val="120000"/>
              </a:lnSpc>
            </a:pPr>
            <a:r>
              <a:rPr lang="zh-CN" altLang="en-US" dirty="0"/>
              <a:t>动态变化，分地区：</a:t>
            </a:r>
            <a:endParaRPr lang="en-US" altLang="zh-CN" dirty="0"/>
          </a:p>
          <a:p>
            <a:pPr lvl="1">
              <a:lnSpc>
                <a:spcPct val="120000"/>
              </a:lnSpc>
            </a:pPr>
            <a:r>
              <a:rPr lang="zh-CN" altLang="en-US" dirty="0"/>
              <a:t>东部：</a:t>
            </a:r>
            <a:endParaRPr lang="en-US" altLang="zh-CN" dirty="0"/>
          </a:p>
          <a:p>
            <a:pPr lvl="2">
              <a:lnSpc>
                <a:spcPct val="120000"/>
              </a:lnSpc>
            </a:pPr>
            <a:r>
              <a:rPr lang="zh-CN" altLang="en-US" dirty="0"/>
              <a:t>期初无优势的重点产业，</a:t>
            </a:r>
            <a:r>
              <a:rPr lang="en-US" altLang="zh-CN" dirty="0"/>
              <a:t>“</a:t>
            </a:r>
            <a:r>
              <a:rPr lang="zh-CN" altLang="zh-CN" dirty="0"/>
              <a:t>十五</a:t>
            </a:r>
            <a:r>
              <a:rPr lang="en-US" altLang="zh-CN" dirty="0"/>
              <a:t>”</a:t>
            </a:r>
            <a:r>
              <a:rPr lang="zh-CN" altLang="zh-CN" dirty="0"/>
              <a:t>期</a:t>
            </a:r>
            <a:r>
              <a:rPr lang="zh-CN" altLang="en-US" dirty="0"/>
              <a:t>间可能培育出潜在比较优势</a:t>
            </a:r>
            <a:endParaRPr lang="en-US" altLang="zh-CN" dirty="0"/>
          </a:p>
          <a:p>
            <a:pPr lvl="1">
              <a:lnSpc>
                <a:spcPct val="120000"/>
              </a:lnSpc>
            </a:pPr>
            <a:r>
              <a:rPr lang="zh-CN" altLang="en-US" dirty="0"/>
              <a:t>中西部：</a:t>
            </a:r>
            <a:endParaRPr lang="en-US" altLang="zh-CN" dirty="0"/>
          </a:p>
          <a:p>
            <a:pPr lvl="2">
              <a:lnSpc>
                <a:spcPct val="120000"/>
              </a:lnSpc>
            </a:pPr>
            <a:r>
              <a:rPr lang="zh-CN" altLang="zh-CN" dirty="0"/>
              <a:t>紧跟中央所选择的重点产业，</a:t>
            </a:r>
            <a:r>
              <a:rPr lang="zh-CN" altLang="en-US" dirty="0"/>
              <a:t>平均来看</a:t>
            </a:r>
            <a:r>
              <a:rPr lang="zh-CN" altLang="zh-CN" dirty="0"/>
              <a:t>始终不具备潜在比较优势</a:t>
            </a:r>
            <a:endParaRPr lang="en-US" altLang="zh-CN" dirty="0"/>
          </a:p>
          <a:p>
            <a:pPr marL="128016" lvl="1" indent="0">
              <a:lnSpc>
                <a:spcPct val="120000"/>
              </a:lnSpc>
              <a:buNone/>
            </a:pPr>
            <a:endParaRPr lang="en-US" altLang="zh-CN" dirty="0"/>
          </a:p>
        </p:txBody>
      </p:sp>
    </p:spTree>
    <p:extLst>
      <p:ext uri="{BB962C8B-B14F-4D97-AF65-F5344CB8AC3E}">
        <p14:creationId xmlns:p14="http://schemas.microsoft.com/office/powerpoint/2010/main" val="3498208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585216"/>
            <a:ext cx="10442158" cy="1499616"/>
          </a:xfrm>
        </p:spPr>
        <p:txBody>
          <a:bodyPr>
            <a:normAutofit/>
          </a:bodyPr>
          <a:lstStyle/>
          <a:p>
            <a:r>
              <a:rPr lang="zh-CN" altLang="en-US" sz="3600" dirty="0"/>
              <a:t>地方的产业选择为何违背比较优势</a:t>
            </a:r>
          </a:p>
        </p:txBody>
      </p:sp>
      <p:sp>
        <p:nvSpPr>
          <p:cNvPr id="3" name="内容占位符 2"/>
          <p:cNvSpPr>
            <a:spLocks noGrp="1"/>
          </p:cNvSpPr>
          <p:nvPr>
            <p:ph idx="1"/>
          </p:nvPr>
        </p:nvSpPr>
        <p:spPr>
          <a:xfrm>
            <a:off x="1024128" y="2344056"/>
            <a:ext cx="9720071" cy="4023360"/>
          </a:xfrm>
        </p:spPr>
        <p:txBody>
          <a:bodyPr/>
          <a:lstStyle/>
          <a:p>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28</a:t>
            </a:fld>
            <a:endParaRPr lang="zh-CN" altLang="en-US" dirty="0"/>
          </a:p>
        </p:txBody>
      </p:sp>
      <p:graphicFrame>
        <p:nvGraphicFramePr>
          <p:cNvPr id="6" name="图表 5"/>
          <p:cNvGraphicFramePr/>
          <p:nvPr>
            <p:extLst>
              <p:ext uri="{D42A27DB-BD31-4B8C-83A1-F6EECF244321}">
                <p14:modId xmlns:p14="http://schemas.microsoft.com/office/powerpoint/2010/main" val="3276178230"/>
              </p:ext>
            </p:extLst>
          </p:nvPr>
        </p:nvGraphicFramePr>
        <p:xfrm>
          <a:off x="2423592" y="1904994"/>
          <a:ext cx="7632848" cy="3917032"/>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p:cNvSpPr/>
          <p:nvPr/>
        </p:nvSpPr>
        <p:spPr>
          <a:xfrm>
            <a:off x="1820978" y="1852554"/>
            <a:ext cx="602615" cy="1393622"/>
          </a:xfrm>
          <a:prstGeom prst="rect">
            <a:avLst/>
          </a:prstGeom>
          <a:noFill/>
          <a:ln w="12700" cap="flat" cmpd="sng" algn="ctr">
            <a:solidFill>
              <a:sysClr val="window" lastClr="FFFFFF"/>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defRPr/>
            </a:pPr>
            <a:r>
              <a:rPr lang="zh-CN" altLang="en-US" sz="1400" kern="100" dirty="0">
                <a:solidFill>
                  <a:sysClr val="windowText" lastClr="000000"/>
                </a:solidFill>
                <a:latin typeface="等线" panose="020F0502020204030204"/>
                <a:ea typeface="仿宋" panose="02010609060101010101" pitchFamily="49" charset="-122"/>
                <a:cs typeface="Times New Roman" panose="02020603050405020304" pitchFamily="18" charset="0"/>
              </a:rPr>
              <a:t>国家级</a:t>
            </a:r>
            <a:r>
              <a:rPr lang="zh-CN" altLang="en-US" sz="1400" kern="100" dirty="0">
                <a:solidFill>
                  <a:sysClr val="windowText" lastClr="000000"/>
                </a:solidFill>
                <a:latin typeface="+mn-ea"/>
                <a:cs typeface="Times New Roman" panose="02020603050405020304" pitchFamily="18" charset="0"/>
              </a:rPr>
              <a:t>开发区</a:t>
            </a:r>
            <a:r>
              <a:rPr lang="zh-CN" altLang="en-US" sz="1400" kern="100" dirty="0">
                <a:solidFill>
                  <a:sysClr val="windowText" lastClr="000000"/>
                </a:solidFill>
                <a:latin typeface="等线" panose="020F0502020204030204"/>
                <a:ea typeface="仿宋" panose="02010609060101010101" pitchFamily="49" charset="-122"/>
                <a:cs typeface="Times New Roman" panose="02020603050405020304" pitchFamily="18" charset="0"/>
              </a:rPr>
              <a:t>获批数量（个）</a:t>
            </a:r>
            <a:endParaRPr lang="zh-CN" altLang="en-US" sz="1400" kern="100" dirty="0">
              <a:solidFill>
                <a:sysClr val="windowText" lastClr="000000"/>
              </a:solidFill>
              <a:latin typeface="等线" panose="020F0502020204030204"/>
              <a:ea typeface="等线" panose="02010600030101010101" pitchFamily="2" charset="-122"/>
              <a:cs typeface="Times New Roman" panose="02020603050405020304" pitchFamily="18" charset="0"/>
            </a:endParaRPr>
          </a:p>
        </p:txBody>
      </p:sp>
      <p:sp>
        <p:nvSpPr>
          <p:cNvPr id="8" name="矩形 7"/>
          <p:cNvSpPr/>
          <p:nvPr/>
        </p:nvSpPr>
        <p:spPr>
          <a:xfrm>
            <a:off x="1820417" y="5984732"/>
            <a:ext cx="8839199" cy="369332"/>
          </a:xfrm>
          <a:prstGeom prst="rect">
            <a:avLst/>
          </a:prstGeom>
        </p:spPr>
        <p:txBody>
          <a:bodyPr wrap="square">
            <a:spAutoFit/>
          </a:bodyPr>
          <a:lstStyle/>
          <a:p>
            <a:pPr algn="ctr"/>
            <a:r>
              <a:rPr lang="zh-CN" altLang="zh-CN" dirty="0">
                <a:latin typeface="+mn-ea"/>
                <a:cs typeface="Times New Roman" panose="02020603050405020304" pitchFamily="18" charset="0"/>
              </a:rPr>
              <a:t>每个五年规划时期各地区国家级开发区获批数量</a:t>
            </a:r>
            <a:endParaRPr lang="zh-CN" altLang="zh-CN" dirty="0">
              <a:latin typeface="+mn-ea"/>
              <a:cs typeface="宋体" panose="02010600030101010101" pitchFamily="2" charset="-122"/>
            </a:endParaRPr>
          </a:p>
        </p:txBody>
      </p:sp>
      <p:sp>
        <p:nvSpPr>
          <p:cNvPr id="5" name="椭圆 4"/>
          <p:cNvSpPr/>
          <p:nvPr/>
        </p:nvSpPr>
        <p:spPr>
          <a:xfrm>
            <a:off x="6816080" y="2005602"/>
            <a:ext cx="3456384" cy="3888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6391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D6D5BF2F-F2B5-4CFA-9ADB-C570B89024FF}"/>
              </a:ext>
            </a:extLst>
          </p:cNvPr>
          <p:cNvSpPr>
            <a:spLocks noGrp="1"/>
          </p:cNvSpPr>
          <p:nvPr>
            <p:ph idx="1"/>
          </p:nvPr>
        </p:nvSpPr>
        <p:spPr>
          <a:xfrm>
            <a:off x="1024875" y="1797922"/>
            <a:ext cx="10299292" cy="4023360"/>
          </a:xfrm>
        </p:spPr>
        <p:txBody>
          <a:bodyPr/>
          <a:lstStyle/>
          <a:p>
            <a:r>
              <a:rPr lang="zh-CN" altLang="zh-CN" dirty="0"/>
              <a:t>中西部地区为什么要在产业政策的选择上盲目跟随呢？</a:t>
            </a:r>
            <a:endParaRPr lang="en-US" altLang="zh-CN" dirty="0"/>
          </a:p>
          <a:p>
            <a:pPr lvl="1"/>
            <a:r>
              <a:rPr lang="zh-CN" altLang="en-US" dirty="0"/>
              <a:t>不认识自身优势？</a:t>
            </a:r>
            <a:endParaRPr lang="en-US" altLang="zh-CN" dirty="0"/>
          </a:p>
          <a:p>
            <a:pPr lvl="1"/>
            <a:r>
              <a:rPr lang="zh-CN" altLang="en-US" dirty="0"/>
              <a:t>一个可能的解释：</a:t>
            </a:r>
            <a:r>
              <a:rPr lang="zh-CN" altLang="zh-CN" dirty="0"/>
              <a:t>获得中央的政策支持</a:t>
            </a:r>
            <a:endParaRPr lang="en-US" altLang="zh-CN" dirty="0"/>
          </a:p>
          <a:p>
            <a:pPr lvl="1"/>
            <a:endParaRPr lang="en-US" altLang="zh-CN" dirty="0"/>
          </a:p>
          <a:p>
            <a:r>
              <a:rPr lang="zh-CN" altLang="zh-CN" dirty="0"/>
              <a:t>获批国家级开发区</a:t>
            </a:r>
            <a:endParaRPr lang="en-US" altLang="zh-CN" dirty="0"/>
          </a:p>
          <a:p>
            <a:pPr lvl="1"/>
            <a:r>
              <a:rPr lang="zh-CN" altLang="zh-CN" dirty="0"/>
              <a:t>中央扶持重点产业发展</a:t>
            </a:r>
            <a:r>
              <a:rPr lang="zh-CN" altLang="en-US" dirty="0"/>
              <a:t>的</a:t>
            </a:r>
            <a:r>
              <a:rPr lang="zh-CN" altLang="zh-CN" dirty="0"/>
              <a:t>重要方式</a:t>
            </a:r>
            <a:endParaRPr lang="en-US" altLang="zh-CN" dirty="0"/>
          </a:p>
          <a:p>
            <a:pPr lvl="1"/>
            <a:r>
              <a:rPr lang="zh-CN" altLang="en-US" dirty="0"/>
              <a:t>开发区获批与重点产业选择：</a:t>
            </a:r>
            <a:endParaRPr lang="en-US" altLang="zh-CN" dirty="0"/>
          </a:p>
          <a:p>
            <a:pPr lvl="2"/>
            <a:r>
              <a:rPr lang="zh-CN" altLang="en-US" dirty="0"/>
              <a:t>地方重点产业越紧跟中央，越</a:t>
            </a:r>
            <a:r>
              <a:rPr lang="zh-CN" altLang="zh-CN" dirty="0"/>
              <a:t>能获批更多的国家级开发区</a:t>
            </a:r>
            <a:endParaRPr lang="en-US" altLang="zh-CN" dirty="0"/>
          </a:p>
          <a:p>
            <a:pPr lvl="2"/>
            <a:r>
              <a:rPr lang="zh-CN" altLang="en-US" dirty="0"/>
              <a:t>但与</a:t>
            </a:r>
            <a:r>
              <a:rPr lang="zh-CN" altLang="zh-CN" dirty="0"/>
              <a:t>省级开发区成立数量</a:t>
            </a:r>
            <a:r>
              <a:rPr lang="zh-CN" altLang="en-US" dirty="0"/>
              <a:t>无明显关系</a:t>
            </a:r>
            <a:endParaRPr lang="en-US" altLang="zh-CN" dirty="0"/>
          </a:p>
          <a:p>
            <a:pPr lvl="1"/>
            <a:endParaRPr lang="zh-CN" altLang="en-US" dirty="0"/>
          </a:p>
        </p:txBody>
      </p:sp>
      <p:sp>
        <p:nvSpPr>
          <p:cNvPr id="4" name="灯片编号占位符 3">
            <a:extLst>
              <a:ext uri="{FF2B5EF4-FFF2-40B4-BE49-F238E27FC236}">
                <a16:creationId xmlns:a16="http://schemas.microsoft.com/office/drawing/2014/main" xmlns="" id="{EEADB0AC-7C90-44BF-B6F3-0E490C5E01BE}"/>
              </a:ext>
            </a:extLst>
          </p:cNvPr>
          <p:cNvSpPr>
            <a:spLocks noGrp="1"/>
          </p:cNvSpPr>
          <p:nvPr>
            <p:ph type="sldNum" sz="quarter" idx="12"/>
          </p:nvPr>
        </p:nvSpPr>
        <p:spPr/>
        <p:txBody>
          <a:bodyPr/>
          <a:lstStyle/>
          <a:p>
            <a:fld id="{5D5228B6-01A8-484F-9585-6E415C592245}" type="slidenum">
              <a:rPr lang="zh-CN" altLang="en-US" smtClean="0"/>
              <a:t>29</a:t>
            </a:fld>
            <a:endParaRPr lang="zh-CN" altLang="en-US"/>
          </a:p>
        </p:txBody>
      </p:sp>
    </p:spTree>
    <p:extLst>
      <p:ext uri="{BB962C8B-B14F-4D97-AF65-F5344CB8AC3E}">
        <p14:creationId xmlns:p14="http://schemas.microsoft.com/office/powerpoint/2010/main" val="420666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t>为了长期、全局利益</a:t>
            </a:r>
            <a:r>
              <a:rPr lang="zh-CN" altLang="zh-CN" dirty="0" smtClean="0"/>
              <a:t>的</a:t>
            </a:r>
            <a:r>
              <a:rPr lang="en-US" altLang="zh-CN" dirty="0" smtClean="0"/>
              <a:t/>
            </a:r>
            <a:br>
              <a:rPr lang="en-US" altLang="zh-CN" dirty="0" smtClean="0"/>
            </a:br>
            <a:r>
              <a:rPr lang="zh-CN" altLang="zh-CN" dirty="0" smtClean="0"/>
              <a:t>产业政策</a:t>
            </a:r>
            <a:endParaRPr kumimoji="1" lang="zh-CN" altLang="en-US" dirty="0"/>
          </a:p>
        </p:txBody>
      </p:sp>
      <p:sp>
        <p:nvSpPr>
          <p:cNvPr id="3" name="文本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5D5228B6-01A8-484F-9585-6E415C592245}" type="slidenum">
              <a:rPr lang="zh-CN" altLang="en-US" smtClean="0"/>
              <a:t>3</a:t>
            </a:fld>
            <a:endParaRPr lang="zh-CN" altLang="en-US"/>
          </a:p>
        </p:txBody>
      </p:sp>
    </p:spTree>
    <p:extLst>
      <p:ext uri="{BB962C8B-B14F-4D97-AF65-F5344CB8AC3E}">
        <p14:creationId xmlns:p14="http://schemas.microsoft.com/office/powerpoint/2010/main" val="1504172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产业政策的实施</a:t>
            </a:r>
            <a:r>
              <a:rPr lang="zh-CN" altLang="zh-CN" dirty="0" smtClean="0"/>
              <a:t>：</a:t>
            </a:r>
            <a:r>
              <a:rPr lang="en-US" altLang="zh-CN" dirty="0" smtClean="0"/>
              <a:t/>
            </a:r>
            <a:br>
              <a:rPr lang="en-US" altLang="zh-CN" dirty="0" smtClean="0"/>
            </a:br>
            <a:r>
              <a:rPr lang="zh-CN" altLang="zh-CN" dirty="0" smtClean="0"/>
              <a:t>哪里</a:t>
            </a:r>
            <a:r>
              <a:rPr lang="zh-CN" altLang="zh-CN" dirty="0"/>
              <a:t>易出错，应该怎么做？</a:t>
            </a:r>
            <a:endParaRPr kumimoji="1" lang="zh-CN" altLang="en-US" dirty="0"/>
          </a:p>
        </p:txBody>
      </p:sp>
      <p:sp>
        <p:nvSpPr>
          <p:cNvPr id="3" name="文本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5D5228B6-01A8-484F-9585-6E415C592245}" type="slidenum">
              <a:rPr lang="zh-CN" altLang="en-US" smtClean="0"/>
              <a:t>30</a:t>
            </a:fld>
            <a:endParaRPr lang="zh-CN" altLang="en-US"/>
          </a:p>
        </p:txBody>
      </p:sp>
    </p:spTree>
    <p:extLst>
      <p:ext uri="{BB962C8B-B14F-4D97-AF65-F5344CB8AC3E}">
        <p14:creationId xmlns:p14="http://schemas.microsoft.com/office/powerpoint/2010/main" val="237183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722320-EAF7-47AD-AE1A-CD1A7D0D3069}"/>
              </a:ext>
            </a:extLst>
          </p:cNvPr>
          <p:cNvSpPr>
            <a:spLocks noGrp="1"/>
          </p:cNvSpPr>
          <p:nvPr>
            <p:ph type="title"/>
          </p:nvPr>
        </p:nvSpPr>
        <p:spPr/>
        <p:txBody>
          <a:bodyPr/>
          <a:lstStyle/>
          <a:p>
            <a:r>
              <a:rPr lang="zh-CN" altLang="en-US" dirty="0" smtClean="0"/>
              <a:t>误区</a:t>
            </a:r>
            <a:endParaRPr lang="zh-CN" altLang="en-US" dirty="0"/>
          </a:p>
        </p:txBody>
      </p:sp>
      <p:sp>
        <p:nvSpPr>
          <p:cNvPr id="3" name="内容占位符 2">
            <a:extLst>
              <a:ext uri="{FF2B5EF4-FFF2-40B4-BE49-F238E27FC236}">
                <a16:creationId xmlns:a16="http://schemas.microsoft.com/office/drawing/2014/main" xmlns="" id="{35288E15-EEDE-4C93-ABF2-2AC4FE1A49FE}"/>
              </a:ext>
            </a:extLst>
          </p:cNvPr>
          <p:cNvSpPr>
            <a:spLocks noGrp="1"/>
          </p:cNvSpPr>
          <p:nvPr>
            <p:ph idx="1"/>
          </p:nvPr>
        </p:nvSpPr>
        <p:spPr/>
        <p:txBody>
          <a:bodyPr/>
          <a:lstStyle/>
          <a:p>
            <a:r>
              <a:rPr lang="zh-CN" altLang="en-US" dirty="0"/>
              <a:t>误区之一：政府干预取代市场机制</a:t>
            </a:r>
            <a:endParaRPr lang="en-US" altLang="zh-CN" dirty="0"/>
          </a:p>
          <a:p>
            <a:pPr lvl="1"/>
            <a:r>
              <a:rPr lang="zh-CN" altLang="en-US" dirty="0"/>
              <a:t>产业政策 </a:t>
            </a:r>
            <a:r>
              <a:rPr lang="en-US" altLang="zh-CN" dirty="0"/>
              <a:t>= </a:t>
            </a:r>
            <a:r>
              <a:rPr lang="zh-CN" altLang="en-US" dirty="0"/>
              <a:t>披着马甲的计划经济？</a:t>
            </a:r>
            <a:endParaRPr lang="en-US" altLang="zh-CN" dirty="0"/>
          </a:p>
          <a:p>
            <a:pPr lvl="1"/>
            <a:r>
              <a:rPr lang="zh-CN" altLang="en-US" dirty="0"/>
              <a:t>政策指向：</a:t>
            </a:r>
            <a:r>
              <a:rPr lang="zh-CN" altLang="en-US" dirty="0">
                <a:solidFill>
                  <a:srgbClr val="FF0000"/>
                </a:solidFill>
              </a:rPr>
              <a:t>行业</a:t>
            </a:r>
            <a:r>
              <a:rPr lang="zh-CN" altLang="en-US" dirty="0"/>
              <a:t> 还是</a:t>
            </a:r>
            <a:r>
              <a:rPr lang="en-US" altLang="zh-CN" dirty="0"/>
              <a:t> </a:t>
            </a:r>
            <a:r>
              <a:rPr lang="zh-CN" altLang="en-US" dirty="0">
                <a:solidFill>
                  <a:srgbClr val="FF0000"/>
                </a:solidFill>
              </a:rPr>
              <a:t>企业</a:t>
            </a:r>
            <a:r>
              <a:rPr lang="zh-CN" altLang="en-US" dirty="0"/>
              <a:t> ？</a:t>
            </a:r>
            <a:endParaRPr lang="en-US" altLang="zh-CN" dirty="0"/>
          </a:p>
          <a:p>
            <a:pPr lvl="1"/>
            <a:r>
              <a:rPr lang="zh-CN" altLang="en-US" dirty="0"/>
              <a:t>政策受益面：谁能受益？</a:t>
            </a:r>
            <a:endParaRPr lang="en-US" altLang="zh-CN" dirty="0"/>
          </a:p>
          <a:p>
            <a:pPr lvl="1"/>
            <a:r>
              <a:rPr lang="zh-CN" altLang="en-US" dirty="0"/>
              <a:t>退出</a:t>
            </a:r>
            <a:r>
              <a:rPr lang="zh-CN" altLang="en-US" dirty="0" smtClean="0"/>
              <a:t>机制</a:t>
            </a:r>
            <a:endParaRPr lang="en-US" altLang="zh-CN" dirty="0" smtClean="0"/>
          </a:p>
          <a:p>
            <a:pPr lvl="1"/>
            <a:endParaRPr lang="en-US" altLang="zh-CN" dirty="0"/>
          </a:p>
          <a:p>
            <a:r>
              <a:rPr lang="zh-CN" altLang="en-US" dirty="0"/>
              <a:t>误区之二：产业缺乏动态比较优势</a:t>
            </a:r>
            <a:endParaRPr lang="en-US" altLang="zh-CN" dirty="0"/>
          </a:p>
          <a:p>
            <a:pPr lvl="1"/>
            <a:r>
              <a:rPr lang="zh-CN" altLang="en-US" dirty="0"/>
              <a:t>国家的政策：战略性分工！ </a:t>
            </a:r>
            <a:r>
              <a:rPr lang="en-US" altLang="zh-CN" dirty="0" smtClean="0"/>
              <a:t>【</a:t>
            </a:r>
            <a:r>
              <a:rPr lang="zh-CN" altLang="en-US" dirty="0" smtClean="0"/>
              <a:t>从家庭内分工，说到大</a:t>
            </a:r>
            <a:r>
              <a:rPr lang="zh-CN" altLang="en-US" dirty="0"/>
              <a:t>飞机</a:t>
            </a:r>
            <a:r>
              <a:rPr lang="en-US" altLang="zh-CN" dirty="0"/>
              <a:t>】</a:t>
            </a:r>
          </a:p>
          <a:p>
            <a:pPr lvl="1"/>
            <a:r>
              <a:rPr lang="zh-CN" altLang="en-US" dirty="0"/>
              <a:t>地方的选择：战略性分工</a:t>
            </a:r>
            <a:r>
              <a:rPr lang="zh-CN" altLang="en-US" dirty="0" smtClean="0"/>
              <a:t>？</a:t>
            </a:r>
            <a:endParaRPr lang="zh-CN" altLang="en-US" dirty="0"/>
          </a:p>
        </p:txBody>
      </p:sp>
      <p:sp>
        <p:nvSpPr>
          <p:cNvPr id="5" name="灯片编号占位符 4">
            <a:extLst>
              <a:ext uri="{FF2B5EF4-FFF2-40B4-BE49-F238E27FC236}">
                <a16:creationId xmlns:a16="http://schemas.microsoft.com/office/drawing/2014/main" xmlns="" id="{68721249-D4BB-4CCC-8171-8EB2059401B0}"/>
              </a:ext>
            </a:extLst>
          </p:cNvPr>
          <p:cNvSpPr>
            <a:spLocks noGrp="1"/>
          </p:cNvSpPr>
          <p:nvPr>
            <p:ph type="sldNum" sz="quarter" idx="12"/>
          </p:nvPr>
        </p:nvSpPr>
        <p:spPr/>
        <p:txBody>
          <a:bodyPr/>
          <a:lstStyle/>
          <a:p>
            <a:fld id="{5D5228B6-01A8-484F-9585-6E415C592245}" type="slidenum">
              <a:rPr lang="zh-CN" altLang="en-US" smtClean="0"/>
              <a:t>31</a:t>
            </a:fld>
            <a:endParaRPr lang="zh-CN" altLang="en-US"/>
          </a:p>
        </p:txBody>
      </p:sp>
    </p:spTree>
    <p:extLst>
      <p:ext uri="{BB962C8B-B14F-4D97-AF65-F5344CB8AC3E}">
        <p14:creationId xmlns:p14="http://schemas.microsoft.com/office/powerpoint/2010/main" val="451484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xmlns="" id="{B17AB973-1317-4A0D-ADFA-C9F7AA72DFCA}"/>
              </a:ext>
            </a:extLst>
          </p:cNvPr>
          <p:cNvSpPr>
            <a:spLocks noGrp="1"/>
          </p:cNvSpPr>
          <p:nvPr>
            <p:ph type="sldNum" sz="quarter" idx="12"/>
          </p:nvPr>
        </p:nvSpPr>
        <p:spPr/>
        <p:txBody>
          <a:bodyPr/>
          <a:lstStyle/>
          <a:p>
            <a:fld id="{5D5228B6-01A8-484F-9585-6E415C592245}" type="slidenum">
              <a:rPr lang="zh-CN" altLang="en-US" smtClean="0"/>
              <a:t>32</a:t>
            </a:fld>
            <a:endParaRPr lang="zh-CN" altLang="en-US"/>
          </a:p>
        </p:txBody>
      </p:sp>
      <p:sp>
        <p:nvSpPr>
          <p:cNvPr id="3" name="内容占位符 2">
            <a:extLst>
              <a:ext uri="{FF2B5EF4-FFF2-40B4-BE49-F238E27FC236}">
                <a16:creationId xmlns:a16="http://schemas.microsoft.com/office/drawing/2014/main" xmlns="" id="{6C28F2A5-1EA8-4808-816A-E4FBE46D6F4F}"/>
              </a:ext>
            </a:extLst>
          </p:cNvPr>
          <p:cNvSpPr>
            <a:spLocks noGrp="1"/>
          </p:cNvSpPr>
          <p:nvPr>
            <p:ph idx="1"/>
          </p:nvPr>
        </p:nvSpPr>
        <p:spPr/>
        <p:txBody>
          <a:bodyPr/>
          <a:lstStyle/>
          <a:p>
            <a:endParaRPr lang="en-US" altLang="zh-CN" dirty="0"/>
          </a:p>
          <a:p>
            <a:r>
              <a:rPr lang="zh-CN" altLang="en-US" dirty="0"/>
              <a:t>误区的背后与政策反思</a:t>
            </a:r>
            <a:endParaRPr lang="en-US" altLang="zh-CN" dirty="0"/>
          </a:p>
          <a:p>
            <a:pPr lvl="1"/>
            <a:r>
              <a:rPr lang="zh-CN" altLang="en-US" dirty="0"/>
              <a:t>政策的选择性与政府的信息</a:t>
            </a:r>
            <a:endParaRPr lang="en-US" altLang="zh-CN" dirty="0"/>
          </a:p>
          <a:p>
            <a:pPr lvl="1"/>
            <a:r>
              <a:rPr lang="zh-CN" altLang="en-US" dirty="0"/>
              <a:t>市场竞争与“看不见的手”</a:t>
            </a:r>
          </a:p>
          <a:p>
            <a:pPr lvl="1"/>
            <a:endParaRPr lang="zh-CN" altLang="en-US" dirty="0"/>
          </a:p>
          <a:p>
            <a:pPr lvl="1"/>
            <a:r>
              <a:rPr lang="zh-CN" altLang="en-US" dirty="0"/>
              <a:t>信息复杂化</a:t>
            </a:r>
            <a:r>
              <a:rPr lang="zh-CN" altLang="en-US" dirty="0">
                <a:sym typeface="Wingdings" pitchFamily="2" charset="2"/>
              </a:rPr>
              <a:t>市场竞争的重要性（选择性</a:t>
            </a:r>
            <a:r>
              <a:rPr lang="zh-CN" altLang="en-US" dirty="0" smtClean="0">
                <a:sym typeface="Wingdings" pitchFamily="2" charset="2"/>
              </a:rPr>
              <a:t>）</a:t>
            </a:r>
            <a:endParaRPr lang="en-US" altLang="zh-CN" dirty="0" smtClean="0">
              <a:sym typeface="Wingdings" pitchFamily="2" charset="2"/>
            </a:endParaRPr>
          </a:p>
          <a:p>
            <a:pPr lvl="2"/>
            <a:r>
              <a:rPr lang="zh-CN" altLang="zh-CN" dirty="0"/>
              <a:t>武汉弘芯 </a:t>
            </a:r>
            <a:endParaRPr lang="zh-CN" altLang="en-US" dirty="0"/>
          </a:p>
          <a:p>
            <a:pPr lvl="1"/>
            <a:r>
              <a:rPr lang="zh-CN" altLang="en-US" dirty="0"/>
              <a:t>产业的动态变化</a:t>
            </a:r>
            <a:r>
              <a:rPr lang="zh-CN" altLang="en-US" dirty="0">
                <a:sym typeface="Wingdings" pitchFamily="2" charset="2"/>
              </a:rPr>
              <a:t>未知产业成长空间（普惠性）</a:t>
            </a:r>
            <a:endParaRPr lang="en-US" altLang="zh-CN" dirty="0">
              <a:sym typeface="Wingdings" pitchFamily="2" charset="2"/>
            </a:endParaRPr>
          </a:p>
          <a:p>
            <a:pPr lvl="2"/>
            <a:r>
              <a:rPr lang="zh-CN" altLang="en-US" dirty="0">
                <a:sym typeface="Wingdings" pitchFamily="2" charset="2"/>
              </a:rPr>
              <a:t>无人机的</a:t>
            </a:r>
            <a:r>
              <a:rPr lang="zh-CN" altLang="en-US" dirty="0" smtClean="0">
                <a:sym typeface="Wingdings" pitchFamily="2" charset="2"/>
              </a:rPr>
              <a:t>例子</a:t>
            </a:r>
            <a:endParaRPr lang="en-US" altLang="zh-CN" dirty="0" smtClean="0">
              <a:sym typeface="Wingdings" pitchFamily="2" charset="2"/>
            </a:endParaRPr>
          </a:p>
          <a:p>
            <a:pPr lvl="2"/>
            <a:r>
              <a:rPr lang="zh-CN" altLang="zh-CN" dirty="0"/>
              <a:t>为未知的新兴产业提供良好的市场环境，就是最好的产业</a:t>
            </a:r>
            <a:r>
              <a:rPr lang="zh-CN" altLang="zh-CN" dirty="0" smtClean="0"/>
              <a:t>政策</a:t>
            </a:r>
            <a:endParaRPr lang="en-US" altLang="zh-CN" dirty="0" smtClean="0"/>
          </a:p>
          <a:p>
            <a:pPr lvl="2"/>
            <a:endParaRPr lang="en-US" altLang="zh-CN" dirty="0"/>
          </a:p>
          <a:p>
            <a:pPr lvl="1"/>
            <a:r>
              <a:rPr lang="zh-CN" altLang="zh-CN" dirty="0"/>
              <a:t>服务业往往有个性化、多样化的特点，而且好不好事后才</a:t>
            </a:r>
            <a:r>
              <a:rPr lang="zh-CN" altLang="zh-CN" dirty="0" smtClean="0"/>
              <a:t>知道</a:t>
            </a:r>
            <a:endParaRPr lang="en-US" altLang="zh-CN" dirty="0" smtClean="0"/>
          </a:p>
          <a:p>
            <a:pPr lvl="2"/>
            <a:r>
              <a:rPr lang="zh-CN" altLang="zh-CN" dirty="0"/>
              <a:t>服务业比重将上升 </a:t>
            </a:r>
            <a:r>
              <a:rPr lang="zh-CN" altLang="zh-CN" dirty="0" smtClean="0"/>
              <a:t> </a:t>
            </a:r>
            <a:endParaRPr lang="zh-CN" altLang="en-US" dirty="0">
              <a:sym typeface="Wingdings" pitchFamily="2" charset="2"/>
            </a:endParaRPr>
          </a:p>
          <a:p>
            <a:endParaRPr lang="zh-CN" altLang="en-US" dirty="0"/>
          </a:p>
        </p:txBody>
      </p:sp>
    </p:spTree>
    <p:extLst>
      <p:ext uri="{BB962C8B-B14F-4D97-AF65-F5344CB8AC3E}">
        <p14:creationId xmlns:p14="http://schemas.microsoft.com/office/powerpoint/2010/main" val="244783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zh-CN" dirty="0"/>
              <a:t>信息不对称与产业政策设计 </a:t>
            </a:r>
            <a:endParaRPr kumimoji="1" lang="zh-CN" altLang="en-US" dirty="0"/>
          </a:p>
        </p:txBody>
      </p:sp>
      <p:sp>
        <p:nvSpPr>
          <p:cNvPr id="5" name="内容占位符 4"/>
          <p:cNvSpPr>
            <a:spLocks noGrp="1"/>
          </p:cNvSpPr>
          <p:nvPr>
            <p:ph idx="1"/>
          </p:nvPr>
        </p:nvSpPr>
        <p:spPr/>
        <p:txBody>
          <a:bodyPr>
            <a:normAutofit/>
          </a:bodyPr>
          <a:lstStyle/>
          <a:p>
            <a:r>
              <a:rPr lang="zh-CN" altLang="zh-CN" dirty="0"/>
              <a:t>政府很难了解企业有没有</a:t>
            </a:r>
            <a:r>
              <a:rPr lang="en-US" altLang="zh-CN" dirty="0"/>
              <a:t>“</a:t>
            </a:r>
            <a:r>
              <a:rPr lang="zh-CN" altLang="zh-CN" dirty="0"/>
              <a:t>研发操纵</a:t>
            </a:r>
            <a:r>
              <a:rPr lang="en-US" altLang="zh-CN" dirty="0"/>
              <a:t>”</a:t>
            </a:r>
            <a:r>
              <a:rPr lang="zh-CN" altLang="zh-CN" dirty="0"/>
              <a:t> </a:t>
            </a:r>
            <a:endParaRPr lang="en-US" altLang="zh-CN" dirty="0" smtClean="0"/>
          </a:p>
          <a:p>
            <a:r>
              <a:rPr lang="zh-CN" altLang="zh-CN" dirty="0"/>
              <a:t>但研发投入存在水份，并不是说就不应该有研发激励政策</a:t>
            </a:r>
            <a:r>
              <a:rPr lang="zh-CN" altLang="zh-CN" dirty="0" smtClean="0"/>
              <a:t>。</a:t>
            </a:r>
            <a:endParaRPr lang="en-US" altLang="zh-CN" dirty="0" smtClean="0"/>
          </a:p>
          <a:p>
            <a:pPr lvl="1"/>
            <a:r>
              <a:rPr lang="zh-CN" altLang="zh-CN" dirty="0" smtClean="0"/>
              <a:t>信息</a:t>
            </a:r>
            <a:r>
              <a:rPr lang="zh-CN" altLang="zh-CN" dirty="0"/>
              <a:t>不对称是无法改变</a:t>
            </a:r>
            <a:r>
              <a:rPr lang="zh-CN" altLang="zh-CN" dirty="0" smtClean="0"/>
              <a:t>的</a:t>
            </a:r>
            <a:endParaRPr lang="en-US" altLang="zh-CN" dirty="0" smtClean="0"/>
          </a:p>
          <a:p>
            <a:r>
              <a:rPr lang="zh-CN" altLang="zh-CN" dirty="0" smtClean="0"/>
              <a:t>既然</a:t>
            </a:r>
            <a:r>
              <a:rPr lang="zh-CN" altLang="zh-CN" dirty="0"/>
              <a:t>没有完美的政策，那就要尽量做好</a:t>
            </a:r>
            <a:r>
              <a:rPr lang="zh-CN" altLang="zh-CN" dirty="0" smtClean="0"/>
              <a:t>。</a:t>
            </a:r>
            <a:endParaRPr lang="en-US" altLang="zh-CN" dirty="0" smtClean="0"/>
          </a:p>
          <a:p>
            <a:pPr lvl="1"/>
            <a:r>
              <a:rPr lang="zh-CN" altLang="zh-CN" dirty="0" smtClean="0"/>
              <a:t>中国</a:t>
            </a:r>
            <a:r>
              <a:rPr lang="zh-CN" altLang="zh-CN" dirty="0"/>
              <a:t>面向高新技术企业的研发激励</a:t>
            </a:r>
            <a:r>
              <a:rPr lang="zh-CN" altLang="zh-CN" dirty="0" smtClean="0"/>
              <a:t>政策</a:t>
            </a:r>
            <a:r>
              <a:rPr lang="zh-CN" altLang="en-US" dirty="0" smtClean="0"/>
              <a:t>：</a:t>
            </a:r>
            <a:r>
              <a:rPr lang="zh-CN" altLang="zh-CN" dirty="0" smtClean="0"/>
              <a:t>研发</a:t>
            </a:r>
            <a:r>
              <a:rPr lang="zh-CN" altLang="zh-CN" dirty="0"/>
              <a:t>强度达到政策门槛条件的</a:t>
            </a:r>
            <a:r>
              <a:rPr lang="zh-CN" altLang="zh-CN" dirty="0" smtClean="0"/>
              <a:t>企业</a:t>
            </a:r>
            <a:endParaRPr lang="en-US" altLang="zh-CN" dirty="0" smtClean="0"/>
          </a:p>
          <a:p>
            <a:pPr lvl="1"/>
            <a:r>
              <a:rPr lang="zh-CN" altLang="zh-CN" dirty="0" smtClean="0"/>
              <a:t>欧美</a:t>
            </a:r>
            <a:r>
              <a:rPr lang="zh-CN" altLang="en-US" dirty="0" smtClean="0"/>
              <a:t>：</a:t>
            </a:r>
            <a:r>
              <a:rPr lang="zh-CN" altLang="zh-CN" dirty="0" smtClean="0"/>
              <a:t>企业</a:t>
            </a:r>
            <a:r>
              <a:rPr lang="zh-CN" altLang="zh-CN" dirty="0"/>
              <a:t>的受益面更广。但欧美的做法也意味着，政府需要监管数目庞大的企业，反而对单个企业监管更</a:t>
            </a:r>
            <a:r>
              <a:rPr lang="zh-CN" altLang="zh-CN" dirty="0" smtClean="0"/>
              <a:t>少。 </a:t>
            </a:r>
            <a:endParaRPr kumimoji="1" lang="zh-CN" altLang="en-US" dirty="0"/>
          </a:p>
        </p:txBody>
      </p:sp>
      <p:sp>
        <p:nvSpPr>
          <p:cNvPr id="2" name="幻灯片编号占位符 1"/>
          <p:cNvSpPr>
            <a:spLocks noGrp="1"/>
          </p:cNvSpPr>
          <p:nvPr>
            <p:ph type="sldNum" sz="quarter" idx="12"/>
          </p:nvPr>
        </p:nvSpPr>
        <p:spPr/>
        <p:txBody>
          <a:bodyPr/>
          <a:lstStyle/>
          <a:p>
            <a:fld id="{5D5228B6-01A8-484F-9585-6E415C592245}" type="slidenum">
              <a:rPr lang="zh-CN" altLang="en-US" smtClean="0"/>
              <a:t>33</a:t>
            </a:fld>
            <a:endParaRPr lang="zh-CN" altLang="en-US"/>
          </a:p>
        </p:txBody>
      </p:sp>
    </p:spTree>
    <p:extLst>
      <p:ext uri="{BB962C8B-B14F-4D97-AF65-F5344CB8AC3E}">
        <p14:creationId xmlns:p14="http://schemas.microsoft.com/office/powerpoint/2010/main" val="352544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关于中国研发现状的两种声音</a:t>
            </a:r>
          </a:p>
        </p:txBody>
      </p:sp>
      <p:sp>
        <p:nvSpPr>
          <p:cNvPr id="3" name="内容占位符 2"/>
          <p:cNvSpPr>
            <a:spLocks noGrp="1"/>
          </p:cNvSpPr>
          <p:nvPr>
            <p:ph idx="1"/>
          </p:nvPr>
        </p:nvSpPr>
        <p:spPr/>
        <p:txBody>
          <a:bodyPr/>
          <a:lstStyle/>
          <a:p>
            <a:r>
              <a:rPr lang="zh-CN" altLang="en-US" dirty="0"/>
              <a:t>中国威胁</a:t>
            </a:r>
            <a:endParaRPr lang="en-US" altLang="zh-CN" dirty="0"/>
          </a:p>
          <a:p>
            <a:endParaRPr lang="en-US" altLang="zh-CN" dirty="0"/>
          </a:p>
          <a:p>
            <a:r>
              <a:rPr lang="zh-CN" altLang="en-US" dirty="0"/>
              <a:t>效率低下</a:t>
            </a:r>
            <a:endParaRPr lang="en-US" altLang="zh-CN" dirty="0"/>
          </a:p>
          <a:p>
            <a:endParaRPr lang="en-US" altLang="zh-CN" dirty="0"/>
          </a:p>
          <a:p>
            <a:r>
              <a:rPr lang="en-US" altLang="zh-CN" dirty="0"/>
              <a:t>Puzzle</a:t>
            </a:r>
            <a:r>
              <a:rPr lang="zh-CN" altLang="en-US" dirty="0"/>
              <a:t>与真相</a:t>
            </a: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34</a:t>
            </a:fld>
            <a:endParaRPr lang="zh-CN" altLang="en-US" dirty="0"/>
          </a:p>
        </p:txBody>
      </p:sp>
    </p:spTree>
    <p:extLst>
      <p:ext uri="{BB962C8B-B14F-4D97-AF65-F5344CB8AC3E}">
        <p14:creationId xmlns:p14="http://schemas.microsoft.com/office/powerpoint/2010/main" val="551338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高新技术企业研发激励政策</a:t>
            </a:r>
          </a:p>
        </p:txBody>
      </p:sp>
      <p:sp>
        <p:nvSpPr>
          <p:cNvPr id="3" name="内容占位符 2"/>
          <p:cNvSpPr>
            <a:spLocks noGrp="1"/>
          </p:cNvSpPr>
          <p:nvPr>
            <p:ph idx="1"/>
          </p:nvPr>
        </p:nvSpPr>
        <p:spPr>
          <a:xfrm>
            <a:off x="862149" y="1692946"/>
            <a:ext cx="9720071" cy="4660192"/>
          </a:xfrm>
        </p:spPr>
        <p:txBody>
          <a:bodyPr>
            <a:normAutofit lnSpcReduction="10000"/>
          </a:bodyPr>
          <a:lstStyle/>
          <a:p>
            <a:pPr>
              <a:lnSpc>
                <a:spcPct val="100000"/>
              </a:lnSpc>
            </a:pPr>
            <a:r>
              <a:rPr lang="en-US" altLang="zh-CN" dirty="0"/>
              <a:t>2008</a:t>
            </a:r>
            <a:r>
              <a:rPr lang="zh-CN" altLang="en-US" dirty="0"/>
              <a:t>之前</a:t>
            </a:r>
            <a:endParaRPr lang="en-US" altLang="zh-CN" dirty="0"/>
          </a:p>
          <a:p>
            <a:pPr lvl="1">
              <a:lnSpc>
                <a:spcPct val="100000"/>
              </a:lnSpc>
            </a:pPr>
            <a:r>
              <a:rPr lang="zh-CN" altLang="en-US" dirty="0"/>
              <a:t>高新可享受优惠：</a:t>
            </a:r>
            <a:r>
              <a:rPr lang="en-US" altLang="zh-CN" dirty="0"/>
              <a:t>15%</a:t>
            </a:r>
            <a:r>
              <a:rPr lang="zh-CN" altLang="en-US" dirty="0"/>
              <a:t>企业所得税</a:t>
            </a:r>
            <a:endParaRPr lang="en-US" altLang="zh-CN" dirty="0"/>
          </a:p>
          <a:p>
            <a:pPr lvl="1">
              <a:lnSpc>
                <a:spcPct val="100000"/>
              </a:lnSpc>
            </a:pPr>
            <a:r>
              <a:rPr lang="zh-CN" altLang="en-US" dirty="0"/>
              <a:t>当时的税率</a:t>
            </a:r>
            <a:endParaRPr lang="en-US" altLang="zh-CN" dirty="0"/>
          </a:p>
          <a:p>
            <a:pPr lvl="2">
              <a:lnSpc>
                <a:spcPct val="100000"/>
              </a:lnSpc>
            </a:pPr>
            <a:r>
              <a:rPr lang="zh-CN" altLang="en-US" dirty="0"/>
              <a:t>内资：</a:t>
            </a:r>
            <a:r>
              <a:rPr lang="en-US" altLang="zh-CN" dirty="0"/>
              <a:t>33%</a:t>
            </a:r>
            <a:r>
              <a:rPr lang="zh-CN" altLang="en-US" dirty="0"/>
              <a:t>；外资：</a:t>
            </a:r>
            <a:r>
              <a:rPr lang="en-US" altLang="zh-CN" dirty="0"/>
              <a:t>15-24%</a:t>
            </a:r>
          </a:p>
          <a:p>
            <a:pPr lvl="1">
              <a:lnSpc>
                <a:spcPct val="100000"/>
              </a:lnSpc>
            </a:pPr>
            <a:r>
              <a:rPr lang="zh-CN" altLang="en-US" dirty="0"/>
              <a:t>前提条件：研发强度达</a:t>
            </a:r>
            <a:r>
              <a:rPr lang="en-US" altLang="zh-CN" dirty="0"/>
              <a:t>5%</a:t>
            </a:r>
          </a:p>
          <a:p>
            <a:pPr>
              <a:lnSpc>
                <a:spcPct val="100000"/>
              </a:lnSpc>
            </a:pPr>
            <a:r>
              <a:rPr lang="en-US" altLang="zh-CN" dirty="0"/>
              <a:t>2008</a:t>
            </a:r>
            <a:r>
              <a:rPr lang="zh-CN" altLang="en-US" dirty="0"/>
              <a:t>之后</a:t>
            </a:r>
            <a:endParaRPr lang="en-US" altLang="zh-CN" dirty="0"/>
          </a:p>
          <a:p>
            <a:pPr lvl="1">
              <a:lnSpc>
                <a:spcPct val="100000"/>
              </a:lnSpc>
            </a:pPr>
            <a:r>
              <a:rPr lang="zh-CN" altLang="en-US" dirty="0"/>
              <a:t>研发强度要求按企业销售规模而不同</a:t>
            </a:r>
            <a:endParaRPr lang="en-US" altLang="zh-CN" dirty="0"/>
          </a:p>
          <a:p>
            <a:pPr lvl="2">
              <a:lnSpc>
                <a:spcPct val="100000"/>
              </a:lnSpc>
            </a:pPr>
            <a:r>
              <a:rPr lang="zh-CN" altLang="en-US" dirty="0"/>
              <a:t>销售收入小于</a:t>
            </a:r>
            <a:r>
              <a:rPr lang="en-US" altLang="zh-CN" dirty="0"/>
              <a:t>5</a:t>
            </a:r>
            <a:r>
              <a:rPr lang="zh-CN" altLang="en-US" dirty="0"/>
              <a:t>千万元：</a:t>
            </a:r>
            <a:r>
              <a:rPr lang="en-US" altLang="zh-CN" dirty="0"/>
              <a:t>6%</a:t>
            </a:r>
          </a:p>
          <a:p>
            <a:pPr lvl="2">
              <a:lnSpc>
                <a:spcPct val="100000"/>
              </a:lnSpc>
            </a:pPr>
            <a:r>
              <a:rPr lang="zh-CN" altLang="en-US" dirty="0"/>
              <a:t>销售收入大于</a:t>
            </a:r>
            <a:r>
              <a:rPr lang="en-US" altLang="zh-CN" dirty="0"/>
              <a:t>2</a:t>
            </a:r>
            <a:r>
              <a:rPr lang="zh-CN" altLang="en-US" dirty="0"/>
              <a:t>亿元：</a:t>
            </a:r>
            <a:r>
              <a:rPr lang="en-US" altLang="zh-CN" dirty="0"/>
              <a:t>3%</a:t>
            </a:r>
          </a:p>
          <a:p>
            <a:pPr lvl="2">
              <a:lnSpc>
                <a:spcPct val="100000"/>
              </a:lnSpc>
            </a:pPr>
            <a:r>
              <a:rPr lang="zh-CN" altLang="en-US" dirty="0"/>
              <a:t>销售收入介于两者之间：</a:t>
            </a:r>
            <a:r>
              <a:rPr lang="en-US" altLang="zh-CN" dirty="0"/>
              <a:t>4%</a:t>
            </a:r>
          </a:p>
          <a:p>
            <a:pPr lvl="1">
              <a:lnSpc>
                <a:spcPct val="100000"/>
              </a:lnSpc>
            </a:pPr>
            <a:r>
              <a:rPr lang="zh-CN" altLang="en-US" dirty="0"/>
              <a:t>内外资税率并轨：</a:t>
            </a:r>
            <a:r>
              <a:rPr lang="en-US" altLang="zh-CN" dirty="0"/>
              <a:t>25%</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35</a:t>
            </a:fld>
            <a:endParaRPr lang="zh-CN" altLang="en-US" dirty="0"/>
          </a:p>
        </p:txBody>
      </p:sp>
    </p:spTree>
    <p:extLst>
      <p:ext uri="{BB962C8B-B14F-4D97-AF65-F5344CB8AC3E}">
        <p14:creationId xmlns:p14="http://schemas.microsoft.com/office/powerpoint/2010/main" val="210768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pPr/>
              <a:t>36</a:t>
            </a:fld>
            <a:endParaRPr lang="zh-CN" alt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 y="89285"/>
            <a:ext cx="7686185" cy="667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a:extLst>
              <a:ext uri="{FF2B5EF4-FFF2-40B4-BE49-F238E27FC236}">
                <a16:creationId xmlns:a16="http://schemas.microsoft.com/office/drawing/2014/main" xmlns="" id="{64642315-CE36-418C-A1C6-823AC7C55C7D}"/>
              </a:ext>
            </a:extLst>
          </p:cNvPr>
          <p:cNvSpPr/>
          <p:nvPr/>
        </p:nvSpPr>
        <p:spPr>
          <a:xfrm>
            <a:off x="7882631" y="2055614"/>
            <a:ext cx="4493538" cy="2308324"/>
          </a:xfrm>
          <a:prstGeom prst="rect">
            <a:avLst/>
          </a:prstGeom>
        </p:spPr>
        <p:txBody>
          <a:bodyPr wrap="none">
            <a:spAutoFit/>
          </a:bodyPr>
          <a:lstStyle/>
          <a:p>
            <a:pPr>
              <a:lnSpc>
                <a:spcPct val="100000"/>
              </a:lnSpc>
            </a:pPr>
            <a:r>
              <a:rPr lang="zh-CN" altLang="en-US" sz="2400" dirty="0"/>
              <a:t>对政策有明显反应</a:t>
            </a:r>
            <a:endParaRPr lang="en-US" altLang="zh-CN" sz="2400" dirty="0"/>
          </a:p>
          <a:p>
            <a:pPr>
              <a:lnSpc>
                <a:spcPct val="100000"/>
              </a:lnSpc>
            </a:pPr>
            <a:r>
              <a:rPr lang="zh-CN" altLang="en-US" sz="2400" dirty="0"/>
              <a:t>（略高于门槛要求的企业众多）</a:t>
            </a:r>
            <a:endParaRPr lang="en-US" altLang="zh-CN" sz="2400" dirty="0"/>
          </a:p>
          <a:p>
            <a:pPr>
              <a:lnSpc>
                <a:spcPct val="100000"/>
              </a:lnSpc>
            </a:pPr>
            <a:endParaRPr lang="en-US" altLang="zh-CN" sz="2400" dirty="0"/>
          </a:p>
          <a:p>
            <a:pPr>
              <a:lnSpc>
                <a:spcPct val="100000"/>
              </a:lnSpc>
            </a:pPr>
            <a:endParaRPr lang="en-US" altLang="zh-CN" sz="2400" dirty="0"/>
          </a:p>
          <a:p>
            <a:pPr>
              <a:lnSpc>
                <a:spcPct val="100000"/>
              </a:lnSpc>
            </a:pPr>
            <a:r>
              <a:rPr lang="zh-CN" altLang="en-US" sz="2400" dirty="0"/>
              <a:t>对政策有精准的反应</a:t>
            </a:r>
            <a:endParaRPr lang="en-US" altLang="zh-CN" sz="2400" dirty="0"/>
          </a:p>
          <a:p>
            <a:pPr>
              <a:lnSpc>
                <a:spcPct val="100000"/>
              </a:lnSpc>
            </a:pPr>
            <a:r>
              <a:rPr lang="zh-CN" altLang="en-US" sz="2400" dirty="0"/>
              <a:t>（各自按政策要求）</a:t>
            </a:r>
            <a:endParaRPr lang="en-US" altLang="zh-CN" sz="2400" dirty="0"/>
          </a:p>
        </p:txBody>
      </p:sp>
    </p:spTree>
    <p:extLst>
      <p:ext uri="{BB962C8B-B14F-4D97-AF65-F5344CB8AC3E}">
        <p14:creationId xmlns:p14="http://schemas.microsoft.com/office/powerpoint/2010/main" val="1082516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41" y="2471491"/>
            <a:ext cx="7674693" cy="34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标题 1"/>
          <p:cNvSpPr>
            <a:spLocks noGrp="1"/>
          </p:cNvSpPr>
          <p:nvPr>
            <p:ph type="title"/>
          </p:nvPr>
        </p:nvSpPr>
        <p:spPr/>
        <p:txBody>
          <a:bodyPr/>
          <a:lstStyle/>
          <a:p>
            <a:r>
              <a:rPr lang="zh-CN" altLang="en-US" dirty="0"/>
              <a:t>大型外资企业的研发强度</a:t>
            </a:r>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37</a:t>
            </a:fld>
            <a:endParaRPr lang="zh-CN" altLang="en-US" dirty="0"/>
          </a:p>
        </p:txBody>
      </p:sp>
      <p:sp>
        <p:nvSpPr>
          <p:cNvPr id="5" name="矩形 4">
            <a:extLst>
              <a:ext uri="{FF2B5EF4-FFF2-40B4-BE49-F238E27FC236}">
                <a16:creationId xmlns:a16="http://schemas.microsoft.com/office/drawing/2014/main" xmlns="" id="{51E5DBDB-61D4-46FA-B3F5-48FAF36E4427}"/>
              </a:ext>
            </a:extLst>
          </p:cNvPr>
          <p:cNvSpPr/>
          <p:nvPr/>
        </p:nvSpPr>
        <p:spPr>
          <a:xfrm>
            <a:off x="8006239" y="3280038"/>
            <a:ext cx="4185761" cy="1569660"/>
          </a:xfrm>
          <a:prstGeom prst="rect">
            <a:avLst/>
          </a:prstGeom>
        </p:spPr>
        <p:txBody>
          <a:bodyPr wrap="none">
            <a:spAutoFit/>
          </a:bodyPr>
          <a:lstStyle/>
          <a:p>
            <a:pPr>
              <a:lnSpc>
                <a:spcPct val="100000"/>
              </a:lnSpc>
            </a:pPr>
            <a:r>
              <a:rPr lang="zh-CN" altLang="en-US" sz="2400" dirty="0"/>
              <a:t>外资企业在两税合前：无反应</a:t>
            </a:r>
            <a:endParaRPr lang="en-US" altLang="zh-CN" sz="2400" dirty="0"/>
          </a:p>
          <a:p>
            <a:pPr>
              <a:lnSpc>
                <a:spcPct val="100000"/>
              </a:lnSpc>
            </a:pPr>
            <a:endParaRPr lang="en-US" altLang="zh-CN" sz="2400" dirty="0"/>
          </a:p>
          <a:p>
            <a:r>
              <a:rPr lang="zh-CN" altLang="en-US" sz="2400" dirty="0"/>
              <a:t>外资企业在两税合后：有反应</a:t>
            </a:r>
            <a:endParaRPr lang="en-US" altLang="zh-CN" sz="2400" dirty="0"/>
          </a:p>
          <a:p>
            <a:pPr>
              <a:lnSpc>
                <a:spcPct val="100000"/>
              </a:lnSpc>
            </a:pPr>
            <a:endParaRPr lang="en-US" altLang="zh-CN" sz="2400" dirty="0"/>
          </a:p>
        </p:txBody>
      </p:sp>
    </p:spTree>
    <p:extLst>
      <p:ext uri="{BB962C8B-B14F-4D97-AF65-F5344CB8AC3E}">
        <p14:creationId xmlns:p14="http://schemas.microsoft.com/office/powerpoint/2010/main" val="367038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8" y="379818"/>
            <a:ext cx="8312727" cy="598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0C913308-F349-4B6D-A68A-DD1791B4A57B}" type="slidenum">
              <a:rPr lang="zh-CN" altLang="en-US" smtClean="0"/>
              <a:pPr/>
              <a:t>38</a:t>
            </a:fld>
            <a:endParaRPr lang="zh-CN" altLang="en-US" dirty="0"/>
          </a:p>
        </p:txBody>
      </p:sp>
      <p:sp>
        <p:nvSpPr>
          <p:cNvPr id="4" name="矩形 3">
            <a:extLst>
              <a:ext uri="{FF2B5EF4-FFF2-40B4-BE49-F238E27FC236}">
                <a16:creationId xmlns:a16="http://schemas.microsoft.com/office/drawing/2014/main" xmlns="" id="{52B706AD-C310-40F3-8B13-BC9657E8EBA7}"/>
              </a:ext>
            </a:extLst>
          </p:cNvPr>
          <p:cNvSpPr/>
          <p:nvPr/>
        </p:nvSpPr>
        <p:spPr>
          <a:xfrm>
            <a:off x="8419882" y="1665347"/>
            <a:ext cx="3391118" cy="3416320"/>
          </a:xfrm>
          <a:prstGeom prst="rect">
            <a:avLst/>
          </a:prstGeom>
        </p:spPr>
        <p:txBody>
          <a:bodyPr wrap="square">
            <a:spAutoFit/>
          </a:bodyPr>
          <a:lstStyle/>
          <a:p>
            <a:r>
              <a:rPr lang="zh-CN" altLang="en-US" sz="2400" dirty="0"/>
              <a:t>重大嫌疑：</a:t>
            </a:r>
            <a:endParaRPr lang="en-US" altLang="zh-CN" sz="2400" dirty="0"/>
          </a:p>
          <a:p>
            <a:r>
              <a:rPr lang="zh-CN" altLang="en-US" sz="2400" dirty="0"/>
              <a:t>研发</a:t>
            </a:r>
            <a:r>
              <a:rPr lang="zh-CN" altLang="en-US" sz="2400" dirty="0" smtClean="0"/>
              <a:t>强度</a:t>
            </a:r>
            <a:r>
              <a:rPr lang="en-US" altLang="zh-CN" sz="2400" dirty="0" smtClean="0"/>
              <a:t>=</a:t>
            </a:r>
            <a:r>
              <a:rPr lang="zh-CN" altLang="en-US" sz="2400" dirty="0"/>
              <a:t>研发支出</a:t>
            </a:r>
            <a:r>
              <a:rPr lang="en-US" altLang="zh-CN" sz="2400" dirty="0"/>
              <a:t>/</a:t>
            </a:r>
            <a:r>
              <a:rPr lang="zh-CN" altLang="en-US" sz="2400" dirty="0"/>
              <a:t>销售收入</a:t>
            </a:r>
            <a:endParaRPr lang="en-US" altLang="zh-CN" sz="2400" dirty="0"/>
          </a:p>
          <a:p>
            <a:pPr>
              <a:lnSpc>
                <a:spcPct val="100000"/>
              </a:lnSpc>
            </a:pPr>
            <a:endParaRPr lang="en-US" altLang="zh-CN" sz="2400" dirty="0"/>
          </a:p>
          <a:p>
            <a:pPr>
              <a:lnSpc>
                <a:spcPct val="100000"/>
              </a:lnSpc>
            </a:pPr>
            <a:r>
              <a:rPr lang="zh-CN" altLang="en-US" sz="2400" dirty="0"/>
              <a:t>将其它管理费用记作研发支出</a:t>
            </a:r>
            <a:endParaRPr lang="en-US" altLang="zh-CN" sz="2400" dirty="0"/>
          </a:p>
          <a:p>
            <a:pPr>
              <a:lnSpc>
                <a:spcPct val="100000"/>
              </a:lnSpc>
            </a:pPr>
            <a:endParaRPr lang="en-US" altLang="zh-CN" sz="2400" dirty="0"/>
          </a:p>
          <a:p>
            <a:pPr>
              <a:lnSpc>
                <a:spcPct val="100000"/>
              </a:lnSpc>
            </a:pPr>
            <a:r>
              <a:rPr lang="zh-CN" altLang="en-US" sz="2400" dirty="0"/>
              <a:t>仅在研发强度门槛处出现</a:t>
            </a:r>
            <a:endParaRPr lang="en-US" altLang="zh-CN" sz="2400" dirty="0"/>
          </a:p>
        </p:txBody>
      </p:sp>
    </p:spTree>
    <p:extLst>
      <p:ext uri="{BB962C8B-B14F-4D97-AF65-F5344CB8AC3E}">
        <p14:creationId xmlns:p14="http://schemas.microsoft.com/office/powerpoint/2010/main" val="1409476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946" y="729726"/>
            <a:ext cx="6994020" cy="547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0C913308-F349-4B6D-A68A-DD1791B4A57B}" type="slidenum">
              <a:rPr lang="zh-CN" altLang="en-US" smtClean="0"/>
              <a:pPr/>
              <a:t>39</a:t>
            </a:fld>
            <a:endParaRPr lang="zh-CN" altLang="en-US" dirty="0"/>
          </a:p>
        </p:txBody>
      </p:sp>
      <p:sp>
        <p:nvSpPr>
          <p:cNvPr id="5" name="矩形 4">
            <a:extLst>
              <a:ext uri="{FF2B5EF4-FFF2-40B4-BE49-F238E27FC236}">
                <a16:creationId xmlns:a16="http://schemas.microsoft.com/office/drawing/2014/main" xmlns="" id="{FABC236A-DCFB-4229-9A4A-EB04CEC1F237}"/>
              </a:ext>
            </a:extLst>
          </p:cNvPr>
          <p:cNvSpPr/>
          <p:nvPr/>
        </p:nvSpPr>
        <p:spPr>
          <a:xfrm>
            <a:off x="8307541" y="2497544"/>
            <a:ext cx="3391118" cy="1938992"/>
          </a:xfrm>
          <a:prstGeom prst="rect">
            <a:avLst/>
          </a:prstGeom>
        </p:spPr>
        <p:txBody>
          <a:bodyPr wrap="square">
            <a:spAutoFit/>
          </a:bodyPr>
          <a:lstStyle/>
          <a:p>
            <a:pPr>
              <a:lnSpc>
                <a:spcPct val="100000"/>
              </a:lnSpc>
            </a:pPr>
            <a:r>
              <a:rPr lang="zh-CN" altLang="en-US" sz="2400" dirty="0"/>
              <a:t>研发</a:t>
            </a:r>
            <a:r>
              <a:rPr lang="zh-CN" altLang="en-US" sz="2400" dirty="0" smtClean="0"/>
              <a:t>强度</a:t>
            </a:r>
            <a:r>
              <a:rPr lang="en-US" altLang="zh-CN" sz="2400" dirty="0" smtClean="0"/>
              <a:t>=</a:t>
            </a:r>
            <a:r>
              <a:rPr lang="zh-CN" altLang="en-US" sz="2400" dirty="0"/>
              <a:t>研发支出</a:t>
            </a:r>
            <a:r>
              <a:rPr lang="en-US" altLang="zh-CN" sz="2400" dirty="0"/>
              <a:t>/</a:t>
            </a:r>
            <a:r>
              <a:rPr lang="zh-CN" altLang="en-US" sz="2400" dirty="0"/>
              <a:t>销售收入</a:t>
            </a:r>
            <a:endParaRPr lang="en-US" altLang="zh-CN" sz="2400" dirty="0"/>
          </a:p>
          <a:p>
            <a:pPr>
              <a:lnSpc>
                <a:spcPct val="100000"/>
              </a:lnSpc>
            </a:pPr>
            <a:endParaRPr lang="en-US" altLang="zh-CN" sz="2400" dirty="0"/>
          </a:p>
          <a:p>
            <a:pPr>
              <a:lnSpc>
                <a:spcPct val="100000"/>
              </a:lnSpc>
            </a:pPr>
            <a:r>
              <a:rPr lang="zh-CN" altLang="en-US" sz="2400" dirty="0"/>
              <a:t>没有证据表明低报了销售收入</a:t>
            </a:r>
            <a:endParaRPr lang="en-US" altLang="zh-CN" sz="2400" dirty="0"/>
          </a:p>
        </p:txBody>
      </p:sp>
    </p:spTree>
    <p:extLst>
      <p:ext uri="{BB962C8B-B14F-4D97-AF65-F5344CB8AC3E}">
        <p14:creationId xmlns:p14="http://schemas.microsoft.com/office/powerpoint/2010/main" val="175795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E68CE8B9-D19E-4C95-8B0F-1933DF50D4F4}"/>
              </a:ext>
            </a:extLst>
          </p:cNvPr>
          <p:cNvSpPr>
            <a:spLocks noGrp="1"/>
          </p:cNvSpPr>
          <p:nvPr>
            <p:ph idx="1"/>
          </p:nvPr>
        </p:nvSpPr>
        <p:spPr>
          <a:xfrm>
            <a:off x="795337" y="2346959"/>
            <a:ext cx="6205538" cy="3820363"/>
          </a:xfrm>
        </p:spPr>
        <p:txBody>
          <a:bodyPr>
            <a:normAutofit fontScale="85000" lnSpcReduction="20000"/>
          </a:bodyPr>
          <a:lstStyle/>
          <a:p>
            <a:pPr>
              <a:lnSpc>
                <a:spcPct val="80000"/>
              </a:lnSpc>
            </a:pPr>
            <a:r>
              <a:rPr lang="zh-CN" altLang="en-US" b="1" dirty="0"/>
              <a:t>实践中之盛行</a:t>
            </a:r>
            <a:endParaRPr lang="en-US" altLang="zh-CN" b="1" dirty="0"/>
          </a:p>
          <a:p>
            <a:pPr lvl="1">
              <a:lnSpc>
                <a:spcPct val="80000"/>
              </a:lnSpc>
            </a:pPr>
            <a:r>
              <a:rPr lang="zh-CN" altLang="en-US" dirty="0"/>
              <a:t>东亚：日、韩</a:t>
            </a:r>
            <a:endParaRPr lang="en-US" altLang="zh-CN" dirty="0"/>
          </a:p>
          <a:p>
            <a:pPr lvl="1">
              <a:lnSpc>
                <a:spcPct val="80000"/>
              </a:lnSpc>
              <a:spcAft>
                <a:spcPts val="2200"/>
              </a:spcAft>
            </a:pPr>
            <a:r>
              <a:rPr lang="zh-CN" altLang="en-US" dirty="0"/>
              <a:t>中国：战略性产业政策、危机后</a:t>
            </a:r>
            <a:endParaRPr lang="en-US" altLang="zh-CN" dirty="0"/>
          </a:p>
          <a:p>
            <a:pPr>
              <a:lnSpc>
                <a:spcPct val="80000"/>
              </a:lnSpc>
            </a:pPr>
            <a:r>
              <a:rPr lang="zh-CN" altLang="en-US" b="1" dirty="0"/>
              <a:t>学术界之争论</a:t>
            </a:r>
            <a:endParaRPr lang="en-US" altLang="zh-CN" b="1" dirty="0"/>
          </a:p>
          <a:p>
            <a:pPr lvl="1">
              <a:lnSpc>
                <a:spcPct val="80000"/>
              </a:lnSpc>
              <a:spcAft>
                <a:spcPts val="2200"/>
              </a:spcAft>
            </a:pPr>
            <a:r>
              <a:rPr lang="zh-CN" altLang="en-US" dirty="0"/>
              <a:t>林张之争</a:t>
            </a:r>
            <a:endParaRPr lang="en-US" altLang="zh-CN" sz="1100" dirty="0"/>
          </a:p>
          <a:p>
            <a:pPr>
              <a:lnSpc>
                <a:spcPct val="80000"/>
              </a:lnSpc>
            </a:pPr>
            <a:r>
              <a:rPr lang="zh-CN" altLang="en-US" dirty="0">
                <a:solidFill>
                  <a:srgbClr val="0070C0"/>
                </a:solidFill>
              </a:rPr>
              <a:t>课堂调查</a:t>
            </a:r>
            <a:r>
              <a:rPr lang="en-US" altLang="zh-CN" dirty="0">
                <a:solidFill>
                  <a:srgbClr val="0070C0"/>
                </a:solidFill>
              </a:rPr>
              <a:t>1</a:t>
            </a:r>
            <a:r>
              <a:rPr lang="zh-CN" altLang="en-US" dirty="0">
                <a:solidFill>
                  <a:srgbClr val="0070C0"/>
                </a:solidFill>
              </a:rPr>
              <a:t>：产业政策</a:t>
            </a:r>
            <a:endParaRPr lang="en-US" altLang="zh-CN" dirty="0">
              <a:solidFill>
                <a:srgbClr val="0070C0"/>
              </a:solidFill>
            </a:endParaRPr>
          </a:p>
          <a:p>
            <a:pPr lvl="1">
              <a:lnSpc>
                <a:spcPct val="80000"/>
              </a:lnSpc>
            </a:pPr>
            <a:r>
              <a:rPr lang="zh-CN" altLang="en-US" b="1" dirty="0"/>
              <a:t>你更支持哪位学者的观点？</a:t>
            </a:r>
            <a:endParaRPr lang="en-US" altLang="zh-CN" b="1" dirty="0"/>
          </a:p>
          <a:p>
            <a:pPr marL="457200" lvl="1" indent="0">
              <a:lnSpc>
                <a:spcPct val="80000"/>
              </a:lnSpc>
              <a:buNone/>
            </a:pPr>
            <a:r>
              <a:rPr lang="en-US" altLang="zh-CN" dirty="0"/>
              <a:t>    1.</a:t>
            </a:r>
            <a:r>
              <a:rPr lang="zh-CN" altLang="en-US" dirty="0"/>
              <a:t>林毅夫</a:t>
            </a:r>
            <a:endParaRPr lang="en-US" altLang="zh-CN" dirty="0"/>
          </a:p>
          <a:p>
            <a:pPr marL="457200" lvl="1" indent="0">
              <a:lnSpc>
                <a:spcPct val="80000"/>
              </a:lnSpc>
              <a:spcAft>
                <a:spcPts val="2200"/>
              </a:spcAft>
              <a:buNone/>
            </a:pPr>
            <a:r>
              <a:rPr lang="en-US" altLang="zh-CN" dirty="0"/>
              <a:t>    2.</a:t>
            </a:r>
            <a:r>
              <a:rPr lang="zh-CN" altLang="en-US" dirty="0"/>
              <a:t>张维迎</a:t>
            </a:r>
            <a:endParaRPr lang="en-US" altLang="zh-CN" sz="500" dirty="0"/>
          </a:p>
          <a:p>
            <a:pPr>
              <a:lnSpc>
                <a:spcPct val="80000"/>
              </a:lnSpc>
            </a:pPr>
            <a:r>
              <a:rPr lang="zh-CN" altLang="en-US" dirty="0"/>
              <a:t>双方观点</a:t>
            </a:r>
          </a:p>
        </p:txBody>
      </p:sp>
      <p:sp>
        <p:nvSpPr>
          <p:cNvPr id="5" name="灯片编号占位符 4">
            <a:extLst>
              <a:ext uri="{FF2B5EF4-FFF2-40B4-BE49-F238E27FC236}">
                <a16:creationId xmlns:a16="http://schemas.microsoft.com/office/drawing/2014/main" xmlns="" id="{BF2FA676-FE9B-41EC-A509-D409CAD09024}"/>
              </a:ext>
            </a:extLst>
          </p:cNvPr>
          <p:cNvSpPr>
            <a:spLocks noGrp="1"/>
          </p:cNvSpPr>
          <p:nvPr>
            <p:ph type="sldNum" sz="quarter" idx="12"/>
          </p:nvPr>
        </p:nvSpPr>
        <p:spPr/>
        <p:txBody>
          <a:bodyPr/>
          <a:lstStyle/>
          <a:p>
            <a:fld id="{5D5228B6-01A8-484F-9585-6E415C592245}" type="slidenum">
              <a:rPr lang="zh-CN" altLang="en-US" smtClean="0"/>
              <a:t>4</a:t>
            </a:fld>
            <a:endParaRPr lang="zh-CN" altLang="en-US"/>
          </a:p>
        </p:txBody>
      </p:sp>
      <p:pic>
        <p:nvPicPr>
          <p:cNvPr id="4" name="Picture 2" descr="2016年第44期《中国经济周刊》封面">
            <a:extLst>
              <a:ext uri="{FF2B5EF4-FFF2-40B4-BE49-F238E27FC236}">
                <a16:creationId xmlns:a16="http://schemas.microsoft.com/office/drawing/2014/main" xmlns="" id="{602B09EB-68CC-466F-AE9C-8E929A494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0"/>
            <a:ext cx="5191125" cy="6867297"/>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988025" y="1062209"/>
            <a:ext cx="3531736" cy="584775"/>
          </a:xfrm>
          <a:prstGeom prst="rect">
            <a:avLst/>
          </a:prstGeom>
        </p:spPr>
        <p:txBody>
          <a:bodyPr wrap="none">
            <a:spAutoFit/>
          </a:bodyPr>
          <a:lstStyle/>
          <a:p>
            <a:r>
              <a:rPr lang="zh-CN" altLang="en-US" sz="3200" b="1" spc="-300" dirty="0" smtClean="0"/>
              <a:t>产业</a:t>
            </a:r>
            <a:r>
              <a:rPr lang="zh-CN" altLang="en-US" sz="3200" b="1" spc="-300" dirty="0"/>
              <a:t>政策是否必需？</a:t>
            </a:r>
            <a:endParaRPr lang="zh-CN" altLang="en-US" sz="3200" b="1" dirty="0"/>
          </a:p>
        </p:txBody>
      </p:sp>
    </p:spTree>
    <p:extLst>
      <p:ext uri="{BB962C8B-B14F-4D97-AF65-F5344CB8AC3E}">
        <p14:creationId xmlns:p14="http://schemas.microsoft.com/office/powerpoint/2010/main" val="273218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6894" y="593053"/>
            <a:ext cx="9720072" cy="1499616"/>
          </a:xfrm>
        </p:spPr>
        <p:txBody>
          <a:bodyPr/>
          <a:lstStyle/>
          <a:p>
            <a:r>
              <a:rPr lang="zh-CN" altLang="en-US" dirty="0" smtClean="0"/>
              <a:t>理性看待“研发操纵”</a:t>
            </a:r>
            <a:endParaRPr lang="zh-CN" altLang="en-US" dirty="0"/>
          </a:p>
        </p:txBody>
      </p:sp>
      <p:sp>
        <p:nvSpPr>
          <p:cNvPr id="3" name="内容占位符 2"/>
          <p:cNvSpPr>
            <a:spLocks noGrp="1"/>
          </p:cNvSpPr>
          <p:nvPr>
            <p:ph idx="1"/>
          </p:nvPr>
        </p:nvSpPr>
        <p:spPr>
          <a:xfrm>
            <a:off x="1029352" y="1844040"/>
            <a:ext cx="10233007" cy="4900983"/>
          </a:xfrm>
        </p:spPr>
        <p:txBody>
          <a:bodyPr>
            <a:normAutofit/>
          </a:bodyPr>
          <a:lstStyle/>
          <a:p>
            <a:pPr>
              <a:lnSpc>
                <a:spcPct val="100000"/>
              </a:lnSpc>
            </a:pPr>
            <a:r>
              <a:rPr lang="zh-CN" altLang="en-US" dirty="0" smtClean="0"/>
              <a:t>研发操纵</a:t>
            </a:r>
            <a:endParaRPr lang="en-US" altLang="zh-CN" dirty="0" smtClean="0"/>
          </a:p>
          <a:p>
            <a:pPr lvl="1">
              <a:lnSpc>
                <a:spcPct val="100000"/>
              </a:lnSpc>
            </a:pPr>
            <a:r>
              <a:rPr lang="en-US" altLang="zh-CN" dirty="0" smtClean="0"/>
              <a:t>24</a:t>
            </a:r>
            <a:r>
              <a:rPr lang="en-US" altLang="zh-CN" i="1" dirty="0" smtClean="0"/>
              <a:t>.</a:t>
            </a:r>
            <a:r>
              <a:rPr lang="en-US" altLang="zh-CN" dirty="0" smtClean="0"/>
              <a:t>2</a:t>
            </a:r>
            <a:r>
              <a:rPr lang="en-US" altLang="zh-CN" dirty="0"/>
              <a:t>%</a:t>
            </a:r>
            <a:r>
              <a:rPr lang="zh-CN" altLang="zh-CN" dirty="0" smtClean="0"/>
              <a:t>的</a:t>
            </a:r>
            <a:r>
              <a:rPr lang="zh-CN" altLang="en-US" dirty="0"/>
              <a:t>研发操纵（</a:t>
            </a:r>
            <a:r>
              <a:rPr lang="en-US" altLang="zh-CN" dirty="0" smtClean="0"/>
              <a:t>relabeling </a:t>
            </a:r>
            <a:r>
              <a:rPr lang="zh-CN" altLang="en-US" dirty="0" smtClean="0"/>
              <a:t>）</a:t>
            </a:r>
            <a:endParaRPr lang="en-US" altLang="zh-CN" dirty="0"/>
          </a:p>
          <a:p>
            <a:pPr lvl="1">
              <a:lnSpc>
                <a:spcPct val="100000"/>
              </a:lnSpc>
            </a:pPr>
            <a:r>
              <a:rPr lang="zh-CN" altLang="en-US" dirty="0">
                <a:solidFill>
                  <a:srgbClr val="FF0000"/>
                </a:solidFill>
              </a:rPr>
              <a:t>有效性：</a:t>
            </a:r>
            <a:r>
              <a:rPr lang="zh-CN" altLang="zh-CN" dirty="0"/>
              <a:t>研发投入增加一倍，</a:t>
            </a:r>
            <a:r>
              <a:rPr lang="zh-CN" altLang="en-US" dirty="0"/>
              <a:t>企业效率</a:t>
            </a:r>
            <a:r>
              <a:rPr lang="zh-CN" altLang="zh-CN" dirty="0"/>
              <a:t>提高</a:t>
            </a:r>
            <a:r>
              <a:rPr lang="en-US" altLang="zh-CN" dirty="0"/>
              <a:t>9%</a:t>
            </a:r>
          </a:p>
          <a:p>
            <a:pPr>
              <a:lnSpc>
                <a:spcPct val="100000"/>
              </a:lnSpc>
            </a:pPr>
            <a:r>
              <a:rPr lang="zh-CN" altLang="zh-CN" dirty="0" smtClean="0"/>
              <a:t>比较</a:t>
            </a:r>
            <a:r>
              <a:rPr lang="zh-CN" altLang="zh-CN" dirty="0"/>
              <a:t>不同政策的有效性</a:t>
            </a:r>
            <a:endParaRPr lang="en-US" altLang="zh-CN" dirty="0"/>
          </a:p>
          <a:p>
            <a:pPr lvl="2">
              <a:lnSpc>
                <a:spcPct val="100000"/>
              </a:lnSpc>
            </a:pPr>
            <a:r>
              <a:rPr lang="zh-CN" altLang="en-US" dirty="0">
                <a:solidFill>
                  <a:srgbClr val="FF0000"/>
                </a:solidFill>
              </a:rPr>
              <a:t>先进性：</a:t>
            </a:r>
            <a:r>
              <a:rPr lang="zh-CN" altLang="en-US" dirty="0"/>
              <a:t>与欧美普遍实施的线性补贴相比更有合理</a:t>
            </a:r>
            <a:endParaRPr lang="en-US" altLang="zh-CN" dirty="0"/>
          </a:p>
          <a:p>
            <a:pPr lvl="2">
              <a:lnSpc>
                <a:spcPct val="100000"/>
              </a:lnSpc>
            </a:pPr>
            <a:r>
              <a:rPr lang="zh-CN" altLang="en-US" dirty="0"/>
              <a:t>原因：由于针对少数研发实力强的大企业，能更好抑制研发操纵</a:t>
            </a:r>
            <a:endParaRPr lang="en-US" altLang="zh-CN" dirty="0"/>
          </a:p>
          <a:p>
            <a:pPr>
              <a:lnSpc>
                <a:spcPct val="100000"/>
              </a:lnSpc>
            </a:pPr>
            <a:r>
              <a:rPr lang="zh-CN" altLang="en-US" dirty="0"/>
              <a:t>进一步反思：寻找真相与中国经验</a:t>
            </a:r>
            <a:endParaRPr lang="en-US" altLang="zh-CN" dirty="0"/>
          </a:p>
          <a:p>
            <a:pPr lvl="1">
              <a:lnSpc>
                <a:spcPct val="100000"/>
              </a:lnSpc>
            </a:pPr>
            <a:r>
              <a:rPr lang="zh-CN" altLang="en-US" dirty="0"/>
              <a:t>不能以完美世界来要求现实：操纵不可避免</a:t>
            </a:r>
            <a:endParaRPr lang="en-US" altLang="zh-CN" dirty="0"/>
          </a:p>
          <a:p>
            <a:pPr lvl="1">
              <a:lnSpc>
                <a:spcPct val="100000"/>
              </a:lnSpc>
            </a:pPr>
            <a:r>
              <a:rPr lang="zh-CN" altLang="en-US" dirty="0"/>
              <a:t>中国经验应建立于科学分析：去伪才能存真</a:t>
            </a:r>
            <a:endParaRPr lang="en-US" altLang="zh-CN"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40</a:t>
            </a:fld>
            <a:endParaRPr lang="zh-CN" altLang="en-US" dirty="0"/>
          </a:p>
        </p:txBody>
      </p:sp>
    </p:spTree>
    <p:extLst>
      <p:ext uri="{BB962C8B-B14F-4D97-AF65-F5344CB8AC3E}">
        <p14:creationId xmlns:p14="http://schemas.microsoft.com/office/powerpoint/2010/main" val="1798752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t>产业政策实施中如何兼顾全局与多维</a:t>
            </a:r>
            <a:r>
              <a:rPr lang="zh-CN" altLang="zh-CN" dirty="0" smtClean="0"/>
              <a:t>目标</a:t>
            </a:r>
            <a:endParaRPr kumimoji="1" lang="zh-CN" altLang="en-US" dirty="0"/>
          </a:p>
        </p:txBody>
      </p:sp>
      <p:sp>
        <p:nvSpPr>
          <p:cNvPr id="5" name="内容占位符 4"/>
          <p:cNvSpPr>
            <a:spLocks noGrp="1"/>
          </p:cNvSpPr>
          <p:nvPr>
            <p:ph idx="1"/>
          </p:nvPr>
        </p:nvSpPr>
        <p:spPr/>
        <p:txBody>
          <a:bodyPr/>
          <a:lstStyle/>
          <a:p>
            <a:r>
              <a:rPr lang="zh-CN" altLang="zh-CN" dirty="0"/>
              <a:t>信息不对称产生的政策</a:t>
            </a:r>
            <a:r>
              <a:rPr lang="zh-CN" altLang="zh-CN" dirty="0" smtClean="0"/>
              <a:t>难题</a:t>
            </a:r>
            <a:endParaRPr lang="en-US" altLang="zh-CN" dirty="0" smtClean="0"/>
          </a:p>
          <a:p>
            <a:r>
              <a:rPr lang="zh-CN" altLang="zh-CN" dirty="0" smtClean="0"/>
              <a:t>对</a:t>
            </a:r>
            <a:r>
              <a:rPr lang="zh-CN" altLang="zh-CN" dirty="0"/>
              <a:t>全局与多维目标产生的不利</a:t>
            </a:r>
            <a:r>
              <a:rPr lang="zh-CN" altLang="zh-CN" dirty="0" smtClean="0"/>
              <a:t>影响</a:t>
            </a:r>
            <a:endParaRPr lang="en-US" altLang="zh-CN" dirty="0" smtClean="0"/>
          </a:p>
          <a:p>
            <a:r>
              <a:rPr kumimoji="1" lang="zh-CN" altLang="en-US" dirty="0" smtClean="0"/>
              <a:t>长江污染和新能源车的例子</a:t>
            </a:r>
            <a:endParaRPr kumimoji="1" lang="zh-CN" altLang="en-US" dirty="0"/>
          </a:p>
        </p:txBody>
      </p:sp>
      <p:sp>
        <p:nvSpPr>
          <p:cNvPr id="4" name="幻灯片编号占位符 3"/>
          <p:cNvSpPr>
            <a:spLocks noGrp="1"/>
          </p:cNvSpPr>
          <p:nvPr>
            <p:ph type="sldNum" sz="quarter" idx="12"/>
          </p:nvPr>
        </p:nvSpPr>
        <p:spPr/>
        <p:txBody>
          <a:bodyPr/>
          <a:lstStyle/>
          <a:p>
            <a:fld id="{5D5228B6-01A8-484F-9585-6E415C592245}" type="slidenum">
              <a:rPr lang="zh-CN" altLang="en-US" smtClean="0"/>
              <a:t>41</a:t>
            </a:fld>
            <a:endParaRPr lang="zh-CN" altLang="en-US"/>
          </a:p>
        </p:txBody>
      </p:sp>
    </p:spTree>
    <p:extLst>
      <p:ext uri="{BB962C8B-B14F-4D97-AF65-F5344CB8AC3E}">
        <p14:creationId xmlns:p14="http://schemas.microsoft.com/office/powerpoint/2010/main" val="703107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43A496E-422D-4016-9CC5-897B412EE504}"/>
              </a:ext>
            </a:extLst>
          </p:cNvPr>
          <p:cNvSpPr>
            <a:spLocks noGrp="1"/>
          </p:cNvSpPr>
          <p:nvPr>
            <p:ph type="title"/>
          </p:nvPr>
        </p:nvSpPr>
        <p:spPr/>
        <p:txBody>
          <a:bodyPr/>
          <a:lstStyle/>
          <a:p>
            <a:r>
              <a:rPr lang="zh-CN" altLang="en-US" dirty="0" smtClean="0"/>
              <a:t>产业</a:t>
            </a:r>
            <a:r>
              <a:rPr lang="zh-CN" altLang="en-US" dirty="0"/>
              <a:t>政策效果的科学评估</a:t>
            </a:r>
          </a:p>
        </p:txBody>
      </p:sp>
      <p:sp>
        <p:nvSpPr>
          <p:cNvPr id="5" name="内容占位符 4">
            <a:extLst>
              <a:ext uri="{FF2B5EF4-FFF2-40B4-BE49-F238E27FC236}">
                <a16:creationId xmlns:a16="http://schemas.microsoft.com/office/drawing/2014/main" xmlns="" id="{1F249CBE-D4A9-115B-A1E8-59F4EBE8785E}"/>
              </a:ext>
            </a:extLst>
          </p:cNvPr>
          <p:cNvSpPr>
            <a:spLocks noGrp="1"/>
          </p:cNvSpPr>
          <p:nvPr>
            <p:ph idx="1"/>
          </p:nvPr>
        </p:nvSpPr>
        <p:spPr>
          <a:xfrm>
            <a:off x="1024128" y="1955535"/>
            <a:ext cx="9720071" cy="951061"/>
          </a:xfrm>
        </p:spPr>
        <p:txBody>
          <a:bodyPr/>
          <a:lstStyle/>
          <a:p>
            <a:r>
              <a:rPr lang="zh-CN" altLang="en-US" dirty="0"/>
              <a:t>一般均衡为什么重要？</a:t>
            </a:r>
            <a:endParaRPr lang="en-US" altLang="zh-CN" dirty="0"/>
          </a:p>
          <a:p>
            <a:pPr lvl="1"/>
            <a:r>
              <a:rPr lang="zh-CN" altLang="en-US" dirty="0"/>
              <a:t>政策的溢出效应</a:t>
            </a:r>
          </a:p>
        </p:txBody>
      </p:sp>
      <p:sp>
        <p:nvSpPr>
          <p:cNvPr id="4" name="灯片编号占位符 3">
            <a:extLst>
              <a:ext uri="{FF2B5EF4-FFF2-40B4-BE49-F238E27FC236}">
                <a16:creationId xmlns:a16="http://schemas.microsoft.com/office/drawing/2014/main" xmlns="" id="{07182974-E2F7-417C-8D91-5B828D835776}"/>
              </a:ext>
            </a:extLst>
          </p:cNvPr>
          <p:cNvSpPr>
            <a:spLocks noGrp="1"/>
          </p:cNvSpPr>
          <p:nvPr>
            <p:ph type="sldNum" sz="quarter" idx="12"/>
          </p:nvPr>
        </p:nvSpPr>
        <p:spPr/>
        <p:txBody>
          <a:bodyPr/>
          <a:lstStyle/>
          <a:p>
            <a:fld id="{5D5228B6-01A8-484F-9585-6E415C592245}" type="slidenum">
              <a:rPr lang="zh-CN" altLang="en-US" smtClean="0"/>
              <a:t>42</a:t>
            </a:fld>
            <a:endParaRPr lang="zh-CN" altLang="en-US"/>
          </a:p>
        </p:txBody>
      </p:sp>
      <p:pic>
        <p:nvPicPr>
          <p:cNvPr id="8" name="图片 7">
            <a:extLst>
              <a:ext uri="{FF2B5EF4-FFF2-40B4-BE49-F238E27FC236}">
                <a16:creationId xmlns:a16="http://schemas.microsoft.com/office/drawing/2014/main" xmlns="" id="{D981C672-3EFC-463B-AB4A-1BF5BE7B9468}"/>
              </a:ext>
            </a:extLst>
          </p:cNvPr>
          <p:cNvPicPr>
            <a:picLocks noChangeAspect="1"/>
          </p:cNvPicPr>
          <p:nvPr/>
        </p:nvPicPr>
        <p:blipFill>
          <a:blip r:embed="rId2"/>
          <a:stretch>
            <a:fillRect/>
          </a:stretch>
        </p:blipFill>
        <p:spPr>
          <a:xfrm>
            <a:off x="1404450" y="3079750"/>
            <a:ext cx="4762500" cy="3276600"/>
          </a:xfrm>
          <a:prstGeom prst="rect">
            <a:avLst/>
          </a:prstGeom>
        </p:spPr>
      </p:pic>
      <p:pic>
        <p:nvPicPr>
          <p:cNvPr id="9" name="图片 8">
            <a:extLst>
              <a:ext uri="{FF2B5EF4-FFF2-40B4-BE49-F238E27FC236}">
                <a16:creationId xmlns:a16="http://schemas.microsoft.com/office/drawing/2014/main" xmlns="" id="{20069B33-22ED-4BBE-9936-1B88FDF627B8}"/>
              </a:ext>
            </a:extLst>
          </p:cNvPr>
          <p:cNvPicPr>
            <a:picLocks noChangeAspect="1"/>
          </p:cNvPicPr>
          <p:nvPr/>
        </p:nvPicPr>
        <p:blipFill>
          <a:blip r:embed="rId3"/>
          <a:stretch>
            <a:fillRect/>
          </a:stretch>
        </p:blipFill>
        <p:spPr>
          <a:xfrm>
            <a:off x="7296045" y="1737445"/>
            <a:ext cx="3491505" cy="4755430"/>
          </a:xfrm>
          <a:prstGeom prst="rect">
            <a:avLst/>
          </a:prstGeom>
        </p:spPr>
      </p:pic>
    </p:spTree>
    <p:extLst>
      <p:ext uri="{BB962C8B-B14F-4D97-AF65-F5344CB8AC3E}">
        <p14:creationId xmlns:p14="http://schemas.microsoft.com/office/powerpoint/2010/main" val="1821767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全局的视角：水污染</a:t>
            </a:r>
            <a:r>
              <a:rPr lang="zh-CN" altLang="en-US" dirty="0"/>
              <a:t>规制</a:t>
            </a:r>
          </a:p>
        </p:txBody>
      </p:sp>
      <p:sp>
        <p:nvSpPr>
          <p:cNvPr id="3" name="内容占位符 2"/>
          <p:cNvSpPr>
            <a:spLocks noGrp="1"/>
          </p:cNvSpPr>
          <p:nvPr>
            <p:ph idx="1"/>
          </p:nvPr>
        </p:nvSpPr>
        <p:spPr/>
        <p:txBody>
          <a:bodyPr/>
          <a:lstStyle/>
          <a:p>
            <a:r>
              <a:rPr lang="en-US" altLang="zh-CN" dirty="0"/>
              <a:t>2005</a:t>
            </a:r>
          </a:p>
          <a:p>
            <a:pPr lvl="1"/>
            <a:r>
              <a:rPr lang="zh-CN" altLang="en-US" dirty="0"/>
              <a:t>“十一五”（</a:t>
            </a:r>
            <a:r>
              <a:rPr lang="en-US" altLang="zh-CN" dirty="0"/>
              <a:t>06-10</a:t>
            </a:r>
            <a:r>
              <a:rPr lang="zh-CN" altLang="en-US" dirty="0"/>
              <a:t>）：强调</a:t>
            </a:r>
            <a:r>
              <a:rPr lang="en-US" altLang="zh-CN" dirty="0"/>
              <a:t>COD</a:t>
            </a:r>
            <a:r>
              <a:rPr lang="zh-CN" altLang="en-US" dirty="0"/>
              <a:t>（化学需氧量）减排</a:t>
            </a:r>
            <a:endParaRPr lang="en-US" altLang="zh-CN" dirty="0"/>
          </a:p>
          <a:p>
            <a:pPr lvl="1"/>
            <a:r>
              <a:rPr lang="zh-CN" altLang="en-US" dirty="0"/>
              <a:t>与以往的区别：考核结果与官员晋升挂钩</a:t>
            </a:r>
            <a:endParaRPr lang="en-US" altLang="zh-CN" dirty="0"/>
          </a:p>
          <a:p>
            <a:endParaRPr lang="en-US" altLang="zh-CN" dirty="0"/>
          </a:p>
          <a:p>
            <a:r>
              <a:rPr lang="en-US" altLang="zh-CN" dirty="0"/>
              <a:t>2011</a:t>
            </a:r>
          </a:p>
          <a:p>
            <a:pPr lvl="1"/>
            <a:r>
              <a:rPr lang="zh-CN" altLang="en-US" dirty="0"/>
              <a:t>发改委宣布：减排目标完成</a:t>
            </a:r>
            <a:endParaRPr lang="en-US" altLang="zh-CN" dirty="0"/>
          </a:p>
          <a:p>
            <a:endParaRPr lang="en-US" altLang="zh-CN" dirty="0"/>
          </a:p>
          <a:p>
            <a:r>
              <a:rPr lang="zh-CN" altLang="en-US" dirty="0"/>
              <a:t>但是</a:t>
            </a:r>
            <a:r>
              <a:rPr lang="en-US" altLang="zh-CN" dirty="0"/>
              <a:t>……  </a:t>
            </a:r>
            <a:r>
              <a:rPr lang="zh-CN" altLang="en-US" dirty="0"/>
              <a:t>水质没有改善</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43</a:t>
            </a:fld>
            <a:endParaRPr lang="zh-CN" altLang="en-US" dirty="0"/>
          </a:p>
        </p:txBody>
      </p:sp>
    </p:spTree>
    <p:extLst>
      <p:ext uri="{BB962C8B-B14F-4D97-AF65-F5344CB8AC3E}">
        <p14:creationId xmlns:p14="http://schemas.microsoft.com/office/powerpoint/2010/main" val="225998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44</a:t>
            </a:fld>
            <a:endParaRPr lang="zh-CN" altLang="en-US" dirty="0"/>
          </a:p>
        </p:txBody>
      </p:sp>
      <p:sp>
        <p:nvSpPr>
          <p:cNvPr id="5" name="Rectangle 2"/>
          <p:cNvSpPr>
            <a:spLocks noChangeArrowheads="1"/>
          </p:cNvSpPr>
          <p:nvPr/>
        </p:nvSpPr>
        <p:spPr bwMode="auto">
          <a:xfrm>
            <a:off x="2279577" y="6300028"/>
            <a:ext cx="5137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altLang="zh-CN" b="1" dirty="0">
                <a:latin typeface="Calibri" pitchFamily="34" charset="0"/>
                <a:ea typeface="宋体" pitchFamily="2" charset="-122"/>
                <a:cs typeface="Times New Roman" pitchFamily="18" charset="0"/>
              </a:rPr>
              <a:t>Source: </a:t>
            </a:r>
            <a:r>
              <a:rPr lang="en-US" altLang="zh-CN" i="1" dirty="0"/>
              <a:t>Chinese Environmental Yearbooks</a:t>
            </a:r>
            <a:r>
              <a:rPr lang="en-US" altLang="zh-CN" dirty="0"/>
              <a:t> 2004-2011</a:t>
            </a:r>
            <a:endParaRPr lang="en-US" altLang="zh-CN" sz="900" dirty="0">
              <a:latin typeface="Arial" pitchFamily="34" charset="0"/>
              <a:ea typeface="宋体" pitchFamily="2" charset="-122"/>
              <a:cs typeface="宋体" pitchFamily="2" charset="-122"/>
            </a:endParaRPr>
          </a:p>
        </p:txBody>
      </p:sp>
      <p:pic>
        <p:nvPicPr>
          <p:cNvPr id="1025" name="图片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206" y="49150"/>
            <a:ext cx="8541258" cy="62416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524001" y="40126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zh-CN" altLang="zh-CN">
              <a:latin typeface="Arial" pitchFamily="34" charset="0"/>
              <a:ea typeface="宋体" pitchFamily="2" charset="-122"/>
              <a:cs typeface="宋体" pitchFamily="2" charset="-122"/>
            </a:endParaRPr>
          </a:p>
        </p:txBody>
      </p:sp>
      <p:sp>
        <p:nvSpPr>
          <p:cNvPr id="2" name="文本框 1">
            <a:extLst>
              <a:ext uri="{FF2B5EF4-FFF2-40B4-BE49-F238E27FC236}">
                <a16:creationId xmlns:a16="http://schemas.microsoft.com/office/drawing/2014/main" xmlns="" id="{A7DE8366-5E9C-46C5-8C17-E66A98644F13}"/>
              </a:ext>
            </a:extLst>
          </p:cNvPr>
          <p:cNvSpPr txBox="1"/>
          <p:nvPr/>
        </p:nvSpPr>
        <p:spPr>
          <a:xfrm>
            <a:off x="3004457" y="229905"/>
            <a:ext cx="6885855" cy="461665"/>
          </a:xfrm>
          <a:prstGeom prst="rect">
            <a:avLst/>
          </a:prstGeom>
          <a:solidFill>
            <a:schemeClr val="accent2">
              <a:lumMod val="20000"/>
              <a:lumOff val="80000"/>
            </a:schemeClr>
          </a:solidFill>
        </p:spPr>
        <p:txBody>
          <a:bodyPr wrap="square" rtlCol="0">
            <a:spAutoFit/>
          </a:bodyPr>
          <a:lstStyle/>
          <a:p>
            <a:pPr algn="ctr"/>
            <a:r>
              <a:rPr lang="zh-CN" altLang="en-US" sz="2400" dirty="0"/>
              <a:t>长江水质劣于三类水的占比（</a:t>
            </a:r>
            <a:r>
              <a:rPr lang="en-US" altLang="zh-CN" sz="2400" dirty="0"/>
              <a:t>%</a:t>
            </a:r>
            <a:r>
              <a:rPr lang="zh-CN" altLang="en-US" sz="2400" dirty="0"/>
              <a:t>）</a:t>
            </a:r>
          </a:p>
        </p:txBody>
      </p:sp>
      <p:sp>
        <p:nvSpPr>
          <p:cNvPr id="7" name="文本框 6">
            <a:extLst>
              <a:ext uri="{FF2B5EF4-FFF2-40B4-BE49-F238E27FC236}">
                <a16:creationId xmlns:a16="http://schemas.microsoft.com/office/drawing/2014/main" xmlns="" id="{6F5C98B5-C15E-44F6-A169-048BFA42FEB5}"/>
              </a:ext>
            </a:extLst>
          </p:cNvPr>
          <p:cNvSpPr txBox="1"/>
          <p:nvPr/>
        </p:nvSpPr>
        <p:spPr>
          <a:xfrm>
            <a:off x="2279577" y="6290838"/>
            <a:ext cx="6885855" cy="461665"/>
          </a:xfrm>
          <a:prstGeom prst="rect">
            <a:avLst/>
          </a:prstGeom>
          <a:solidFill>
            <a:schemeClr val="accent2">
              <a:lumMod val="20000"/>
              <a:lumOff val="80000"/>
            </a:schemeClr>
          </a:solidFill>
        </p:spPr>
        <p:txBody>
          <a:bodyPr wrap="square" rtlCol="0">
            <a:spAutoFit/>
          </a:bodyPr>
          <a:lstStyle/>
          <a:p>
            <a:pPr algn="ctr"/>
            <a:r>
              <a:rPr lang="zh-CN" altLang="en-US" sz="2400" dirty="0"/>
              <a:t>资源来源：</a:t>
            </a:r>
            <a:r>
              <a:rPr lang="en-US" altLang="zh-CN" sz="2400" dirty="0"/>
              <a:t>《</a:t>
            </a:r>
            <a:r>
              <a:rPr lang="zh-CN" altLang="en-US" sz="2400" dirty="0"/>
              <a:t>中国环境统计年鉴</a:t>
            </a:r>
            <a:r>
              <a:rPr lang="en-US" altLang="zh-CN" sz="2400" dirty="0"/>
              <a:t>》2004-2011</a:t>
            </a:r>
            <a:endParaRPr lang="zh-CN" altLang="en-US" sz="2400" dirty="0"/>
          </a:p>
        </p:txBody>
      </p:sp>
      <p:sp>
        <p:nvSpPr>
          <p:cNvPr id="8" name="文本框 7">
            <a:extLst>
              <a:ext uri="{FF2B5EF4-FFF2-40B4-BE49-F238E27FC236}">
                <a16:creationId xmlns:a16="http://schemas.microsoft.com/office/drawing/2014/main" xmlns="" id="{F8DDE12B-482D-4C2E-95E0-4CB56CDCD9CD}"/>
              </a:ext>
            </a:extLst>
          </p:cNvPr>
          <p:cNvSpPr txBox="1"/>
          <p:nvPr/>
        </p:nvSpPr>
        <p:spPr>
          <a:xfrm rot="16200000">
            <a:off x="-927682" y="3085033"/>
            <a:ext cx="5949946" cy="461665"/>
          </a:xfrm>
          <a:prstGeom prst="rect">
            <a:avLst/>
          </a:prstGeom>
          <a:solidFill>
            <a:schemeClr val="accent2">
              <a:lumMod val="20000"/>
              <a:lumOff val="80000"/>
            </a:schemeClr>
          </a:solidFill>
        </p:spPr>
        <p:txBody>
          <a:bodyPr wrap="square" rtlCol="0">
            <a:spAutoFit/>
          </a:bodyPr>
          <a:lstStyle/>
          <a:p>
            <a:pPr algn="ctr"/>
            <a:endParaRPr lang="zh-CN" altLang="en-US" sz="2400" dirty="0"/>
          </a:p>
        </p:txBody>
      </p:sp>
    </p:spTree>
    <p:extLst>
      <p:ext uri="{BB962C8B-B14F-4D97-AF65-F5344CB8AC3E}">
        <p14:creationId xmlns:p14="http://schemas.microsoft.com/office/powerpoint/2010/main" val="116398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45</a:t>
            </a:fld>
            <a:endParaRPr lang="zh-CN" altLang="en-US" dirty="0"/>
          </a:p>
        </p:txBody>
      </p:sp>
      <p:sp>
        <p:nvSpPr>
          <p:cNvPr id="5" name="Rectangle 2"/>
          <p:cNvSpPr>
            <a:spLocks noChangeArrowheads="1"/>
          </p:cNvSpPr>
          <p:nvPr/>
        </p:nvSpPr>
        <p:spPr bwMode="auto">
          <a:xfrm>
            <a:off x="1631505" y="116632"/>
            <a:ext cx="88830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zh-CN" b="1" dirty="0">
                <a:latin typeface="Calibri" pitchFamily="34" charset="0"/>
                <a:ea typeface="宋体" pitchFamily="2" charset="-122"/>
                <a:cs typeface="Times New Roman" pitchFamily="18" charset="0"/>
              </a:rPr>
              <a:t>The share of water not acceptable for drinking use in different sections of the Yangtze River</a:t>
            </a:r>
            <a:endParaRPr lang="en-US" altLang="zh-CN" sz="2800" dirty="0">
              <a:latin typeface="Arial" pitchFamily="34" charset="0"/>
              <a:ea typeface="宋体" pitchFamily="2" charset="-122"/>
              <a:cs typeface="宋体" pitchFamily="2" charset="-122"/>
            </a:endParaRPr>
          </a:p>
        </p:txBody>
      </p:sp>
      <p:pic>
        <p:nvPicPr>
          <p:cNvPr id="2049"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553" y="476674"/>
            <a:ext cx="8054905" cy="59046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524001" y="35681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zh-CN" altLang="zh-CN">
              <a:latin typeface="Arial" pitchFamily="34" charset="0"/>
              <a:ea typeface="宋体" pitchFamily="2" charset="-122"/>
              <a:cs typeface="宋体" pitchFamily="2" charset="-122"/>
            </a:endParaRPr>
          </a:p>
        </p:txBody>
      </p:sp>
      <p:sp>
        <p:nvSpPr>
          <p:cNvPr id="8" name="Rectangle 2"/>
          <p:cNvSpPr>
            <a:spLocks noChangeArrowheads="1"/>
          </p:cNvSpPr>
          <p:nvPr/>
        </p:nvSpPr>
        <p:spPr bwMode="auto">
          <a:xfrm>
            <a:off x="2279577" y="6300028"/>
            <a:ext cx="5137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altLang="zh-CN" b="1" dirty="0">
                <a:latin typeface="Calibri" pitchFamily="34" charset="0"/>
                <a:ea typeface="宋体" pitchFamily="2" charset="-122"/>
                <a:cs typeface="Times New Roman" pitchFamily="18" charset="0"/>
              </a:rPr>
              <a:t>Source: </a:t>
            </a:r>
            <a:r>
              <a:rPr lang="en-US" altLang="zh-CN" i="1" dirty="0"/>
              <a:t>Chinese Environmental Yearbooks</a:t>
            </a:r>
            <a:r>
              <a:rPr lang="en-US" altLang="zh-CN" dirty="0"/>
              <a:t> 2004-2011</a:t>
            </a:r>
            <a:endParaRPr lang="en-US" altLang="zh-CN" sz="900" dirty="0">
              <a:latin typeface="Arial" pitchFamily="34" charset="0"/>
              <a:ea typeface="宋体" pitchFamily="2" charset="-122"/>
              <a:cs typeface="宋体" pitchFamily="2" charset="-122"/>
            </a:endParaRPr>
          </a:p>
        </p:txBody>
      </p:sp>
      <p:sp>
        <p:nvSpPr>
          <p:cNvPr id="7" name="文本框 6">
            <a:extLst>
              <a:ext uri="{FF2B5EF4-FFF2-40B4-BE49-F238E27FC236}">
                <a16:creationId xmlns:a16="http://schemas.microsoft.com/office/drawing/2014/main" xmlns="" id="{50299DFA-2F5A-4C17-9AEE-99142A001190}"/>
              </a:ext>
            </a:extLst>
          </p:cNvPr>
          <p:cNvSpPr txBox="1"/>
          <p:nvPr/>
        </p:nvSpPr>
        <p:spPr>
          <a:xfrm>
            <a:off x="1677422" y="188640"/>
            <a:ext cx="8883073" cy="461665"/>
          </a:xfrm>
          <a:prstGeom prst="rect">
            <a:avLst/>
          </a:prstGeom>
          <a:solidFill>
            <a:schemeClr val="bg1">
              <a:lumMod val="95000"/>
            </a:schemeClr>
          </a:solidFill>
        </p:spPr>
        <p:txBody>
          <a:bodyPr wrap="square" rtlCol="0">
            <a:spAutoFit/>
          </a:bodyPr>
          <a:lstStyle/>
          <a:p>
            <a:pPr algn="ctr"/>
            <a:r>
              <a:rPr lang="zh-CN" altLang="en-US" sz="2400" dirty="0"/>
              <a:t>长江不同断面不可饮用水占比（</a:t>
            </a:r>
            <a:r>
              <a:rPr lang="en-US" altLang="zh-CN" sz="2400" dirty="0"/>
              <a:t>%</a:t>
            </a:r>
            <a:r>
              <a:rPr lang="zh-CN" altLang="en-US" sz="2400" dirty="0"/>
              <a:t>）</a:t>
            </a:r>
          </a:p>
        </p:txBody>
      </p:sp>
      <p:sp>
        <p:nvSpPr>
          <p:cNvPr id="9" name="文本框 8">
            <a:extLst>
              <a:ext uri="{FF2B5EF4-FFF2-40B4-BE49-F238E27FC236}">
                <a16:creationId xmlns:a16="http://schemas.microsoft.com/office/drawing/2014/main" xmlns="" id="{E0B92625-FE93-485C-ABE2-409BD00C4E16}"/>
              </a:ext>
            </a:extLst>
          </p:cNvPr>
          <p:cNvSpPr txBox="1"/>
          <p:nvPr/>
        </p:nvSpPr>
        <p:spPr>
          <a:xfrm>
            <a:off x="1708732" y="6304264"/>
            <a:ext cx="8883073" cy="461665"/>
          </a:xfrm>
          <a:prstGeom prst="rect">
            <a:avLst/>
          </a:prstGeom>
          <a:solidFill>
            <a:schemeClr val="bg1">
              <a:lumMod val="95000"/>
            </a:schemeClr>
          </a:solidFill>
        </p:spPr>
        <p:txBody>
          <a:bodyPr wrap="square" rtlCol="0">
            <a:spAutoFit/>
          </a:bodyPr>
          <a:lstStyle/>
          <a:p>
            <a:pPr algn="ctr"/>
            <a:r>
              <a:rPr lang="zh-CN" altLang="en-US" sz="2400" dirty="0"/>
              <a:t>资料来源：</a:t>
            </a:r>
            <a:r>
              <a:rPr lang="en-US" altLang="zh-CN" sz="2400" dirty="0"/>
              <a:t>《</a:t>
            </a:r>
            <a:r>
              <a:rPr lang="zh-CN" altLang="en-US" sz="2400" dirty="0"/>
              <a:t>中国环境统计年鉴</a:t>
            </a:r>
            <a:r>
              <a:rPr lang="en-US" altLang="zh-CN" sz="2400" dirty="0"/>
              <a:t>》2004-2011</a:t>
            </a:r>
            <a:endParaRPr lang="zh-CN" altLang="en-US" sz="2400" dirty="0"/>
          </a:p>
        </p:txBody>
      </p:sp>
      <p:sp>
        <p:nvSpPr>
          <p:cNvPr id="10" name="文本框 9">
            <a:extLst>
              <a:ext uri="{FF2B5EF4-FFF2-40B4-BE49-F238E27FC236}">
                <a16:creationId xmlns:a16="http://schemas.microsoft.com/office/drawing/2014/main" xmlns="" id="{42C8C19E-F42C-4F13-A9B8-31264394F7A3}"/>
              </a:ext>
            </a:extLst>
          </p:cNvPr>
          <p:cNvSpPr txBox="1"/>
          <p:nvPr/>
        </p:nvSpPr>
        <p:spPr>
          <a:xfrm>
            <a:off x="2776818" y="4995582"/>
            <a:ext cx="6995281" cy="369332"/>
          </a:xfrm>
          <a:prstGeom prst="rect">
            <a:avLst/>
          </a:prstGeom>
          <a:solidFill>
            <a:schemeClr val="bg1"/>
          </a:solidFill>
        </p:spPr>
        <p:txBody>
          <a:bodyPr wrap="square" rtlCol="0">
            <a:spAutoFit/>
          </a:bodyPr>
          <a:lstStyle/>
          <a:p>
            <a:pPr algn="ctr"/>
            <a:r>
              <a:rPr lang="zh-CN" altLang="en-US" dirty="0"/>
              <a:t>    下      游       中                                    游      上                         游</a:t>
            </a:r>
          </a:p>
        </p:txBody>
      </p:sp>
    </p:spTree>
    <p:extLst>
      <p:ext uri="{BB962C8B-B14F-4D97-AF65-F5344CB8AC3E}">
        <p14:creationId xmlns:p14="http://schemas.microsoft.com/office/powerpoint/2010/main" val="1471043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46</a:t>
            </a:fld>
            <a:endParaRPr lang="zh-CN" altLang="en-US" dirty="0"/>
          </a:p>
        </p:txBody>
      </p:sp>
      <p:sp>
        <p:nvSpPr>
          <p:cNvPr id="3" name="内容占位符 2"/>
          <p:cNvSpPr>
            <a:spLocks noGrp="1"/>
          </p:cNvSpPr>
          <p:nvPr>
            <p:ph idx="1"/>
          </p:nvPr>
        </p:nvSpPr>
        <p:spPr/>
        <p:txBody>
          <a:bodyPr/>
          <a:lstStyle/>
          <a:p>
            <a:pPr>
              <a:lnSpc>
                <a:spcPct val="100000"/>
              </a:lnSpc>
            </a:pPr>
            <a:r>
              <a:rPr lang="zh-CN" altLang="en-US" dirty="0"/>
              <a:t>可能的解释</a:t>
            </a:r>
            <a:endParaRPr lang="en-US" altLang="zh-CN" dirty="0"/>
          </a:p>
          <a:p>
            <a:pPr lvl="1">
              <a:lnSpc>
                <a:spcPct val="100000"/>
              </a:lnSpc>
            </a:pPr>
            <a:r>
              <a:rPr lang="zh-CN" altLang="en-US" dirty="0"/>
              <a:t>意外的后果</a:t>
            </a:r>
            <a:endParaRPr lang="en-US" altLang="zh-CN" dirty="0"/>
          </a:p>
          <a:p>
            <a:pPr lvl="1">
              <a:lnSpc>
                <a:spcPct val="100000"/>
              </a:lnSpc>
            </a:pPr>
            <a:r>
              <a:rPr lang="zh-CN" altLang="en-US" dirty="0"/>
              <a:t>下游更严格的规制导致污染产业向上游转移</a:t>
            </a:r>
            <a:endParaRPr lang="en-US" altLang="zh-CN" dirty="0"/>
          </a:p>
          <a:p>
            <a:pPr>
              <a:lnSpc>
                <a:spcPct val="100000"/>
              </a:lnSpc>
            </a:pPr>
            <a:endParaRPr lang="en-US" altLang="zh-CN" dirty="0"/>
          </a:p>
          <a:p>
            <a:pPr>
              <a:lnSpc>
                <a:spcPct val="100000"/>
              </a:lnSpc>
            </a:pPr>
            <a:r>
              <a:rPr lang="zh-CN" altLang="en-US" dirty="0"/>
              <a:t>为何重要？</a:t>
            </a:r>
            <a:endParaRPr lang="en-US" altLang="zh-CN" dirty="0"/>
          </a:p>
          <a:p>
            <a:pPr lvl="1">
              <a:lnSpc>
                <a:spcPct val="100000"/>
              </a:lnSpc>
            </a:pPr>
            <a:r>
              <a:rPr lang="zh-CN" altLang="en-US" dirty="0"/>
              <a:t>环境规制中存在跨区域的外部性</a:t>
            </a:r>
            <a:endParaRPr lang="en-US" altLang="zh-CN" dirty="0"/>
          </a:p>
          <a:p>
            <a:pPr lvl="1">
              <a:lnSpc>
                <a:spcPct val="100000"/>
              </a:lnSpc>
            </a:pPr>
            <a:r>
              <a:rPr lang="zh-CN" altLang="en-US" dirty="0"/>
              <a:t>需要中央政府的协调</a:t>
            </a:r>
          </a:p>
        </p:txBody>
      </p:sp>
    </p:spTree>
    <p:extLst>
      <p:ext uri="{BB962C8B-B14F-4D97-AF65-F5344CB8AC3E}">
        <p14:creationId xmlns:p14="http://schemas.microsoft.com/office/powerpoint/2010/main" val="191435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制度背景</a:t>
            </a:r>
          </a:p>
        </p:txBody>
      </p:sp>
      <p:sp>
        <p:nvSpPr>
          <p:cNvPr id="3" name="内容占位符 2"/>
          <p:cNvSpPr>
            <a:spLocks noGrp="1"/>
          </p:cNvSpPr>
          <p:nvPr>
            <p:ph idx="1"/>
          </p:nvPr>
        </p:nvSpPr>
        <p:spPr>
          <a:xfrm>
            <a:off x="1024128" y="2010335"/>
            <a:ext cx="9720071" cy="4023360"/>
          </a:xfrm>
        </p:spPr>
        <p:txBody>
          <a:bodyPr/>
          <a:lstStyle/>
          <a:p>
            <a:pPr>
              <a:lnSpc>
                <a:spcPct val="100000"/>
              </a:lnSpc>
            </a:pPr>
            <a:r>
              <a:rPr lang="zh-CN" altLang="en-US" dirty="0"/>
              <a:t>分权体制下的环境规制</a:t>
            </a:r>
            <a:endParaRPr lang="en-US" altLang="zh-CN" dirty="0"/>
          </a:p>
          <a:p>
            <a:pPr lvl="1">
              <a:lnSpc>
                <a:spcPct val="100000"/>
              </a:lnSpc>
            </a:pPr>
            <a:r>
              <a:rPr lang="zh-CN" altLang="en-US" dirty="0"/>
              <a:t>环保部</a:t>
            </a:r>
            <a:r>
              <a:rPr lang="en-US" altLang="zh-CN" dirty="0"/>
              <a:t>-</a:t>
            </a:r>
            <a:r>
              <a:rPr lang="zh-CN" altLang="en-US" dirty="0"/>
              <a:t>环保局</a:t>
            </a:r>
            <a:r>
              <a:rPr lang="en-US" altLang="zh-CN" dirty="0"/>
              <a:t>-</a:t>
            </a:r>
            <a:r>
              <a:rPr lang="zh-CN" altLang="en-US" dirty="0"/>
              <a:t>地方政府</a:t>
            </a:r>
            <a:endParaRPr lang="en-US" altLang="zh-CN" dirty="0"/>
          </a:p>
          <a:p>
            <a:pPr lvl="1">
              <a:lnSpc>
                <a:spcPct val="100000"/>
              </a:lnSpc>
            </a:pPr>
            <a:r>
              <a:rPr lang="en-US" altLang="zh-CN" dirty="0"/>
              <a:t>2005</a:t>
            </a:r>
            <a:r>
              <a:rPr lang="zh-CN" altLang="en-US" dirty="0"/>
              <a:t>之前：缺乏激励</a:t>
            </a:r>
            <a:endParaRPr lang="en-US" altLang="zh-CN" dirty="0"/>
          </a:p>
          <a:p>
            <a:pPr lvl="1">
              <a:lnSpc>
                <a:spcPct val="100000"/>
              </a:lnSpc>
            </a:pPr>
            <a:r>
              <a:rPr lang="en-US" altLang="zh-CN" dirty="0"/>
              <a:t>2005</a:t>
            </a:r>
            <a:r>
              <a:rPr lang="zh-CN" altLang="en-US" dirty="0"/>
              <a:t>之后：严格实施，晋升挂钩</a:t>
            </a:r>
            <a:endParaRPr lang="en-US" altLang="zh-CN" dirty="0"/>
          </a:p>
          <a:p>
            <a:pPr>
              <a:lnSpc>
                <a:spcPct val="100000"/>
              </a:lnSpc>
            </a:pPr>
            <a:r>
              <a:rPr lang="en-US" altLang="zh-CN" dirty="0"/>
              <a:t>11-5</a:t>
            </a:r>
            <a:r>
              <a:rPr lang="zh-CN" altLang="en-US" dirty="0"/>
              <a:t>水污染规制</a:t>
            </a:r>
            <a:endParaRPr lang="en-US" altLang="zh-CN" dirty="0"/>
          </a:p>
          <a:p>
            <a:pPr lvl="1">
              <a:lnSpc>
                <a:spcPct val="100000"/>
              </a:lnSpc>
            </a:pPr>
            <a:r>
              <a:rPr lang="zh-CN" altLang="en-US" dirty="0"/>
              <a:t>中央规定省级减排目标</a:t>
            </a:r>
            <a:endParaRPr lang="en-US" altLang="zh-CN" dirty="0"/>
          </a:p>
          <a:p>
            <a:pPr lvl="1">
              <a:lnSpc>
                <a:spcPct val="100000"/>
              </a:lnSpc>
            </a:pPr>
            <a:r>
              <a:rPr lang="zh-CN" altLang="en-US" dirty="0"/>
              <a:t>省内分解落实减排目标</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47</a:t>
            </a:fld>
            <a:endParaRPr lang="zh-CN" altLang="en-US" dirty="0"/>
          </a:p>
        </p:txBody>
      </p:sp>
    </p:spTree>
    <p:extLst>
      <p:ext uri="{BB962C8B-B14F-4D97-AF65-F5344CB8AC3E}">
        <p14:creationId xmlns:p14="http://schemas.microsoft.com/office/powerpoint/2010/main" val="160526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48</a:t>
            </a:fld>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588845552"/>
              </p:ext>
            </p:extLst>
          </p:nvPr>
        </p:nvGraphicFramePr>
        <p:xfrm>
          <a:off x="1586753" y="715923"/>
          <a:ext cx="8118197" cy="5976647"/>
        </p:xfrm>
        <a:graphic>
          <a:graphicData uri="http://schemas.openxmlformats.org/drawingml/2006/table">
            <a:tbl>
              <a:tblPr firstRow="1" firstCol="1" bandRow="1">
                <a:tableStyleId>{5C22544A-7EE6-4342-B048-85BDC9FD1C3A}</a:tableStyleId>
              </a:tblPr>
              <a:tblGrid>
                <a:gridCol w="2717597">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2131373">
                  <a:extLst>
                    <a:ext uri="{9D8B030D-6E8A-4147-A177-3AD203B41FA5}">
                      <a16:colId xmlns:a16="http://schemas.microsoft.com/office/drawing/2014/main" xmlns="" val="20002"/>
                    </a:ext>
                  </a:extLst>
                </a:gridCol>
                <a:gridCol w="1613043">
                  <a:extLst>
                    <a:ext uri="{9D8B030D-6E8A-4147-A177-3AD203B41FA5}">
                      <a16:colId xmlns:a16="http://schemas.microsoft.com/office/drawing/2014/main" xmlns="" val="20003"/>
                    </a:ext>
                  </a:extLst>
                </a:gridCol>
              </a:tblGrid>
              <a:tr h="1289083">
                <a:tc>
                  <a:txBody>
                    <a:bodyPr/>
                    <a:lstStyle/>
                    <a:p>
                      <a:pPr algn="ctr">
                        <a:spcAft>
                          <a:spcPts val="0"/>
                        </a:spcAft>
                      </a:pPr>
                      <a:r>
                        <a:rPr lang="zh-CN" altLang="en-US" sz="2000" kern="0" dirty="0">
                          <a:solidFill>
                            <a:schemeClr val="tx1"/>
                          </a:solidFill>
                          <a:effectLst/>
                          <a:latin typeface="+mn-lt"/>
                          <a:ea typeface="+mn-ea"/>
                          <a:cs typeface="+mn-cs"/>
                        </a:rPr>
                        <a:t>省份</a:t>
                      </a:r>
                      <a:endParaRPr lang="zh-CN" sz="2000" kern="100" dirty="0">
                        <a:solidFill>
                          <a:schemeClr val="tx1"/>
                        </a:solidFill>
                        <a:effectLst/>
                        <a:latin typeface="Calibri"/>
                        <a:ea typeface="宋体"/>
                        <a:cs typeface="Times New Roman"/>
                      </a:endParaRPr>
                    </a:p>
                  </a:txBody>
                  <a:tcPr marL="44156" marR="44156" marT="0" marB="0" anchor="ctr">
                    <a:solidFill>
                      <a:schemeClr val="accent1">
                        <a:lumMod val="20000"/>
                        <a:lumOff val="80000"/>
                      </a:schemeClr>
                    </a:solidFill>
                  </a:tcPr>
                </a:tc>
                <a:tc>
                  <a:txBody>
                    <a:bodyPr/>
                    <a:lstStyle/>
                    <a:p>
                      <a:pPr algn="ctr">
                        <a:spcAft>
                          <a:spcPts val="0"/>
                        </a:spcAft>
                      </a:pPr>
                      <a:r>
                        <a:rPr lang="en-US" sz="2000" kern="0" dirty="0">
                          <a:solidFill>
                            <a:schemeClr val="tx1"/>
                          </a:solidFill>
                          <a:effectLst/>
                        </a:rPr>
                        <a:t>2005</a:t>
                      </a:r>
                      <a:r>
                        <a:rPr lang="zh-CN" altLang="en-US" sz="2000" kern="0" dirty="0">
                          <a:solidFill>
                            <a:schemeClr val="tx1"/>
                          </a:solidFill>
                          <a:effectLst/>
                        </a:rPr>
                        <a:t>实际排放</a:t>
                      </a:r>
                      <a:r>
                        <a:rPr lang="en-US" sz="2000" kern="0" dirty="0">
                          <a:solidFill>
                            <a:schemeClr val="tx1"/>
                          </a:solidFill>
                          <a:effectLst/>
                        </a:rPr>
                        <a:t> (10,000 </a:t>
                      </a:r>
                      <a:r>
                        <a:rPr lang="zh-CN" altLang="en-US" sz="2000" kern="0" dirty="0">
                          <a:solidFill>
                            <a:schemeClr val="tx1"/>
                          </a:solidFill>
                          <a:effectLst/>
                        </a:rPr>
                        <a:t>吨</a:t>
                      </a:r>
                      <a:r>
                        <a:rPr lang="en-US" sz="2000" kern="0" dirty="0">
                          <a:solidFill>
                            <a:schemeClr val="tx1"/>
                          </a:solidFill>
                          <a:effectLst/>
                        </a:rPr>
                        <a:t>)</a:t>
                      </a:r>
                      <a:endParaRPr lang="zh-CN" sz="2000" kern="100" dirty="0">
                        <a:solidFill>
                          <a:schemeClr val="tx1"/>
                        </a:solidFill>
                        <a:effectLst/>
                        <a:latin typeface="Calibri"/>
                        <a:ea typeface="宋体"/>
                        <a:cs typeface="Times New Roman"/>
                      </a:endParaRPr>
                    </a:p>
                  </a:txBody>
                  <a:tcPr marL="44156" marR="44156" marT="0" marB="0" anchor="ctr">
                    <a:solidFill>
                      <a:schemeClr val="accent1">
                        <a:lumMod val="20000"/>
                        <a:lumOff val="80000"/>
                      </a:schemeClr>
                    </a:solidFill>
                  </a:tcPr>
                </a:tc>
                <a:tc>
                  <a:txBody>
                    <a:bodyPr/>
                    <a:lstStyle/>
                    <a:p>
                      <a:pPr algn="ctr">
                        <a:spcAft>
                          <a:spcPts val="0"/>
                        </a:spcAft>
                      </a:pPr>
                      <a:r>
                        <a:rPr lang="en-US" sz="2000" kern="0" dirty="0">
                          <a:solidFill>
                            <a:schemeClr val="tx1"/>
                          </a:solidFill>
                          <a:effectLst/>
                        </a:rPr>
                        <a:t>2010</a:t>
                      </a:r>
                      <a:r>
                        <a:rPr lang="zh-CN" altLang="en-US" sz="2000" kern="0" dirty="0">
                          <a:solidFill>
                            <a:schemeClr val="tx1"/>
                          </a:solidFill>
                          <a:effectLst/>
                        </a:rPr>
                        <a:t>排放目标</a:t>
                      </a:r>
                      <a:r>
                        <a:rPr lang="en-US" sz="2000" kern="0" dirty="0">
                          <a:solidFill>
                            <a:schemeClr val="tx1"/>
                          </a:solidFill>
                          <a:effectLst/>
                        </a:rPr>
                        <a:t> (10,000</a:t>
                      </a:r>
                      <a:r>
                        <a:rPr lang="zh-CN" altLang="en-US" sz="2000" kern="0" dirty="0">
                          <a:solidFill>
                            <a:schemeClr val="tx1"/>
                          </a:solidFill>
                          <a:effectLst/>
                        </a:rPr>
                        <a:t>吨</a:t>
                      </a:r>
                      <a:r>
                        <a:rPr lang="en-US" sz="2000" kern="0" dirty="0">
                          <a:solidFill>
                            <a:schemeClr val="tx1"/>
                          </a:solidFill>
                          <a:effectLst/>
                        </a:rPr>
                        <a:t>)</a:t>
                      </a:r>
                      <a:endParaRPr lang="zh-CN" sz="2000" kern="100" dirty="0">
                        <a:solidFill>
                          <a:schemeClr val="tx1"/>
                        </a:solidFill>
                        <a:effectLst/>
                        <a:latin typeface="Calibri"/>
                        <a:ea typeface="宋体"/>
                        <a:cs typeface="Times New Roman"/>
                      </a:endParaRPr>
                    </a:p>
                  </a:txBody>
                  <a:tcPr marL="44156" marR="44156" marT="0" marB="0" anchor="ctr">
                    <a:solidFill>
                      <a:schemeClr val="accent1">
                        <a:lumMod val="20000"/>
                        <a:lumOff val="80000"/>
                      </a:schemeClr>
                    </a:solidFill>
                  </a:tcPr>
                </a:tc>
                <a:tc>
                  <a:txBody>
                    <a:bodyPr/>
                    <a:lstStyle/>
                    <a:p>
                      <a:pPr algn="ctr">
                        <a:spcAft>
                          <a:spcPts val="0"/>
                        </a:spcAft>
                      </a:pPr>
                      <a:r>
                        <a:rPr lang="zh-CN" altLang="en-US" sz="2000" kern="0" dirty="0">
                          <a:solidFill>
                            <a:schemeClr val="tx1"/>
                          </a:solidFill>
                          <a:effectLst/>
                        </a:rPr>
                        <a:t>减排任务</a:t>
                      </a:r>
                      <a:r>
                        <a:rPr lang="en-US" sz="2000" kern="0" dirty="0">
                          <a:solidFill>
                            <a:schemeClr val="tx1"/>
                          </a:solidFill>
                          <a:effectLst/>
                        </a:rPr>
                        <a:t> (10,000</a:t>
                      </a:r>
                      <a:r>
                        <a:rPr lang="zh-CN" altLang="en-US" sz="2000" kern="0" dirty="0">
                          <a:solidFill>
                            <a:schemeClr val="tx1"/>
                          </a:solidFill>
                          <a:effectLst/>
                        </a:rPr>
                        <a:t>吨</a:t>
                      </a:r>
                      <a:r>
                        <a:rPr lang="en-US" sz="2000" kern="0" dirty="0">
                          <a:solidFill>
                            <a:schemeClr val="tx1"/>
                          </a:solidFill>
                          <a:effectLst/>
                        </a:rPr>
                        <a:t>)</a:t>
                      </a:r>
                      <a:endParaRPr lang="zh-CN" sz="2000" kern="100" dirty="0">
                        <a:solidFill>
                          <a:schemeClr val="tx1"/>
                        </a:solidFill>
                        <a:effectLst/>
                        <a:latin typeface="Calibri"/>
                        <a:ea typeface="宋体"/>
                        <a:cs typeface="Times New Roman"/>
                      </a:endParaRPr>
                    </a:p>
                  </a:txBody>
                  <a:tcPr marL="44156" marR="44156" marT="0" marB="0" anchor="ctr">
                    <a:solidFill>
                      <a:schemeClr val="accent1">
                        <a:lumMod val="20000"/>
                        <a:lumOff val="80000"/>
                      </a:schemeClr>
                    </a:solidFill>
                  </a:tcPr>
                </a:tc>
                <a:extLst>
                  <a:ext uri="{0D108BD9-81ED-4DB2-BD59-A6C34878D82A}">
                    <a16:rowId xmlns:a16="http://schemas.microsoft.com/office/drawing/2014/main" xmlns="" val="10000"/>
                  </a:ext>
                </a:extLst>
              </a:tr>
              <a:tr h="334826">
                <a:tc gridSpan="2">
                  <a:txBody>
                    <a:bodyPr/>
                    <a:lstStyle/>
                    <a:p>
                      <a:pPr algn="l">
                        <a:spcAft>
                          <a:spcPts val="0"/>
                        </a:spcAft>
                      </a:pPr>
                      <a:r>
                        <a:rPr lang="zh-CN" altLang="en-US" sz="2000" kern="0" dirty="0">
                          <a:solidFill>
                            <a:schemeClr val="tx1"/>
                          </a:solidFill>
                          <a:effectLst/>
                        </a:rPr>
                        <a:t>长江流域</a:t>
                      </a:r>
                      <a:endParaRPr lang="zh-CN" sz="2000" kern="100" dirty="0">
                        <a:solidFill>
                          <a:schemeClr val="tx1"/>
                        </a:solidFill>
                        <a:effectLst/>
                        <a:latin typeface="Calibri"/>
                        <a:ea typeface="宋体"/>
                        <a:cs typeface="Times New Roman"/>
                      </a:endParaRPr>
                    </a:p>
                  </a:txBody>
                  <a:tcPr marL="44156" marR="44156" marT="0" marB="0" anchor="b">
                    <a:solidFill>
                      <a:schemeClr val="accent1">
                        <a:lumMod val="20000"/>
                        <a:lumOff val="80000"/>
                      </a:schemeClr>
                    </a:solidFill>
                  </a:tcPr>
                </a:tc>
                <a:tc hMerge="1">
                  <a:txBody>
                    <a:bodyPr/>
                    <a:lstStyle/>
                    <a:p>
                      <a:endParaRPr lang="zh-CN" altLang="en-US"/>
                    </a:p>
                  </a:txBody>
                  <a:tcPr/>
                </a:tc>
                <a:tc>
                  <a:txBody>
                    <a:bodyPr/>
                    <a:lstStyle/>
                    <a:p>
                      <a:endParaRPr lang="zh-CN" sz="2000" kern="100">
                        <a:effectLst/>
                        <a:latin typeface="Calibri"/>
                      </a:endParaRPr>
                    </a:p>
                  </a:txBody>
                  <a:tcPr marL="44156" marR="44156" marT="0" marB="0" anchor="b"/>
                </a:tc>
                <a:tc>
                  <a:txBody>
                    <a:bodyPr/>
                    <a:lstStyle/>
                    <a:p>
                      <a:endParaRPr lang="zh-CN" sz="2000" kern="100">
                        <a:effectLst/>
                        <a:latin typeface="Calibri"/>
                      </a:endParaRPr>
                    </a:p>
                  </a:txBody>
                  <a:tcPr marL="44156" marR="44156" marT="0" marB="0" anchor="b"/>
                </a:tc>
                <a:extLst>
                  <a:ext uri="{0D108BD9-81ED-4DB2-BD59-A6C34878D82A}">
                    <a16:rowId xmlns:a16="http://schemas.microsoft.com/office/drawing/2014/main" xmlns="" val="10001"/>
                  </a:ext>
                </a:extLst>
              </a:tr>
              <a:tr h="334826">
                <a:tc>
                  <a:txBody>
                    <a:bodyPr/>
                    <a:lstStyle/>
                    <a:p>
                      <a:pPr algn="ctr">
                        <a:spcAft>
                          <a:spcPts val="0"/>
                        </a:spcAft>
                      </a:pPr>
                      <a:r>
                        <a:rPr lang="zh-CN" altLang="en-US" sz="2000" kern="0" dirty="0">
                          <a:solidFill>
                            <a:schemeClr val="tx1"/>
                          </a:solidFill>
                          <a:effectLst/>
                          <a:latin typeface="Calibri"/>
                          <a:ea typeface="宋体"/>
                          <a:cs typeface="Times New Roman"/>
                        </a:rPr>
                        <a:t>上海</a:t>
                      </a:r>
                      <a:endParaRPr lang="zh-CN" sz="2000" kern="100" dirty="0">
                        <a:solidFill>
                          <a:schemeClr val="tx1"/>
                        </a:solidFill>
                        <a:effectLst/>
                        <a:latin typeface="Calibri"/>
                        <a:ea typeface="宋体"/>
                        <a:cs typeface="Times New Roman"/>
                      </a:endParaRPr>
                    </a:p>
                  </a:txBody>
                  <a:tcPr marL="44156" marR="44156" marT="0" marB="0" anchor="b">
                    <a:solidFill>
                      <a:schemeClr val="accent1">
                        <a:lumMod val="20000"/>
                        <a:lumOff val="80000"/>
                      </a:schemeClr>
                    </a:solidFill>
                  </a:tcPr>
                </a:tc>
                <a:tc>
                  <a:txBody>
                    <a:bodyPr/>
                    <a:lstStyle/>
                    <a:p>
                      <a:pPr algn="ctr">
                        <a:spcAft>
                          <a:spcPts val="0"/>
                        </a:spcAft>
                      </a:pPr>
                      <a:r>
                        <a:rPr lang="en-US" sz="2000" kern="0" dirty="0">
                          <a:effectLst/>
                        </a:rPr>
                        <a:t>30.4</a:t>
                      </a:r>
                      <a:endParaRPr lang="zh-CN" sz="2000" kern="100" dirty="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25.9</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4.50 </a:t>
                      </a:r>
                      <a:endParaRPr lang="zh-CN" sz="2000" kern="100">
                        <a:effectLst/>
                        <a:latin typeface="Calibri"/>
                        <a:ea typeface="宋体"/>
                        <a:cs typeface="Times New Roman"/>
                      </a:endParaRPr>
                    </a:p>
                  </a:txBody>
                  <a:tcPr marL="44156" marR="44156" marT="0" marB="0" anchor="b"/>
                </a:tc>
                <a:extLst>
                  <a:ext uri="{0D108BD9-81ED-4DB2-BD59-A6C34878D82A}">
                    <a16:rowId xmlns:a16="http://schemas.microsoft.com/office/drawing/2014/main" xmlns="" val="10002"/>
                  </a:ext>
                </a:extLst>
              </a:tr>
              <a:tr h="334826">
                <a:tc>
                  <a:txBody>
                    <a:bodyPr/>
                    <a:lstStyle/>
                    <a:p>
                      <a:pPr algn="ctr">
                        <a:spcAft>
                          <a:spcPts val="0"/>
                        </a:spcAft>
                      </a:pPr>
                      <a:r>
                        <a:rPr lang="zh-CN" altLang="en-US" sz="2000" kern="0" dirty="0">
                          <a:solidFill>
                            <a:schemeClr val="tx1"/>
                          </a:solidFill>
                          <a:effectLst/>
                          <a:latin typeface="Calibri"/>
                          <a:ea typeface="宋体"/>
                          <a:cs typeface="Times New Roman"/>
                        </a:rPr>
                        <a:t>江苏</a:t>
                      </a:r>
                      <a:endParaRPr lang="zh-CN" sz="2000" kern="100" dirty="0">
                        <a:solidFill>
                          <a:schemeClr val="tx1"/>
                        </a:solidFill>
                        <a:effectLst/>
                        <a:latin typeface="Calibri"/>
                        <a:ea typeface="宋体"/>
                        <a:cs typeface="Times New Roman"/>
                      </a:endParaRPr>
                    </a:p>
                  </a:txBody>
                  <a:tcPr marL="44156" marR="44156" marT="0" marB="0" anchor="b">
                    <a:solidFill>
                      <a:schemeClr val="accent1">
                        <a:lumMod val="20000"/>
                        <a:lumOff val="80000"/>
                      </a:schemeClr>
                    </a:solidFill>
                  </a:tcPr>
                </a:tc>
                <a:tc>
                  <a:txBody>
                    <a:bodyPr/>
                    <a:lstStyle/>
                    <a:p>
                      <a:pPr algn="ctr">
                        <a:spcAft>
                          <a:spcPts val="0"/>
                        </a:spcAft>
                      </a:pPr>
                      <a:r>
                        <a:rPr lang="en-US" sz="2000" kern="0">
                          <a:effectLst/>
                        </a:rPr>
                        <a:t>96.6</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82</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14.60 </a:t>
                      </a:r>
                      <a:endParaRPr lang="zh-CN" sz="2000" kern="100">
                        <a:effectLst/>
                        <a:latin typeface="Calibri"/>
                        <a:ea typeface="宋体"/>
                        <a:cs typeface="Times New Roman"/>
                      </a:endParaRPr>
                    </a:p>
                  </a:txBody>
                  <a:tcPr marL="44156" marR="44156" marT="0" marB="0" anchor="b"/>
                </a:tc>
                <a:extLst>
                  <a:ext uri="{0D108BD9-81ED-4DB2-BD59-A6C34878D82A}">
                    <a16:rowId xmlns:a16="http://schemas.microsoft.com/office/drawing/2014/main" xmlns="" val="10003"/>
                  </a:ext>
                </a:extLst>
              </a:tr>
              <a:tr h="334826">
                <a:tc>
                  <a:txBody>
                    <a:bodyPr/>
                    <a:lstStyle/>
                    <a:p>
                      <a:pPr algn="ctr">
                        <a:spcAft>
                          <a:spcPts val="0"/>
                        </a:spcAft>
                      </a:pPr>
                      <a:r>
                        <a:rPr lang="zh-CN" altLang="en-US" sz="2000" kern="0" dirty="0">
                          <a:solidFill>
                            <a:schemeClr val="tx1"/>
                          </a:solidFill>
                          <a:effectLst/>
                          <a:latin typeface="Calibri"/>
                          <a:ea typeface="宋体"/>
                          <a:cs typeface="Times New Roman"/>
                        </a:rPr>
                        <a:t>浙江</a:t>
                      </a:r>
                      <a:endParaRPr lang="zh-CN" sz="2000" kern="100" dirty="0">
                        <a:solidFill>
                          <a:schemeClr val="tx1"/>
                        </a:solidFill>
                        <a:effectLst/>
                        <a:latin typeface="Calibri"/>
                        <a:ea typeface="宋体"/>
                        <a:cs typeface="Times New Roman"/>
                      </a:endParaRPr>
                    </a:p>
                  </a:txBody>
                  <a:tcPr marL="44156" marR="44156" marT="0" marB="0" anchor="b">
                    <a:solidFill>
                      <a:schemeClr val="accent1">
                        <a:lumMod val="20000"/>
                        <a:lumOff val="80000"/>
                      </a:schemeClr>
                    </a:solidFill>
                  </a:tcPr>
                </a:tc>
                <a:tc>
                  <a:txBody>
                    <a:bodyPr/>
                    <a:lstStyle/>
                    <a:p>
                      <a:pPr algn="ctr">
                        <a:spcAft>
                          <a:spcPts val="0"/>
                        </a:spcAft>
                      </a:pPr>
                      <a:r>
                        <a:rPr lang="en-US" sz="2000" kern="0">
                          <a:effectLst/>
                        </a:rPr>
                        <a:t>59.5</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50.5</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9.00 </a:t>
                      </a:r>
                      <a:endParaRPr lang="zh-CN" sz="2000" kern="100">
                        <a:effectLst/>
                        <a:latin typeface="Calibri"/>
                        <a:ea typeface="宋体"/>
                        <a:cs typeface="Times New Roman"/>
                      </a:endParaRPr>
                    </a:p>
                  </a:txBody>
                  <a:tcPr marL="44156" marR="44156" marT="0" marB="0" anchor="b"/>
                </a:tc>
                <a:extLst>
                  <a:ext uri="{0D108BD9-81ED-4DB2-BD59-A6C34878D82A}">
                    <a16:rowId xmlns:a16="http://schemas.microsoft.com/office/drawing/2014/main" xmlns="" val="10004"/>
                  </a:ext>
                </a:extLst>
              </a:tr>
              <a:tr h="334826">
                <a:tc>
                  <a:txBody>
                    <a:bodyPr/>
                    <a:lstStyle/>
                    <a:p>
                      <a:pPr algn="ctr">
                        <a:spcAft>
                          <a:spcPts val="0"/>
                        </a:spcAft>
                      </a:pPr>
                      <a:r>
                        <a:rPr lang="zh-CN" altLang="en-US" sz="2000" kern="0" dirty="0">
                          <a:solidFill>
                            <a:schemeClr val="tx1"/>
                          </a:solidFill>
                          <a:effectLst/>
                          <a:latin typeface="Calibri"/>
                          <a:ea typeface="宋体"/>
                          <a:cs typeface="Times New Roman"/>
                        </a:rPr>
                        <a:t>安徽</a:t>
                      </a:r>
                      <a:endParaRPr lang="zh-CN" sz="2000" kern="100" dirty="0">
                        <a:solidFill>
                          <a:schemeClr val="tx1"/>
                        </a:solidFill>
                        <a:effectLst/>
                        <a:latin typeface="Calibri"/>
                        <a:ea typeface="宋体"/>
                        <a:cs typeface="Times New Roman"/>
                      </a:endParaRPr>
                    </a:p>
                  </a:txBody>
                  <a:tcPr marL="44156" marR="44156" marT="0" marB="0" anchor="b">
                    <a:solidFill>
                      <a:schemeClr val="accent1">
                        <a:lumMod val="20000"/>
                        <a:lumOff val="80000"/>
                      </a:schemeClr>
                    </a:solidFill>
                  </a:tcPr>
                </a:tc>
                <a:tc>
                  <a:txBody>
                    <a:bodyPr/>
                    <a:lstStyle/>
                    <a:p>
                      <a:pPr algn="ctr">
                        <a:spcAft>
                          <a:spcPts val="0"/>
                        </a:spcAft>
                      </a:pPr>
                      <a:r>
                        <a:rPr lang="en-US" sz="2000" kern="0">
                          <a:effectLst/>
                        </a:rPr>
                        <a:t>44.4</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41.5</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2.90 </a:t>
                      </a:r>
                      <a:endParaRPr lang="zh-CN" sz="2000" kern="100">
                        <a:effectLst/>
                        <a:latin typeface="Calibri"/>
                        <a:ea typeface="宋体"/>
                        <a:cs typeface="Times New Roman"/>
                      </a:endParaRPr>
                    </a:p>
                  </a:txBody>
                  <a:tcPr marL="44156" marR="44156" marT="0" marB="0" anchor="b"/>
                </a:tc>
                <a:extLst>
                  <a:ext uri="{0D108BD9-81ED-4DB2-BD59-A6C34878D82A}">
                    <a16:rowId xmlns:a16="http://schemas.microsoft.com/office/drawing/2014/main" xmlns="" val="10005"/>
                  </a:ext>
                </a:extLst>
              </a:tr>
              <a:tr h="334826">
                <a:tc>
                  <a:txBody>
                    <a:bodyPr/>
                    <a:lstStyle/>
                    <a:p>
                      <a:pPr algn="ctr">
                        <a:spcAft>
                          <a:spcPts val="0"/>
                        </a:spcAft>
                      </a:pPr>
                      <a:r>
                        <a:rPr lang="zh-CN" altLang="en-US" sz="2000" kern="0" dirty="0">
                          <a:solidFill>
                            <a:schemeClr val="tx1"/>
                          </a:solidFill>
                          <a:effectLst/>
                          <a:latin typeface="Calibri"/>
                          <a:ea typeface="宋体"/>
                          <a:cs typeface="Times New Roman"/>
                        </a:rPr>
                        <a:t>江西</a:t>
                      </a:r>
                      <a:endParaRPr lang="zh-CN" sz="2000" kern="100" dirty="0">
                        <a:solidFill>
                          <a:schemeClr val="tx1"/>
                        </a:solidFill>
                        <a:effectLst/>
                        <a:latin typeface="Calibri"/>
                        <a:ea typeface="宋体"/>
                        <a:cs typeface="Times New Roman"/>
                      </a:endParaRPr>
                    </a:p>
                  </a:txBody>
                  <a:tcPr marL="44156" marR="44156" marT="0" marB="0" anchor="b">
                    <a:solidFill>
                      <a:schemeClr val="accent1">
                        <a:lumMod val="20000"/>
                        <a:lumOff val="80000"/>
                      </a:schemeClr>
                    </a:solidFill>
                  </a:tcPr>
                </a:tc>
                <a:tc>
                  <a:txBody>
                    <a:bodyPr/>
                    <a:lstStyle/>
                    <a:p>
                      <a:pPr algn="ctr">
                        <a:spcAft>
                          <a:spcPts val="0"/>
                        </a:spcAft>
                      </a:pPr>
                      <a:r>
                        <a:rPr lang="en-US" sz="2000" kern="0">
                          <a:effectLst/>
                        </a:rPr>
                        <a:t>45.7</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43.4</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2.30 </a:t>
                      </a:r>
                      <a:endParaRPr lang="zh-CN" sz="2000" kern="100">
                        <a:effectLst/>
                        <a:latin typeface="Calibri"/>
                        <a:ea typeface="宋体"/>
                        <a:cs typeface="Times New Roman"/>
                      </a:endParaRPr>
                    </a:p>
                  </a:txBody>
                  <a:tcPr marL="44156" marR="44156" marT="0" marB="0" anchor="b"/>
                </a:tc>
                <a:extLst>
                  <a:ext uri="{0D108BD9-81ED-4DB2-BD59-A6C34878D82A}">
                    <a16:rowId xmlns:a16="http://schemas.microsoft.com/office/drawing/2014/main" xmlns="" val="10006"/>
                  </a:ext>
                </a:extLst>
              </a:tr>
              <a:tr h="334826">
                <a:tc>
                  <a:txBody>
                    <a:bodyPr/>
                    <a:lstStyle/>
                    <a:p>
                      <a:pPr algn="ctr">
                        <a:spcAft>
                          <a:spcPts val="0"/>
                        </a:spcAft>
                      </a:pPr>
                      <a:r>
                        <a:rPr lang="zh-CN" altLang="en-US" sz="2000" kern="0" dirty="0">
                          <a:solidFill>
                            <a:schemeClr val="tx1"/>
                          </a:solidFill>
                          <a:effectLst/>
                          <a:latin typeface="Calibri"/>
                          <a:ea typeface="宋体"/>
                          <a:cs typeface="Times New Roman"/>
                        </a:rPr>
                        <a:t>湖北</a:t>
                      </a:r>
                      <a:endParaRPr lang="zh-CN" sz="2000" kern="100" dirty="0">
                        <a:solidFill>
                          <a:schemeClr val="tx1"/>
                        </a:solidFill>
                        <a:effectLst/>
                        <a:latin typeface="Calibri"/>
                        <a:ea typeface="宋体"/>
                        <a:cs typeface="Times New Roman"/>
                      </a:endParaRPr>
                    </a:p>
                  </a:txBody>
                  <a:tcPr marL="44156" marR="44156" marT="0" marB="0" anchor="b">
                    <a:solidFill>
                      <a:schemeClr val="accent1">
                        <a:lumMod val="20000"/>
                        <a:lumOff val="80000"/>
                      </a:schemeClr>
                    </a:solidFill>
                  </a:tcPr>
                </a:tc>
                <a:tc>
                  <a:txBody>
                    <a:bodyPr/>
                    <a:lstStyle/>
                    <a:p>
                      <a:pPr algn="ctr">
                        <a:spcAft>
                          <a:spcPts val="0"/>
                        </a:spcAft>
                      </a:pPr>
                      <a:r>
                        <a:rPr lang="en-US" sz="2000" kern="0">
                          <a:effectLst/>
                        </a:rPr>
                        <a:t>61.6</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58.5</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3.10 </a:t>
                      </a:r>
                      <a:endParaRPr lang="zh-CN" sz="2000" kern="100">
                        <a:effectLst/>
                        <a:latin typeface="Calibri"/>
                        <a:ea typeface="宋体"/>
                        <a:cs typeface="Times New Roman"/>
                      </a:endParaRPr>
                    </a:p>
                  </a:txBody>
                  <a:tcPr marL="44156" marR="44156" marT="0" marB="0" anchor="b"/>
                </a:tc>
                <a:extLst>
                  <a:ext uri="{0D108BD9-81ED-4DB2-BD59-A6C34878D82A}">
                    <a16:rowId xmlns:a16="http://schemas.microsoft.com/office/drawing/2014/main" xmlns="" val="10007"/>
                  </a:ext>
                </a:extLst>
              </a:tr>
              <a:tr h="334826">
                <a:tc>
                  <a:txBody>
                    <a:bodyPr/>
                    <a:lstStyle/>
                    <a:p>
                      <a:pPr algn="ctr">
                        <a:spcAft>
                          <a:spcPts val="0"/>
                        </a:spcAft>
                      </a:pPr>
                      <a:r>
                        <a:rPr lang="zh-CN" altLang="en-US" sz="2000" kern="0" dirty="0">
                          <a:solidFill>
                            <a:schemeClr val="tx1"/>
                          </a:solidFill>
                          <a:effectLst/>
                          <a:latin typeface="Calibri"/>
                          <a:ea typeface="宋体"/>
                          <a:cs typeface="Times New Roman"/>
                        </a:rPr>
                        <a:t>河南</a:t>
                      </a:r>
                      <a:endParaRPr lang="zh-CN" sz="2000" kern="100" dirty="0">
                        <a:solidFill>
                          <a:schemeClr val="tx1"/>
                        </a:solidFill>
                        <a:effectLst/>
                        <a:latin typeface="Calibri"/>
                        <a:ea typeface="宋体"/>
                        <a:cs typeface="Times New Roman"/>
                      </a:endParaRPr>
                    </a:p>
                  </a:txBody>
                  <a:tcPr marL="44156" marR="44156" marT="0" marB="0" anchor="b">
                    <a:solidFill>
                      <a:schemeClr val="accent1">
                        <a:lumMod val="20000"/>
                        <a:lumOff val="80000"/>
                      </a:schemeClr>
                    </a:solidFill>
                  </a:tcPr>
                </a:tc>
                <a:tc>
                  <a:txBody>
                    <a:bodyPr/>
                    <a:lstStyle/>
                    <a:p>
                      <a:pPr algn="ctr">
                        <a:spcAft>
                          <a:spcPts val="0"/>
                        </a:spcAft>
                      </a:pPr>
                      <a:r>
                        <a:rPr lang="en-US" sz="2000" kern="0">
                          <a:effectLst/>
                        </a:rPr>
                        <a:t>72.1</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64.3</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7.80 </a:t>
                      </a:r>
                      <a:endParaRPr lang="zh-CN" sz="2000" kern="100">
                        <a:effectLst/>
                        <a:latin typeface="Calibri"/>
                        <a:ea typeface="宋体"/>
                        <a:cs typeface="Times New Roman"/>
                      </a:endParaRPr>
                    </a:p>
                  </a:txBody>
                  <a:tcPr marL="44156" marR="44156" marT="0" marB="0" anchor="b"/>
                </a:tc>
                <a:extLst>
                  <a:ext uri="{0D108BD9-81ED-4DB2-BD59-A6C34878D82A}">
                    <a16:rowId xmlns:a16="http://schemas.microsoft.com/office/drawing/2014/main" xmlns="" val="10008"/>
                  </a:ext>
                </a:extLst>
              </a:tr>
              <a:tr h="334826">
                <a:tc>
                  <a:txBody>
                    <a:bodyPr/>
                    <a:lstStyle/>
                    <a:p>
                      <a:pPr algn="ctr">
                        <a:spcAft>
                          <a:spcPts val="0"/>
                        </a:spcAft>
                      </a:pPr>
                      <a:r>
                        <a:rPr lang="zh-CN" altLang="en-US" sz="2000" kern="0" dirty="0">
                          <a:solidFill>
                            <a:schemeClr val="tx1"/>
                          </a:solidFill>
                          <a:effectLst/>
                          <a:latin typeface="Calibri"/>
                          <a:ea typeface="宋体"/>
                          <a:cs typeface="Times New Roman"/>
                        </a:rPr>
                        <a:t>湖南</a:t>
                      </a:r>
                      <a:endParaRPr lang="zh-CN" sz="2000" kern="100" dirty="0">
                        <a:solidFill>
                          <a:schemeClr val="tx1"/>
                        </a:solidFill>
                        <a:effectLst/>
                        <a:latin typeface="Calibri"/>
                        <a:ea typeface="宋体"/>
                        <a:cs typeface="Times New Roman"/>
                      </a:endParaRPr>
                    </a:p>
                  </a:txBody>
                  <a:tcPr marL="44156" marR="44156" marT="0" marB="0" anchor="b">
                    <a:solidFill>
                      <a:schemeClr val="accent1">
                        <a:lumMod val="20000"/>
                        <a:lumOff val="80000"/>
                      </a:schemeClr>
                    </a:solidFill>
                  </a:tcPr>
                </a:tc>
                <a:tc>
                  <a:txBody>
                    <a:bodyPr/>
                    <a:lstStyle/>
                    <a:p>
                      <a:pPr algn="ctr">
                        <a:spcAft>
                          <a:spcPts val="0"/>
                        </a:spcAft>
                      </a:pPr>
                      <a:r>
                        <a:rPr lang="en-US" sz="2000" kern="0">
                          <a:effectLst/>
                        </a:rPr>
                        <a:t>89.5</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80.5</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9.00 </a:t>
                      </a:r>
                      <a:endParaRPr lang="zh-CN" sz="2000" kern="100">
                        <a:effectLst/>
                        <a:latin typeface="Calibri"/>
                        <a:ea typeface="宋体"/>
                        <a:cs typeface="Times New Roman"/>
                      </a:endParaRPr>
                    </a:p>
                  </a:txBody>
                  <a:tcPr marL="44156" marR="44156" marT="0" marB="0" anchor="b"/>
                </a:tc>
                <a:extLst>
                  <a:ext uri="{0D108BD9-81ED-4DB2-BD59-A6C34878D82A}">
                    <a16:rowId xmlns:a16="http://schemas.microsoft.com/office/drawing/2014/main" xmlns="" val="10009"/>
                  </a:ext>
                </a:extLst>
              </a:tr>
              <a:tr h="334826">
                <a:tc>
                  <a:txBody>
                    <a:bodyPr/>
                    <a:lstStyle/>
                    <a:p>
                      <a:pPr algn="ctr">
                        <a:spcAft>
                          <a:spcPts val="0"/>
                        </a:spcAft>
                      </a:pPr>
                      <a:r>
                        <a:rPr lang="zh-CN" altLang="en-US" sz="2000" kern="0" dirty="0">
                          <a:solidFill>
                            <a:schemeClr val="tx1"/>
                          </a:solidFill>
                          <a:effectLst/>
                          <a:latin typeface="Calibri"/>
                          <a:ea typeface="宋体"/>
                          <a:cs typeface="Times New Roman"/>
                        </a:rPr>
                        <a:t>山西</a:t>
                      </a:r>
                      <a:endParaRPr lang="zh-CN" sz="2000" kern="100" dirty="0">
                        <a:solidFill>
                          <a:schemeClr val="tx1"/>
                        </a:solidFill>
                        <a:effectLst/>
                        <a:latin typeface="Calibri"/>
                        <a:ea typeface="宋体"/>
                        <a:cs typeface="Times New Roman"/>
                      </a:endParaRPr>
                    </a:p>
                  </a:txBody>
                  <a:tcPr marL="44156" marR="44156" marT="0" marB="0" anchor="b">
                    <a:solidFill>
                      <a:schemeClr val="accent1">
                        <a:lumMod val="20000"/>
                        <a:lumOff val="80000"/>
                      </a:schemeClr>
                    </a:solidFill>
                  </a:tcPr>
                </a:tc>
                <a:tc>
                  <a:txBody>
                    <a:bodyPr/>
                    <a:lstStyle/>
                    <a:p>
                      <a:pPr algn="ctr">
                        <a:spcAft>
                          <a:spcPts val="0"/>
                        </a:spcAft>
                      </a:pPr>
                      <a:r>
                        <a:rPr lang="en-US" sz="2000" kern="0">
                          <a:effectLst/>
                        </a:rPr>
                        <a:t>35</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31.5</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3.50 </a:t>
                      </a:r>
                      <a:endParaRPr lang="zh-CN" sz="2000" kern="100">
                        <a:effectLst/>
                        <a:latin typeface="Calibri"/>
                        <a:ea typeface="宋体"/>
                        <a:cs typeface="Times New Roman"/>
                      </a:endParaRPr>
                    </a:p>
                  </a:txBody>
                  <a:tcPr marL="44156" marR="44156" marT="0" marB="0" anchor="b"/>
                </a:tc>
                <a:extLst>
                  <a:ext uri="{0D108BD9-81ED-4DB2-BD59-A6C34878D82A}">
                    <a16:rowId xmlns:a16="http://schemas.microsoft.com/office/drawing/2014/main" xmlns="" val="10010"/>
                  </a:ext>
                </a:extLst>
              </a:tr>
              <a:tr h="334826">
                <a:tc>
                  <a:txBody>
                    <a:bodyPr/>
                    <a:lstStyle/>
                    <a:p>
                      <a:pPr algn="ctr">
                        <a:spcAft>
                          <a:spcPts val="0"/>
                        </a:spcAft>
                      </a:pPr>
                      <a:r>
                        <a:rPr lang="zh-CN" altLang="en-US" sz="2000" kern="0" dirty="0">
                          <a:solidFill>
                            <a:schemeClr val="tx1"/>
                          </a:solidFill>
                          <a:effectLst/>
                          <a:latin typeface="Calibri"/>
                          <a:ea typeface="宋体"/>
                          <a:cs typeface="Times New Roman"/>
                        </a:rPr>
                        <a:t>重庆</a:t>
                      </a:r>
                      <a:endParaRPr lang="zh-CN" sz="2000" kern="100" dirty="0">
                        <a:solidFill>
                          <a:schemeClr val="tx1"/>
                        </a:solidFill>
                        <a:effectLst/>
                        <a:latin typeface="Calibri"/>
                        <a:ea typeface="宋体"/>
                        <a:cs typeface="Times New Roman"/>
                      </a:endParaRPr>
                    </a:p>
                  </a:txBody>
                  <a:tcPr marL="44156" marR="44156" marT="0" marB="0" anchor="b">
                    <a:solidFill>
                      <a:schemeClr val="accent1">
                        <a:lumMod val="20000"/>
                        <a:lumOff val="80000"/>
                      </a:schemeClr>
                    </a:solidFill>
                  </a:tcPr>
                </a:tc>
                <a:tc>
                  <a:txBody>
                    <a:bodyPr/>
                    <a:lstStyle/>
                    <a:p>
                      <a:pPr algn="ctr">
                        <a:spcAft>
                          <a:spcPts val="0"/>
                        </a:spcAft>
                      </a:pPr>
                      <a:r>
                        <a:rPr lang="en-US" sz="2000" kern="0">
                          <a:effectLst/>
                        </a:rPr>
                        <a:t>26.9</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23.9</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3.00 </a:t>
                      </a:r>
                      <a:endParaRPr lang="zh-CN" sz="2000" kern="100">
                        <a:effectLst/>
                        <a:latin typeface="Calibri"/>
                        <a:ea typeface="宋体"/>
                        <a:cs typeface="Times New Roman"/>
                      </a:endParaRPr>
                    </a:p>
                  </a:txBody>
                  <a:tcPr marL="44156" marR="44156" marT="0" marB="0" anchor="b"/>
                </a:tc>
                <a:extLst>
                  <a:ext uri="{0D108BD9-81ED-4DB2-BD59-A6C34878D82A}">
                    <a16:rowId xmlns:a16="http://schemas.microsoft.com/office/drawing/2014/main" xmlns="" val="10011"/>
                  </a:ext>
                </a:extLst>
              </a:tr>
              <a:tr h="334826">
                <a:tc>
                  <a:txBody>
                    <a:bodyPr/>
                    <a:lstStyle/>
                    <a:p>
                      <a:pPr algn="ctr">
                        <a:spcAft>
                          <a:spcPts val="0"/>
                        </a:spcAft>
                      </a:pPr>
                      <a:r>
                        <a:rPr lang="zh-CN" altLang="en-US" sz="2000" kern="0" dirty="0">
                          <a:solidFill>
                            <a:schemeClr val="tx1"/>
                          </a:solidFill>
                          <a:effectLst/>
                          <a:latin typeface="Calibri"/>
                          <a:ea typeface="宋体"/>
                          <a:cs typeface="Times New Roman"/>
                        </a:rPr>
                        <a:t>四川 </a:t>
                      </a:r>
                      <a:endParaRPr lang="zh-CN" sz="2000" kern="100" dirty="0">
                        <a:solidFill>
                          <a:schemeClr val="tx1"/>
                        </a:solidFill>
                        <a:effectLst/>
                        <a:latin typeface="Calibri"/>
                        <a:ea typeface="宋体"/>
                        <a:cs typeface="Times New Roman"/>
                      </a:endParaRPr>
                    </a:p>
                  </a:txBody>
                  <a:tcPr marL="44156" marR="44156" marT="0" marB="0" anchor="b">
                    <a:solidFill>
                      <a:schemeClr val="accent1">
                        <a:lumMod val="20000"/>
                        <a:lumOff val="80000"/>
                      </a:schemeClr>
                    </a:solidFill>
                  </a:tcPr>
                </a:tc>
                <a:tc>
                  <a:txBody>
                    <a:bodyPr/>
                    <a:lstStyle/>
                    <a:p>
                      <a:pPr algn="ctr">
                        <a:spcAft>
                          <a:spcPts val="0"/>
                        </a:spcAft>
                      </a:pPr>
                      <a:r>
                        <a:rPr lang="en-US" sz="2000" kern="0">
                          <a:effectLst/>
                        </a:rPr>
                        <a:t>78.3</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74.4</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3.90 </a:t>
                      </a:r>
                      <a:endParaRPr lang="zh-CN" sz="2000" kern="100">
                        <a:effectLst/>
                        <a:latin typeface="Calibri"/>
                        <a:ea typeface="宋体"/>
                        <a:cs typeface="Times New Roman"/>
                      </a:endParaRPr>
                    </a:p>
                  </a:txBody>
                  <a:tcPr marL="44156" marR="44156" marT="0" marB="0" anchor="b"/>
                </a:tc>
                <a:extLst>
                  <a:ext uri="{0D108BD9-81ED-4DB2-BD59-A6C34878D82A}">
                    <a16:rowId xmlns:a16="http://schemas.microsoft.com/office/drawing/2014/main" xmlns="" val="10012"/>
                  </a:ext>
                </a:extLst>
              </a:tr>
              <a:tr h="334826">
                <a:tc>
                  <a:txBody>
                    <a:bodyPr/>
                    <a:lstStyle/>
                    <a:p>
                      <a:pPr algn="ctr">
                        <a:spcAft>
                          <a:spcPts val="0"/>
                        </a:spcAft>
                      </a:pPr>
                      <a:r>
                        <a:rPr lang="zh-CN" altLang="en-US" sz="2000" kern="0" dirty="0">
                          <a:solidFill>
                            <a:schemeClr val="tx1"/>
                          </a:solidFill>
                          <a:effectLst/>
                          <a:latin typeface="Calibri"/>
                          <a:ea typeface="宋体"/>
                          <a:cs typeface="Times New Roman"/>
                        </a:rPr>
                        <a:t>贵州</a:t>
                      </a:r>
                      <a:endParaRPr lang="zh-CN" sz="2000" kern="100" dirty="0">
                        <a:solidFill>
                          <a:schemeClr val="tx1"/>
                        </a:solidFill>
                        <a:effectLst/>
                        <a:latin typeface="Calibri"/>
                        <a:ea typeface="宋体"/>
                        <a:cs typeface="Times New Roman"/>
                      </a:endParaRPr>
                    </a:p>
                  </a:txBody>
                  <a:tcPr marL="44156" marR="44156" marT="0" marB="0" anchor="b">
                    <a:solidFill>
                      <a:schemeClr val="accent1">
                        <a:lumMod val="20000"/>
                        <a:lumOff val="80000"/>
                      </a:schemeClr>
                    </a:solidFill>
                  </a:tcPr>
                </a:tc>
                <a:tc>
                  <a:txBody>
                    <a:bodyPr/>
                    <a:lstStyle/>
                    <a:p>
                      <a:pPr algn="ctr">
                        <a:spcAft>
                          <a:spcPts val="0"/>
                        </a:spcAft>
                      </a:pPr>
                      <a:r>
                        <a:rPr lang="en-US" sz="2000" kern="0">
                          <a:effectLst/>
                        </a:rPr>
                        <a:t>22.6</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21</a:t>
                      </a:r>
                      <a:endParaRPr lang="zh-CN" sz="2000" kern="100">
                        <a:effectLst/>
                        <a:latin typeface="Calibri"/>
                        <a:ea typeface="宋体"/>
                        <a:cs typeface="Times New Roman"/>
                      </a:endParaRPr>
                    </a:p>
                  </a:txBody>
                  <a:tcPr marL="44156" marR="44156" marT="0" marB="0" anchor="b"/>
                </a:tc>
                <a:tc>
                  <a:txBody>
                    <a:bodyPr/>
                    <a:lstStyle/>
                    <a:p>
                      <a:pPr algn="ctr">
                        <a:spcAft>
                          <a:spcPts val="0"/>
                        </a:spcAft>
                      </a:pPr>
                      <a:r>
                        <a:rPr lang="en-US" sz="2000" kern="0">
                          <a:effectLst/>
                        </a:rPr>
                        <a:t>1.60 </a:t>
                      </a:r>
                      <a:endParaRPr lang="zh-CN" sz="2000" kern="100">
                        <a:effectLst/>
                        <a:latin typeface="Calibri"/>
                        <a:ea typeface="宋体"/>
                        <a:cs typeface="Times New Roman"/>
                      </a:endParaRPr>
                    </a:p>
                  </a:txBody>
                  <a:tcPr marL="44156" marR="44156" marT="0" marB="0" anchor="b"/>
                </a:tc>
                <a:extLst>
                  <a:ext uri="{0D108BD9-81ED-4DB2-BD59-A6C34878D82A}">
                    <a16:rowId xmlns:a16="http://schemas.microsoft.com/office/drawing/2014/main" xmlns="" val="10013"/>
                  </a:ext>
                </a:extLst>
              </a:tr>
              <a:tr h="334826">
                <a:tc>
                  <a:txBody>
                    <a:bodyPr/>
                    <a:lstStyle/>
                    <a:p>
                      <a:pPr algn="ctr">
                        <a:spcAft>
                          <a:spcPts val="0"/>
                        </a:spcAft>
                      </a:pPr>
                      <a:r>
                        <a:rPr lang="zh-CN" altLang="en-US" sz="2000" kern="0" dirty="0">
                          <a:solidFill>
                            <a:schemeClr val="tx1"/>
                          </a:solidFill>
                          <a:effectLst/>
                          <a:latin typeface="Calibri"/>
                          <a:ea typeface="宋体"/>
                          <a:cs typeface="Times New Roman"/>
                        </a:rPr>
                        <a:t>云南</a:t>
                      </a:r>
                      <a:endParaRPr lang="zh-CN" sz="2000" kern="100" dirty="0">
                        <a:solidFill>
                          <a:schemeClr val="tx1"/>
                        </a:solidFill>
                        <a:effectLst/>
                        <a:latin typeface="Calibri"/>
                        <a:ea typeface="宋体"/>
                        <a:cs typeface="Times New Roman"/>
                      </a:endParaRPr>
                    </a:p>
                  </a:txBody>
                  <a:tcPr marL="44156" marR="44156" marT="0" marB="0" anchor="b">
                    <a:solidFill>
                      <a:schemeClr val="accent1">
                        <a:lumMod val="20000"/>
                        <a:lumOff val="80000"/>
                      </a:schemeClr>
                    </a:solidFill>
                  </a:tcPr>
                </a:tc>
                <a:tc>
                  <a:txBody>
                    <a:bodyPr/>
                    <a:lstStyle/>
                    <a:p>
                      <a:pPr algn="ctr">
                        <a:spcAft>
                          <a:spcPts val="0"/>
                        </a:spcAft>
                      </a:pPr>
                      <a:r>
                        <a:rPr lang="en-US" sz="2000" kern="0" dirty="0">
                          <a:effectLst/>
                        </a:rPr>
                        <a:t>28.5</a:t>
                      </a:r>
                      <a:endParaRPr lang="zh-CN" sz="2000" kern="100" dirty="0">
                        <a:effectLst/>
                        <a:latin typeface="Calibri"/>
                        <a:ea typeface="宋体"/>
                        <a:cs typeface="Times New Roman"/>
                      </a:endParaRPr>
                    </a:p>
                  </a:txBody>
                  <a:tcPr marL="44156" marR="44156" marT="0" marB="0" anchor="b"/>
                </a:tc>
                <a:tc>
                  <a:txBody>
                    <a:bodyPr/>
                    <a:lstStyle/>
                    <a:p>
                      <a:pPr algn="ctr">
                        <a:spcAft>
                          <a:spcPts val="0"/>
                        </a:spcAft>
                      </a:pPr>
                      <a:r>
                        <a:rPr lang="en-US" sz="2000" kern="0" dirty="0">
                          <a:effectLst/>
                        </a:rPr>
                        <a:t>27.1</a:t>
                      </a:r>
                      <a:endParaRPr lang="zh-CN" sz="2000" kern="100" dirty="0">
                        <a:effectLst/>
                        <a:latin typeface="Calibri"/>
                        <a:ea typeface="宋体"/>
                        <a:cs typeface="Times New Roman"/>
                      </a:endParaRPr>
                    </a:p>
                  </a:txBody>
                  <a:tcPr marL="44156" marR="44156" marT="0" marB="0" anchor="b"/>
                </a:tc>
                <a:tc>
                  <a:txBody>
                    <a:bodyPr/>
                    <a:lstStyle/>
                    <a:p>
                      <a:pPr algn="ctr">
                        <a:spcAft>
                          <a:spcPts val="0"/>
                        </a:spcAft>
                      </a:pPr>
                      <a:r>
                        <a:rPr lang="en-US" sz="2000" kern="0" dirty="0">
                          <a:effectLst/>
                        </a:rPr>
                        <a:t>1.40 </a:t>
                      </a:r>
                      <a:endParaRPr lang="zh-CN" sz="2000" kern="100" dirty="0">
                        <a:effectLst/>
                        <a:latin typeface="Calibri"/>
                        <a:ea typeface="宋体"/>
                        <a:cs typeface="Times New Roman"/>
                      </a:endParaRPr>
                    </a:p>
                  </a:txBody>
                  <a:tcPr marL="44156" marR="44156" marT="0" marB="0" anchor="b"/>
                </a:tc>
                <a:extLst>
                  <a:ext uri="{0D108BD9-81ED-4DB2-BD59-A6C34878D82A}">
                    <a16:rowId xmlns:a16="http://schemas.microsoft.com/office/drawing/2014/main" xmlns="" val="10014"/>
                  </a:ext>
                </a:extLst>
              </a:tr>
            </a:tbl>
          </a:graphicData>
        </a:graphic>
      </p:graphicFrame>
      <p:sp>
        <p:nvSpPr>
          <p:cNvPr id="6" name="矩形 5"/>
          <p:cNvSpPr/>
          <p:nvPr/>
        </p:nvSpPr>
        <p:spPr>
          <a:xfrm>
            <a:off x="1703512" y="228729"/>
            <a:ext cx="8136904" cy="461665"/>
          </a:xfrm>
          <a:prstGeom prst="rect">
            <a:avLst/>
          </a:prstGeom>
        </p:spPr>
        <p:txBody>
          <a:bodyPr wrap="square">
            <a:spAutoFit/>
          </a:bodyPr>
          <a:lstStyle/>
          <a:p>
            <a:pPr algn="ctr"/>
            <a:r>
              <a:rPr lang="zh-CN" altLang="en-US" sz="2400" b="1" dirty="0"/>
              <a:t>省级</a:t>
            </a:r>
            <a:r>
              <a:rPr lang="en-US" altLang="zh-CN" sz="2400" b="1" dirty="0"/>
              <a:t> COD </a:t>
            </a:r>
            <a:r>
              <a:rPr lang="zh-CN" altLang="en-US" sz="2400" b="1" dirty="0"/>
              <a:t>减排任务（十一五期间）</a:t>
            </a:r>
            <a:endParaRPr lang="zh-CN" altLang="en-US" sz="2400" dirty="0"/>
          </a:p>
        </p:txBody>
      </p:sp>
    </p:spTree>
    <p:extLst>
      <p:ext uri="{BB962C8B-B14F-4D97-AF65-F5344CB8AC3E}">
        <p14:creationId xmlns:p14="http://schemas.microsoft.com/office/powerpoint/2010/main" val="2317942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49</a:t>
            </a:fld>
            <a:endParaRPr lang="zh-CN" altLang="en-US" dirty="0"/>
          </a:p>
        </p:txBody>
      </p:sp>
      <p:sp>
        <p:nvSpPr>
          <p:cNvPr id="3" name="内容占位符 2">
            <a:extLst>
              <a:ext uri="{FF2B5EF4-FFF2-40B4-BE49-F238E27FC236}">
                <a16:creationId xmlns:a16="http://schemas.microsoft.com/office/drawing/2014/main" xmlns="" id="{694FC6EF-005A-1015-B393-8295CED71D62}"/>
              </a:ext>
            </a:extLst>
          </p:cNvPr>
          <p:cNvSpPr>
            <a:spLocks noGrp="1"/>
          </p:cNvSpPr>
          <p:nvPr>
            <p:ph idx="1"/>
          </p:nvPr>
        </p:nvSpPr>
        <p:spPr>
          <a:xfrm>
            <a:off x="1708732" y="389966"/>
            <a:ext cx="9965527" cy="6068174"/>
          </a:xfrm>
        </p:spPr>
        <p:txBody>
          <a:bodyPr>
            <a:normAutofit/>
          </a:bodyPr>
          <a:lstStyle/>
          <a:p>
            <a:pPr lvl="0"/>
            <a:r>
              <a:rPr lang="zh-CN" altLang="en-US" dirty="0"/>
              <a:t>省级减排任务如何分解：</a:t>
            </a:r>
          </a:p>
          <a:p>
            <a:pPr lvl="1"/>
            <a:r>
              <a:rPr lang="zh-CN" altLang="en-US" dirty="0"/>
              <a:t>分解到地级市</a:t>
            </a:r>
          </a:p>
          <a:p>
            <a:pPr lvl="1"/>
            <a:r>
              <a:rPr lang="zh-CN" altLang="en-US" dirty="0"/>
              <a:t>按地级市污染产业在全省的比重分解</a:t>
            </a:r>
          </a:p>
          <a:p>
            <a:pPr lvl="0"/>
            <a:r>
              <a:rPr lang="zh-CN" altLang="en-US" dirty="0"/>
              <a:t>如何实现减排：</a:t>
            </a:r>
          </a:p>
          <a:p>
            <a:pPr lvl="1"/>
            <a:r>
              <a:rPr lang="zh-CN" altLang="en-US" dirty="0"/>
              <a:t>更严格的排放标准</a:t>
            </a:r>
          </a:p>
          <a:p>
            <a:pPr lvl="1"/>
            <a:r>
              <a:rPr lang="zh-CN" altLang="en-US" dirty="0"/>
              <a:t>更有效的处理设施</a:t>
            </a:r>
          </a:p>
          <a:p>
            <a:pPr lvl="1"/>
            <a:r>
              <a:rPr lang="zh-CN" altLang="en-US" dirty="0"/>
              <a:t>关停旧企业</a:t>
            </a:r>
          </a:p>
          <a:p>
            <a:pPr lvl="1"/>
            <a:r>
              <a:rPr lang="zh-CN" altLang="en-US" dirty="0"/>
              <a:t>控制新企业</a:t>
            </a:r>
          </a:p>
          <a:p>
            <a:pPr lvl="0"/>
            <a:r>
              <a:rPr lang="zh-CN" altLang="en-US" dirty="0"/>
              <a:t>潜在的影响：</a:t>
            </a:r>
          </a:p>
          <a:p>
            <a:pPr lvl="1"/>
            <a:r>
              <a:rPr lang="zh-CN" altLang="en-US" dirty="0"/>
              <a:t>企业活动的空间转移</a:t>
            </a:r>
          </a:p>
          <a:p>
            <a:pPr lvl="1"/>
            <a:r>
              <a:rPr lang="zh-CN" altLang="en-US" dirty="0"/>
              <a:t>控制新建、延缓扩建、产能转移</a:t>
            </a: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5"/>
          <p:cNvSpPr>
            <a:spLocks noChangeArrowheads="1"/>
          </p:cNvSpPr>
          <p:nvPr/>
        </p:nvSpPr>
        <p:spPr bwMode="auto">
          <a:xfrm>
            <a:off x="1552284" y="-1723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79658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37E8008E-24FB-421A-9D9F-808F8EC5A413}"/>
              </a:ext>
            </a:extLst>
          </p:cNvPr>
          <p:cNvSpPr>
            <a:spLocks noGrp="1"/>
          </p:cNvSpPr>
          <p:nvPr>
            <p:ph type="sldNum" sz="quarter" idx="12"/>
          </p:nvPr>
        </p:nvSpPr>
        <p:spPr/>
        <p:txBody>
          <a:bodyPr/>
          <a:lstStyle/>
          <a:p>
            <a:fld id="{5D5228B6-01A8-484F-9585-6E415C592245}" type="slidenum">
              <a:rPr lang="zh-CN" altLang="en-US" smtClean="0"/>
              <a:t>5</a:t>
            </a:fld>
            <a:endParaRPr lang="zh-CN" altLang="en-US"/>
          </a:p>
        </p:txBody>
      </p:sp>
      <p:sp>
        <p:nvSpPr>
          <p:cNvPr id="3" name="内容占位符 2">
            <a:extLst>
              <a:ext uri="{FF2B5EF4-FFF2-40B4-BE49-F238E27FC236}">
                <a16:creationId xmlns:a16="http://schemas.microsoft.com/office/drawing/2014/main" xmlns="" id="{AF4E5369-7004-4FBF-A03A-C76BD9BB64F9}"/>
              </a:ext>
            </a:extLst>
          </p:cNvPr>
          <p:cNvSpPr>
            <a:spLocks noGrp="1"/>
          </p:cNvSpPr>
          <p:nvPr>
            <p:ph idx="1"/>
          </p:nvPr>
        </p:nvSpPr>
        <p:spPr>
          <a:xfrm>
            <a:off x="1024128" y="745958"/>
            <a:ext cx="10405872" cy="5563402"/>
          </a:xfrm>
        </p:spPr>
        <p:txBody>
          <a:bodyPr>
            <a:normAutofit/>
          </a:bodyPr>
          <a:lstStyle/>
          <a:p>
            <a:r>
              <a:rPr lang="zh-CN" altLang="en-US" b="1" dirty="0"/>
              <a:t>林： </a:t>
            </a:r>
            <a:r>
              <a:rPr lang="zh-CN" altLang="en-US" dirty="0"/>
              <a:t>“我没有见过不用产业政策而</a:t>
            </a:r>
            <a:r>
              <a:rPr lang="zh-CN" altLang="en-US" dirty="0">
                <a:solidFill>
                  <a:srgbClr val="FF0000"/>
                </a:solidFill>
              </a:rPr>
              <a:t>成功追赶</a:t>
            </a:r>
            <a:r>
              <a:rPr lang="zh-CN" altLang="en-US" dirty="0"/>
              <a:t>发达国家的发展中国家，也没见过不用产业政策而继续保持其领先地位的发达国家。”</a:t>
            </a:r>
            <a:endParaRPr lang="en-US" altLang="zh-CN" dirty="0"/>
          </a:p>
          <a:p>
            <a:r>
              <a:rPr lang="zh-CN" altLang="en-US" b="1" dirty="0"/>
              <a:t>张：</a:t>
            </a:r>
            <a:r>
              <a:rPr lang="zh-CN" altLang="en-US" dirty="0"/>
              <a:t>“产业政策是披着马甲的</a:t>
            </a:r>
            <a:r>
              <a:rPr lang="zh-CN" altLang="en-US" dirty="0">
                <a:solidFill>
                  <a:srgbClr val="FF0000"/>
                </a:solidFill>
              </a:rPr>
              <a:t>计划经济</a:t>
            </a:r>
            <a:r>
              <a:rPr lang="zh-CN" altLang="en-US" dirty="0"/>
              <a:t>”，“中国经济持续存在的结构失调，产能过剩，哪一个不是产业政策主导的结果？”</a:t>
            </a:r>
            <a:endParaRPr lang="en-US" altLang="zh-CN" dirty="0"/>
          </a:p>
          <a:p>
            <a:endParaRPr lang="en-US" altLang="zh-CN" b="1" dirty="0"/>
          </a:p>
          <a:p>
            <a:r>
              <a:rPr lang="zh-CN" altLang="en-US" b="1" dirty="0"/>
              <a:t>林：“</a:t>
            </a:r>
            <a:r>
              <a:rPr lang="zh-CN" altLang="en-US" dirty="0"/>
              <a:t>要想有技术</a:t>
            </a:r>
            <a:r>
              <a:rPr lang="zh-CN" altLang="en-US" dirty="0">
                <a:solidFill>
                  <a:srgbClr val="FF0000"/>
                </a:solidFill>
              </a:rPr>
              <a:t>创新</a:t>
            </a:r>
            <a:r>
              <a:rPr lang="zh-CN" altLang="en-US" dirty="0"/>
              <a:t>和产业升级，就必须有第一个吃螃蟹的企业家”</a:t>
            </a:r>
            <a:endParaRPr lang="en-US" altLang="zh-CN" dirty="0"/>
          </a:p>
          <a:p>
            <a:r>
              <a:rPr lang="zh-CN" altLang="en-US" b="1" dirty="0"/>
              <a:t>张：</a:t>
            </a:r>
            <a:r>
              <a:rPr lang="zh-CN" altLang="en-US" dirty="0"/>
              <a:t>“许多拿着吃螃蟹姿势的人，</a:t>
            </a:r>
            <a:r>
              <a:rPr lang="zh-CN" altLang="en-US" dirty="0">
                <a:solidFill>
                  <a:srgbClr val="FF0000"/>
                </a:solidFill>
              </a:rPr>
              <a:t>实际上</a:t>
            </a:r>
            <a:r>
              <a:rPr lang="zh-CN" altLang="en-US" dirty="0"/>
              <a:t>是在啃馒头！”</a:t>
            </a:r>
            <a:endParaRPr lang="en-US" altLang="zh-CN" dirty="0"/>
          </a:p>
          <a:p>
            <a:endParaRPr lang="en-US" altLang="zh-CN" dirty="0"/>
          </a:p>
          <a:p>
            <a:r>
              <a:rPr lang="zh-CN" altLang="en-US" dirty="0">
                <a:solidFill>
                  <a:srgbClr val="FF0000"/>
                </a:solidFill>
              </a:rPr>
              <a:t>基于中国实践的证据？</a:t>
            </a:r>
            <a:endParaRPr lang="en-US" altLang="zh-CN" dirty="0">
              <a:solidFill>
                <a:srgbClr val="FF0000"/>
              </a:solidFill>
            </a:endParaRPr>
          </a:p>
        </p:txBody>
      </p:sp>
    </p:spTree>
    <p:extLst>
      <p:ext uri="{BB962C8B-B14F-4D97-AF65-F5344CB8AC3E}">
        <p14:creationId xmlns:p14="http://schemas.microsoft.com/office/powerpoint/2010/main" val="314006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规制强度：用</a:t>
            </a:r>
            <a:r>
              <a:rPr lang="en-US" altLang="zh-CN" dirty="0"/>
              <a:t>COD</a:t>
            </a:r>
            <a:r>
              <a:rPr lang="zh-CN" altLang="en-US" dirty="0"/>
              <a:t>减排任务衡量</a:t>
            </a:r>
          </a:p>
        </p:txBody>
      </p:sp>
      <p:sp>
        <p:nvSpPr>
          <p:cNvPr id="3" name="内容占位符 2"/>
          <p:cNvSpPr>
            <a:spLocks noGrp="1"/>
          </p:cNvSpPr>
          <p:nvPr>
            <p:ph idx="1"/>
          </p:nvPr>
        </p:nvSpPr>
        <p:spPr>
          <a:xfrm>
            <a:off x="1981200" y="1639342"/>
            <a:ext cx="8229600" cy="4525963"/>
          </a:xfrm>
        </p:spPr>
        <p:txBody>
          <a:bodyPr/>
          <a:lstStyle/>
          <a:p>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50</a:t>
            </a:fld>
            <a:endParaRPr lang="zh-CN" altLang="en-US" dirty="0"/>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538689747"/>
              </p:ext>
            </p:extLst>
          </p:nvPr>
        </p:nvGraphicFramePr>
        <p:xfrm>
          <a:off x="1410790" y="2628248"/>
          <a:ext cx="9333409" cy="2389372"/>
        </p:xfrm>
        <a:graphic>
          <a:graphicData uri="http://schemas.openxmlformats.org/drawingml/2006/table">
            <a:tbl>
              <a:tblPr firstRow="1" firstCol="1" bandRow="1">
                <a:tableStyleId>{5C22544A-7EE6-4342-B048-85BDC9FD1C3A}</a:tableStyleId>
              </a:tblPr>
              <a:tblGrid>
                <a:gridCol w="3746407">
                  <a:extLst>
                    <a:ext uri="{9D8B030D-6E8A-4147-A177-3AD203B41FA5}">
                      <a16:colId xmlns:a16="http://schemas.microsoft.com/office/drawing/2014/main" xmlns="" val="20000"/>
                    </a:ext>
                  </a:extLst>
                </a:gridCol>
                <a:gridCol w="2524463">
                  <a:extLst>
                    <a:ext uri="{9D8B030D-6E8A-4147-A177-3AD203B41FA5}">
                      <a16:colId xmlns:a16="http://schemas.microsoft.com/office/drawing/2014/main" xmlns="" val="20001"/>
                    </a:ext>
                  </a:extLst>
                </a:gridCol>
                <a:gridCol w="1639894">
                  <a:extLst>
                    <a:ext uri="{9D8B030D-6E8A-4147-A177-3AD203B41FA5}">
                      <a16:colId xmlns:a16="http://schemas.microsoft.com/office/drawing/2014/main" xmlns="" val="20002"/>
                    </a:ext>
                  </a:extLst>
                </a:gridCol>
                <a:gridCol w="1422645">
                  <a:extLst>
                    <a:ext uri="{9D8B030D-6E8A-4147-A177-3AD203B41FA5}">
                      <a16:colId xmlns:a16="http://schemas.microsoft.com/office/drawing/2014/main" xmlns="" val="20003"/>
                    </a:ext>
                  </a:extLst>
                </a:gridCol>
              </a:tblGrid>
              <a:tr h="570736">
                <a:tc>
                  <a:txBody>
                    <a:bodyPr/>
                    <a:lstStyle/>
                    <a:p>
                      <a:pPr algn="l">
                        <a:spcAft>
                          <a:spcPts val="0"/>
                        </a:spcAft>
                      </a:pPr>
                      <a:r>
                        <a:rPr lang="zh-CN" sz="1800" kern="0" dirty="0">
                          <a:solidFill>
                            <a:schemeClr val="tx1"/>
                          </a:solidFill>
                          <a:effectLst/>
                        </a:rPr>
                        <a:t>　</a:t>
                      </a:r>
                      <a:endParaRPr lang="zh-CN" sz="1600" kern="100" dirty="0">
                        <a:solidFill>
                          <a:schemeClr val="tx1"/>
                        </a:solidFill>
                        <a:effectLst/>
                        <a:latin typeface="Calibri"/>
                        <a:ea typeface="宋体"/>
                        <a:cs typeface="Times New Roman"/>
                      </a:endParaRPr>
                    </a:p>
                  </a:txBody>
                  <a:tcPr marL="68580" marR="68580" marT="0" marB="0" anchor="b">
                    <a:solidFill>
                      <a:schemeClr val="accent1">
                        <a:lumMod val="20000"/>
                        <a:lumOff val="80000"/>
                      </a:schemeClr>
                    </a:solidFill>
                  </a:tcPr>
                </a:tc>
                <a:tc>
                  <a:txBody>
                    <a:bodyPr/>
                    <a:lstStyle/>
                    <a:p>
                      <a:pPr algn="ctr">
                        <a:spcAft>
                          <a:spcPts val="0"/>
                        </a:spcAft>
                      </a:pPr>
                      <a:r>
                        <a:rPr lang="zh-CN" altLang="en-US" sz="2400" b="1" kern="0" dirty="0">
                          <a:solidFill>
                            <a:schemeClr val="tx1"/>
                          </a:solidFill>
                          <a:effectLst/>
                          <a:latin typeface="+mn-lt"/>
                          <a:ea typeface="+mn-ea"/>
                          <a:cs typeface="+mn-cs"/>
                        </a:rPr>
                        <a:t>全部城市</a:t>
                      </a:r>
                      <a:endParaRPr lang="zh-CN" sz="2400" b="1" kern="0" dirty="0">
                        <a:solidFill>
                          <a:schemeClr val="tx1"/>
                        </a:solidFill>
                        <a:effectLst/>
                        <a:latin typeface="+mn-lt"/>
                        <a:ea typeface="+mn-ea"/>
                        <a:cs typeface="+mn-cs"/>
                      </a:endParaRPr>
                    </a:p>
                  </a:txBody>
                  <a:tcPr marL="68580" marR="68580" marT="0" marB="0" anchor="b">
                    <a:solidFill>
                      <a:schemeClr val="accent1">
                        <a:lumMod val="20000"/>
                        <a:lumOff val="80000"/>
                      </a:schemeClr>
                    </a:solidFill>
                  </a:tcPr>
                </a:tc>
                <a:tc>
                  <a:txBody>
                    <a:bodyPr/>
                    <a:lstStyle/>
                    <a:p>
                      <a:pPr algn="ctr">
                        <a:spcAft>
                          <a:spcPts val="0"/>
                        </a:spcAft>
                      </a:pPr>
                      <a:r>
                        <a:rPr lang="zh-CN" altLang="en-US" sz="2400" b="1" kern="0" dirty="0">
                          <a:solidFill>
                            <a:schemeClr val="tx1"/>
                          </a:solidFill>
                          <a:effectLst/>
                          <a:latin typeface="+mn-lt"/>
                          <a:ea typeface="+mn-ea"/>
                          <a:cs typeface="+mn-cs"/>
                        </a:rPr>
                        <a:t>下游城市</a:t>
                      </a:r>
                      <a:endParaRPr lang="zh-CN" sz="2400" b="1" kern="0" dirty="0">
                        <a:solidFill>
                          <a:schemeClr val="tx1"/>
                        </a:solidFill>
                        <a:effectLst/>
                        <a:latin typeface="+mn-lt"/>
                        <a:ea typeface="+mn-ea"/>
                        <a:cs typeface="+mn-cs"/>
                      </a:endParaRPr>
                    </a:p>
                  </a:txBody>
                  <a:tcPr marL="68580" marR="68580" marT="0" marB="0" anchor="b">
                    <a:solidFill>
                      <a:schemeClr val="accent1">
                        <a:lumMod val="20000"/>
                        <a:lumOff val="80000"/>
                      </a:schemeClr>
                    </a:solidFill>
                  </a:tcPr>
                </a:tc>
                <a:tc>
                  <a:txBody>
                    <a:bodyPr/>
                    <a:lstStyle/>
                    <a:p>
                      <a:pPr algn="ctr">
                        <a:spcAft>
                          <a:spcPts val="0"/>
                        </a:spcAft>
                      </a:pPr>
                      <a:r>
                        <a:rPr lang="zh-CN" altLang="en-US" sz="2400" b="1" kern="0" dirty="0">
                          <a:solidFill>
                            <a:schemeClr val="tx1"/>
                          </a:solidFill>
                          <a:effectLst/>
                          <a:latin typeface="+mn-lt"/>
                          <a:ea typeface="+mn-ea"/>
                          <a:cs typeface="+mn-cs"/>
                        </a:rPr>
                        <a:t>上游城市</a:t>
                      </a:r>
                      <a:endParaRPr lang="zh-CN" sz="2400" b="1" kern="0" dirty="0">
                        <a:solidFill>
                          <a:schemeClr val="tx1"/>
                        </a:solidFill>
                        <a:effectLst/>
                        <a:latin typeface="+mn-lt"/>
                        <a:ea typeface="+mn-ea"/>
                        <a:cs typeface="+mn-cs"/>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xmlns="" val="10000"/>
                  </a:ext>
                </a:extLst>
              </a:tr>
              <a:tr h="543558">
                <a:tc>
                  <a:txBody>
                    <a:bodyPr/>
                    <a:lstStyle/>
                    <a:p>
                      <a:pPr algn="l">
                        <a:spcAft>
                          <a:spcPts val="0"/>
                        </a:spcAft>
                      </a:pPr>
                      <a:r>
                        <a:rPr lang="zh-CN" altLang="en-US" sz="2400" kern="0" dirty="0">
                          <a:solidFill>
                            <a:schemeClr val="tx1"/>
                          </a:solidFill>
                          <a:effectLst/>
                        </a:rPr>
                        <a:t>到上海距离</a:t>
                      </a:r>
                      <a:endParaRPr lang="zh-CN" sz="2400" kern="100" dirty="0">
                        <a:solidFill>
                          <a:schemeClr val="tx1"/>
                        </a:solidFill>
                        <a:effectLst/>
                        <a:latin typeface="Calibri"/>
                        <a:ea typeface="宋体"/>
                        <a:cs typeface="Times New Roman"/>
                      </a:endParaRPr>
                    </a:p>
                  </a:txBody>
                  <a:tcPr marL="68580" marR="68580" marT="0" marB="0" anchor="b">
                    <a:solidFill>
                      <a:schemeClr val="accent1">
                        <a:lumMod val="20000"/>
                        <a:lumOff val="80000"/>
                      </a:schemeClr>
                    </a:solidFill>
                  </a:tcPr>
                </a:tc>
                <a:tc>
                  <a:txBody>
                    <a:bodyPr/>
                    <a:lstStyle/>
                    <a:p>
                      <a:pPr algn="ctr">
                        <a:spcAft>
                          <a:spcPts val="0"/>
                        </a:spcAft>
                      </a:pPr>
                      <a:r>
                        <a:rPr lang="zh-CN" sz="2400" kern="0">
                          <a:effectLst/>
                        </a:rPr>
                        <a:t>　</a:t>
                      </a:r>
                      <a:endParaRPr lang="zh-CN" sz="2400" kern="100">
                        <a:effectLst/>
                        <a:latin typeface="Calibri"/>
                        <a:ea typeface="宋体"/>
                        <a:cs typeface="Times New Roman"/>
                      </a:endParaRPr>
                    </a:p>
                  </a:txBody>
                  <a:tcPr marL="68580" marR="68580" marT="0" marB="0" anchor="b"/>
                </a:tc>
                <a:tc>
                  <a:txBody>
                    <a:bodyPr/>
                    <a:lstStyle/>
                    <a:p>
                      <a:pPr algn="ctr">
                        <a:spcAft>
                          <a:spcPts val="0"/>
                        </a:spcAft>
                      </a:pPr>
                      <a:r>
                        <a:rPr lang="en-US" sz="2400" kern="0" dirty="0">
                          <a:effectLst/>
                        </a:rPr>
                        <a:t>&lt;900 km</a:t>
                      </a:r>
                      <a:endParaRPr lang="zh-CN" sz="2400" kern="100" dirty="0">
                        <a:effectLst/>
                        <a:latin typeface="Calibri"/>
                        <a:ea typeface="宋体"/>
                        <a:cs typeface="Times New Roman"/>
                      </a:endParaRPr>
                    </a:p>
                  </a:txBody>
                  <a:tcPr marL="68580" marR="68580" marT="0" marB="0" anchor="b"/>
                </a:tc>
                <a:tc>
                  <a:txBody>
                    <a:bodyPr/>
                    <a:lstStyle/>
                    <a:p>
                      <a:pPr algn="ctr">
                        <a:spcAft>
                          <a:spcPts val="0"/>
                        </a:spcAft>
                      </a:pPr>
                      <a:r>
                        <a:rPr lang="en-US" sz="2400" kern="0" dirty="0">
                          <a:effectLst/>
                        </a:rPr>
                        <a:t>&gt;900km</a:t>
                      </a:r>
                      <a:endParaRPr lang="zh-CN" sz="2400" kern="100" dirty="0">
                        <a:effectLst/>
                        <a:latin typeface="Calibri"/>
                        <a:ea typeface="宋体"/>
                        <a:cs typeface="Times New Roman"/>
                      </a:endParaRPr>
                    </a:p>
                  </a:txBody>
                  <a:tcPr marL="68580" marR="68580" marT="0" marB="0" anchor="b"/>
                </a:tc>
                <a:extLst>
                  <a:ext uri="{0D108BD9-81ED-4DB2-BD59-A6C34878D82A}">
                    <a16:rowId xmlns:a16="http://schemas.microsoft.com/office/drawing/2014/main" xmlns="" val="10001"/>
                  </a:ext>
                </a:extLst>
              </a:tr>
              <a:tr h="543558">
                <a:tc>
                  <a:txBody>
                    <a:bodyPr/>
                    <a:lstStyle/>
                    <a:p>
                      <a:pPr algn="l">
                        <a:spcAft>
                          <a:spcPts val="0"/>
                        </a:spcAft>
                      </a:pPr>
                      <a:r>
                        <a:rPr lang="en-US" sz="2400" kern="0" dirty="0">
                          <a:solidFill>
                            <a:schemeClr val="tx1"/>
                          </a:solidFill>
                          <a:effectLst/>
                        </a:rPr>
                        <a:t>COD </a:t>
                      </a:r>
                      <a:r>
                        <a:rPr lang="zh-CN" altLang="en-US" sz="2400" kern="0" dirty="0">
                          <a:solidFill>
                            <a:schemeClr val="tx1"/>
                          </a:solidFill>
                          <a:effectLst/>
                        </a:rPr>
                        <a:t>减排任务（平均值，万吨）</a:t>
                      </a:r>
                      <a:endParaRPr lang="zh-CN" sz="2400" kern="100" dirty="0">
                        <a:solidFill>
                          <a:schemeClr val="tx1"/>
                        </a:solidFill>
                        <a:effectLst/>
                        <a:latin typeface="Calibri"/>
                        <a:ea typeface="宋体"/>
                        <a:cs typeface="Times New Roman"/>
                      </a:endParaRPr>
                    </a:p>
                  </a:txBody>
                  <a:tcPr marL="68580" marR="68580" marT="0" marB="0" anchor="b">
                    <a:solidFill>
                      <a:schemeClr val="accent1">
                        <a:lumMod val="20000"/>
                        <a:lumOff val="80000"/>
                      </a:schemeClr>
                    </a:solidFill>
                  </a:tcPr>
                </a:tc>
                <a:tc>
                  <a:txBody>
                    <a:bodyPr/>
                    <a:lstStyle/>
                    <a:p>
                      <a:pPr algn="ctr">
                        <a:spcAft>
                          <a:spcPts val="0"/>
                        </a:spcAft>
                      </a:pPr>
                      <a:r>
                        <a:rPr lang="en-US" sz="2400" kern="0" dirty="0">
                          <a:effectLst/>
                        </a:rPr>
                        <a:t>0.540 </a:t>
                      </a:r>
                      <a:endParaRPr lang="zh-CN" sz="2400" kern="100" dirty="0">
                        <a:effectLst/>
                        <a:latin typeface="Calibri"/>
                        <a:ea typeface="宋体"/>
                        <a:cs typeface="Times New Roman"/>
                      </a:endParaRPr>
                    </a:p>
                  </a:txBody>
                  <a:tcPr marL="68580" marR="68580" marT="0" marB="0" anchor="ctr"/>
                </a:tc>
                <a:tc>
                  <a:txBody>
                    <a:bodyPr/>
                    <a:lstStyle/>
                    <a:p>
                      <a:pPr algn="ctr">
                        <a:spcAft>
                          <a:spcPts val="0"/>
                        </a:spcAft>
                      </a:pPr>
                      <a:r>
                        <a:rPr lang="en-US" sz="2400" kern="0" dirty="0">
                          <a:effectLst/>
                        </a:rPr>
                        <a:t>0.953 </a:t>
                      </a:r>
                      <a:endParaRPr lang="zh-CN" sz="2400" kern="100" dirty="0">
                        <a:effectLst/>
                        <a:latin typeface="Calibri"/>
                        <a:ea typeface="宋体"/>
                        <a:cs typeface="Times New Roman"/>
                      </a:endParaRPr>
                    </a:p>
                  </a:txBody>
                  <a:tcPr marL="68580" marR="68580" marT="0" marB="0" anchor="ctr"/>
                </a:tc>
                <a:tc>
                  <a:txBody>
                    <a:bodyPr/>
                    <a:lstStyle/>
                    <a:p>
                      <a:pPr algn="ctr">
                        <a:spcAft>
                          <a:spcPts val="0"/>
                        </a:spcAft>
                      </a:pPr>
                      <a:r>
                        <a:rPr lang="en-US" sz="2400" kern="0">
                          <a:effectLst/>
                        </a:rPr>
                        <a:t>0.368 </a:t>
                      </a:r>
                      <a:endParaRPr lang="zh-CN" sz="2400" kern="10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2"/>
                  </a:ext>
                </a:extLst>
              </a:tr>
              <a:tr h="543558">
                <a:tc>
                  <a:txBody>
                    <a:bodyPr/>
                    <a:lstStyle/>
                    <a:p>
                      <a:pPr algn="l">
                        <a:spcAft>
                          <a:spcPts val="0"/>
                        </a:spcAft>
                      </a:pPr>
                      <a:r>
                        <a:rPr lang="zh-CN" altLang="en-US" sz="2400" b="1" kern="0" dirty="0">
                          <a:solidFill>
                            <a:schemeClr val="tx1"/>
                          </a:solidFill>
                          <a:effectLst/>
                          <a:latin typeface="+mn-lt"/>
                          <a:ea typeface="+mn-ea"/>
                          <a:cs typeface="+mn-cs"/>
                        </a:rPr>
                        <a:t>样本城市个数</a:t>
                      </a:r>
                    </a:p>
                  </a:txBody>
                  <a:tcPr marL="68580" marR="68580" marT="0" marB="0" anchor="b">
                    <a:solidFill>
                      <a:schemeClr val="accent1">
                        <a:lumMod val="20000"/>
                        <a:lumOff val="80000"/>
                      </a:schemeClr>
                    </a:solidFill>
                  </a:tcPr>
                </a:tc>
                <a:tc>
                  <a:txBody>
                    <a:bodyPr/>
                    <a:lstStyle/>
                    <a:p>
                      <a:pPr algn="ctr">
                        <a:spcAft>
                          <a:spcPts val="0"/>
                        </a:spcAft>
                      </a:pPr>
                      <a:r>
                        <a:rPr lang="en-US" sz="2400" kern="0">
                          <a:effectLst/>
                        </a:rPr>
                        <a:t>85</a:t>
                      </a:r>
                      <a:endParaRPr lang="zh-CN" sz="2400" kern="100">
                        <a:effectLst/>
                        <a:latin typeface="Calibri"/>
                        <a:ea typeface="宋体"/>
                        <a:cs typeface="Times New Roman"/>
                      </a:endParaRPr>
                    </a:p>
                  </a:txBody>
                  <a:tcPr marL="68580" marR="68580" marT="0" marB="0" anchor="b"/>
                </a:tc>
                <a:tc>
                  <a:txBody>
                    <a:bodyPr/>
                    <a:lstStyle/>
                    <a:p>
                      <a:pPr algn="ctr">
                        <a:spcAft>
                          <a:spcPts val="0"/>
                        </a:spcAft>
                      </a:pPr>
                      <a:r>
                        <a:rPr lang="en-US" sz="2400" kern="0">
                          <a:effectLst/>
                        </a:rPr>
                        <a:t>25</a:t>
                      </a:r>
                      <a:endParaRPr lang="zh-CN" sz="2400" kern="100">
                        <a:effectLst/>
                        <a:latin typeface="Calibri"/>
                        <a:ea typeface="宋体"/>
                        <a:cs typeface="Times New Roman"/>
                      </a:endParaRPr>
                    </a:p>
                  </a:txBody>
                  <a:tcPr marL="68580" marR="68580" marT="0" marB="0" anchor="b"/>
                </a:tc>
                <a:tc>
                  <a:txBody>
                    <a:bodyPr/>
                    <a:lstStyle/>
                    <a:p>
                      <a:pPr algn="ctr">
                        <a:spcAft>
                          <a:spcPts val="0"/>
                        </a:spcAft>
                      </a:pPr>
                      <a:r>
                        <a:rPr lang="en-US" sz="2400" kern="0" dirty="0">
                          <a:effectLst/>
                        </a:rPr>
                        <a:t>60</a:t>
                      </a:r>
                      <a:endParaRPr lang="zh-CN" sz="2400" kern="100" dirty="0">
                        <a:effectLst/>
                        <a:latin typeface="Calibri"/>
                        <a:ea typeface="宋体"/>
                        <a:cs typeface="Times New Roman"/>
                      </a:endParaRPr>
                    </a:p>
                  </a:txBody>
                  <a:tcPr marL="68580" marR="68580" marT="0" marB="0" anchor="b"/>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52258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51</a:t>
            </a:fld>
            <a:endParaRPr lang="zh-CN" altLang="en-US" dirty="0"/>
          </a:p>
        </p:txBody>
      </p:sp>
      <p:sp>
        <p:nvSpPr>
          <p:cNvPr id="3" name="内容占位符 2"/>
          <p:cNvSpPr>
            <a:spLocks noGrp="1"/>
          </p:cNvSpPr>
          <p:nvPr>
            <p:ph idx="1"/>
          </p:nvPr>
        </p:nvSpPr>
        <p:spPr>
          <a:xfrm>
            <a:off x="1017572" y="1389888"/>
            <a:ext cx="9720071" cy="1679073"/>
          </a:xfrm>
        </p:spPr>
        <p:txBody>
          <a:bodyPr/>
          <a:lstStyle/>
          <a:p>
            <a:pPr>
              <a:lnSpc>
                <a:spcPct val="100000"/>
              </a:lnSpc>
            </a:pPr>
            <a:r>
              <a:rPr lang="zh-CN" altLang="en-US" dirty="0"/>
              <a:t>政府工作报告中</a:t>
            </a:r>
            <a:endParaRPr lang="en-US" altLang="zh-CN" dirty="0"/>
          </a:p>
          <a:p>
            <a:pPr lvl="1">
              <a:lnSpc>
                <a:spcPct val="100000"/>
              </a:lnSpc>
            </a:pPr>
            <a:r>
              <a:rPr lang="zh-CN" altLang="en-US" dirty="0"/>
              <a:t>环境相关的内容：环境、能耗、污染、减排、环保</a:t>
            </a:r>
            <a:endParaRPr lang="en-US" altLang="zh-CN" dirty="0"/>
          </a:p>
          <a:p>
            <a:pPr lvl="1">
              <a:lnSpc>
                <a:spcPct val="100000"/>
              </a:lnSpc>
            </a:pPr>
            <a:r>
              <a:rPr lang="zh-CN" altLang="en-US" dirty="0"/>
              <a:t>用其篇幅占比度量环境规制强度</a:t>
            </a:r>
            <a:endParaRPr lang="en-US" altLang="zh-CN" dirty="0"/>
          </a:p>
        </p:txBody>
      </p:sp>
      <p:graphicFrame>
        <p:nvGraphicFramePr>
          <p:cNvPr id="5" name="表格 4"/>
          <p:cNvGraphicFramePr>
            <a:graphicFrameLocks noGrp="1"/>
          </p:cNvGraphicFramePr>
          <p:nvPr>
            <p:extLst>
              <p:ext uri="{D42A27DB-BD31-4B8C-83A1-F6EECF244321}">
                <p14:modId xmlns:p14="http://schemas.microsoft.com/office/powerpoint/2010/main" val="1814829698"/>
              </p:ext>
            </p:extLst>
          </p:nvPr>
        </p:nvGraphicFramePr>
        <p:xfrm>
          <a:off x="1017571" y="3068961"/>
          <a:ext cx="9182886" cy="2780293"/>
        </p:xfrm>
        <a:graphic>
          <a:graphicData uri="http://schemas.openxmlformats.org/drawingml/2006/table">
            <a:tbl>
              <a:tblPr firstRow="1" firstCol="1" bandRow="1">
                <a:tableStyleId>{5C22544A-7EE6-4342-B048-85BDC9FD1C3A}</a:tableStyleId>
              </a:tblPr>
              <a:tblGrid>
                <a:gridCol w="4584435">
                  <a:extLst>
                    <a:ext uri="{9D8B030D-6E8A-4147-A177-3AD203B41FA5}">
                      <a16:colId xmlns:a16="http://schemas.microsoft.com/office/drawing/2014/main" xmlns="" val="20000"/>
                    </a:ext>
                  </a:extLst>
                </a:gridCol>
                <a:gridCol w="1458572">
                  <a:extLst>
                    <a:ext uri="{9D8B030D-6E8A-4147-A177-3AD203B41FA5}">
                      <a16:colId xmlns:a16="http://schemas.microsoft.com/office/drawing/2014/main" xmlns="" val="20001"/>
                    </a:ext>
                  </a:extLst>
                </a:gridCol>
                <a:gridCol w="1681307">
                  <a:extLst>
                    <a:ext uri="{9D8B030D-6E8A-4147-A177-3AD203B41FA5}">
                      <a16:colId xmlns:a16="http://schemas.microsoft.com/office/drawing/2014/main" xmlns="" val="20002"/>
                    </a:ext>
                  </a:extLst>
                </a:gridCol>
                <a:gridCol w="1458572">
                  <a:extLst>
                    <a:ext uri="{9D8B030D-6E8A-4147-A177-3AD203B41FA5}">
                      <a16:colId xmlns:a16="http://schemas.microsoft.com/office/drawing/2014/main" xmlns="" val="20003"/>
                    </a:ext>
                  </a:extLst>
                </a:gridCol>
              </a:tblGrid>
              <a:tr h="362647">
                <a:tc>
                  <a:txBody>
                    <a:bodyPr/>
                    <a:lstStyle/>
                    <a:p>
                      <a:pPr algn="l">
                        <a:spcAft>
                          <a:spcPts val="0"/>
                        </a:spcAft>
                      </a:pPr>
                      <a:r>
                        <a:rPr lang="zh-CN" sz="2000" kern="0" dirty="0">
                          <a:solidFill>
                            <a:schemeClr val="tx1"/>
                          </a:solidFill>
                          <a:effectLst/>
                        </a:rPr>
                        <a:t>　</a:t>
                      </a:r>
                      <a:endParaRPr lang="zh-CN" sz="2000" kern="100" dirty="0">
                        <a:solidFill>
                          <a:schemeClr val="tx1"/>
                        </a:solidFill>
                        <a:effectLst/>
                        <a:latin typeface="Calibri"/>
                        <a:ea typeface="宋体"/>
                        <a:cs typeface="Times New Roman"/>
                      </a:endParaRPr>
                    </a:p>
                  </a:txBody>
                  <a:tcPr marL="68580" marR="68580" marT="0" marB="0" anchor="b">
                    <a:solidFill>
                      <a:schemeClr val="accent1">
                        <a:lumMod val="20000"/>
                        <a:lumOff val="80000"/>
                      </a:schemeClr>
                    </a:solidFill>
                  </a:tcPr>
                </a:tc>
                <a:tc>
                  <a:txBody>
                    <a:bodyPr/>
                    <a:lstStyle/>
                    <a:p>
                      <a:pPr algn="ctr">
                        <a:spcAft>
                          <a:spcPts val="0"/>
                        </a:spcAft>
                      </a:pPr>
                      <a:r>
                        <a:rPr lang="zh-CN" altLang="en-US" sz="2000" kern="0" dirty="0">
                          <a:solidFill>
                            <a:schemeClr val="tx1"/>
                          </a:solidFill>
                          <a:effectLst/>
                        </a:rPr>
                        <a:t>全部城市</a:t>
                      </a:r>
                      <a:endParaRPr lang="zh-CN" sz="2000" kern="100" dirty="0">
                        <a:solidFill>
                          <a:schemeClr val="tx1"/>
                        </a:solidFill>
                        <a:effectLst/>
                        <a:latin typeface="Calibri"/>
                        <a:ea typeface="宋体"/>
                        <a:cs typeface="Times New Roman"/>
                      </a:endParaRPr>
                    </a:p>
                  </a:txBody>
                  <a:tcPr marL="68580" marR="68580" marT="0" marB="0" anchor="b">
                    <a:solidFill>
                      <a:schemeClr val="accent1">
                        <a:lumMod val="20000"/>
                        <a:lumOff val="80000"/>
                      </a:schemeClr>
                    </a:solidFill>
                  </a:tcPr>
                </a:tc>
                <a:tc>
                  <a:txBody>
                    <a:bodyPr/>
                    <a:lstStyle/>
                    <a:p>
                      <a:pPr algn="ctr">
                        <a:spcAft>
                          <a:spcPts val="0"/>
                        </a:spcAft>
                      </a:pPr>
                      <a:r>
                        <a:rPr lang="zh-CN" altLang="en-US" sz="2000" kern="0" dirty="0">
                          <a:solidFill>
                            <a:schemeClr val="tx1"/>
                          </a:solidFill>
                          <a:effectLst/>
                        </a:rPr>
                        <a:t>下游城市</a:t>
                      </a:r>
                      <a:endParaRPr lang="zh-CN" sz="2000" kern="100" dirty="0">
                        <a:solidFill>
                          <a:schemeClr val="tx1"/>
                        </a:solidFill>
                        <a:effectLst/>
                        <a:latin typeface="Calibri"/>
                        <a:ea typeface="宋体"/>
                        <a:cs typeface="Times New Roman"/>
                      </a:endParaRPr>
                    </a:p>
                  </a:txBody>
                  <a:tcPr marL="68580" marR="68580" marT="0" marB="0" anchor="b">
                    <a:solidFill>
                      <a:schemeClr val="accent1">
                        <a:lumMod val="20000"/>
                        <a:lumOff val="80000"/>
                      </a:schemeClr>
                    </a:solidFill>
                  </a:tcPr>
                </a:tc>
                <a:tc>
                  <a:txBody>
                    <a:bodyPr/>
                    <a:lstStyle/>
                    <a:p>
                      <a:pPr algn="ctr">
                        <a:spcAft>
                          <a:spcPts val="0"/>
                        </a:spcAft>
                      </a:pPr>
                      <a:r>
                        <a:rPr lang="zh-CN" altLang="en-US" sz="2000" kern="0" dirty="0">
                          <a:solidFill>
                            <a:schemeClr val="tx1"/>
                          </a:solidFill>
                          <a:effectLst/>
                        </a:rPr>
                        <a:t>上游城市</a:t>
                      </a:r>
                      <a:endParaRPr lang="zh-CN" sz="2000" kern="100" dirty="0">
                        <a:solidFill>
                          <a:schemeClr val="tx1"/>
                        </a:solidFill>
                        <a:effectLst/>
                        <a:latin typeface="Calibri"/>
                        <a:ea typeface="宋体"/>
                        <a:cs typeface="Times New Roman"/>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xmlns="" val="10000"/>
                  </a:ext>
                </a:extLst>
              </a:tr>
              <a:tr h="345378">
                <a:tc>
                  <a:txBody>
                    <a:bodyPr/>
                    <a:lstStyle/>
                    <a:p>
                      <a:pPr algn="l">
                        <a:spcAft>
                          <a:spcPts val="0"/>
                        </a:spcAft>
                      </a:pPr>
                      <a:r>
                        <a:rPr lang="zh-CN" altLang="en-US" sz="2000" kern="0" dirty="0">
                          <a:solidFill>
                            <a:schemeClr val="tx1"/>
                          </a:solidFill>
                          <a:effectLst/>
                        </a:rPr>
                        <a:t>到上海距离</a:t>
                      </a:r>
                      <a:endParaRPr lang="zh-CN" sz="2000" kern="100" dirty="0">
                        <a:solidFill>
                          <a:schemeClr val="tx1"/>
                        </a:solidFill>
                        <a:effectLst/>
                        <a:latin typeface="Calibri"/>
                        <a:ea typeface="宋体"/>
                        <a:cs typeface="Times New Roman"/>
                      </a:endParaRPr>
                    </a:p>
                  </a:txBody>
                  <a:tcPr marL="68580" marR="68580" marT="0" marB="0" anchor="b">
                    <a:solidFill>
                      <a:schemeClr val="accent1">
                        <a:lumMod val="20000"/>
                        <a:lumOff val="80000"/>
                      </a:schemeClr>
                    </a:solidFill>
                  </a:tcPr>
                </a:tc>
                <a:tc>
                  <a:txBody>
                    <a:bodyPr/>
                    <a:lstStyle/>
                    <a:p>
                      <a:pPr algn="ctr">
                        <a:spcAft>
                          <a:spcPts val="0"/>
                        </a:spcAft>
                      </a:pPr>
                      <a:r>
                        <a:rPr lang="zh-CN" sz="2000" kern="0">
                          <a:effectLst/>
                        </a:rPr>
                        <a:t>　</a:t>
                      </a:r>
                      <a:endParaRPr lang="zh-CN" sz="2000" kern="100">
                        <a:effectLst/>
                        <a:latin typeface="Calibri"/>
                        <a:ea typeface="宋体"/>
                        <a:cs typeface="Times New Roman"/>
                      </a:endParaRPr>
                    </a:p>
                  </a:txBody>
                  <a:tcPr marL="68580" marR="68580" marT="0" marB="0" anchor="b"/>
                </a:tc>
                <a:tc>
                  <a:txBody>
                    <a:bodyPr/>
                    <a:lstStyle/>
                    <a:p>
                      <a:pPr algn="ctr">
                        <a:spcAft>
                          <a:spcPts val="0"/>
                        </a:spcAft>
                      </a:pPr>
                      <a:r>
                        <a:rPr lang="en-US" sz="2000" kern="0">
                          <a:effectLst/>
                        </a:rPr>
                        <a:t>&lt;900 km</a:t>
                      </a:r>
                      <a:endParaRPr lang="zh-CN" sz="2000" kern="100">
                        <a:effectLst/>
                        <a:latin typeface="Calibri"/>
                        <a:ea typeface="宋体"/>
                        <a:cs typeface="Times New Roman"/>
                      </a:endParaRPr>
                    </a:p>
                  </a:txBody>
                  <a:tcPr marL="68580" marR="68580" marT="0" marB="0" anchor="b"/>
                </a:tc>
                <a:tc>
                  <a:txBody>
                    <a:bodyPr/>
                    <a:lstStyle/>
                    <a:p>
                      <a:pPr algn="ctr">
                        <a:spcAft>
                          <a:spcPts val="0"/>
                        </a:spcAft>
                      </a:pPr>
                      <a:r>
                        <a:rPr lang="en-US" sz="2000" kern="0">
                          <a:effectLst/>
                        </a:rPr>
                        <a:t>&gt;900km</a:t>
                      </a:r>
                      <a:endParaRPr lang="zh-CN" sz="2000" kern="100">
                        <a:effectLst/>
                        <a:latin typeface="Calibri"/>
                        <a:ea typeface="宋体"/>
                        <a:cs typeface="Times New Roman"/>
                      </a:endParaRPr>
                    </a:p>
                  </a:txBody>
                  <a:tcPr marL="68580" marR="68580" marT="0" marB="0" anchor="b"/>
                </a:tc>
                <a:extLst>
                  <a:ext uri="{0D108BD9-81ED-4DB2-BD59-A6C34878D82A}">
                    <a16:rowId xmlns:a16="http://schemas.microsoft.com/office/drawing/2014/main" xmlns="" val="10001"/>
                  </a:ext>
                </a:extLst>
              </a:tr>
              <a:tr h="345378">
                <a:tc>
                  <a:txBody>
                    <a:bodyPr/>
                    <a:lstStyle/>
                    <a:p>
                      <a:pPr algn="l">
                        <a:spcAft>
                          <a:spcPts val="0"/>
                        </a:spcAft>
                      </a:pPr>
                      <a:r>
                        <a:rPr lang="zh-CN" altLang="en-US" sz="2000" b="1" kern="0" dirty="0">
                          <a:solidFill>
                            <a:schemeClr val="tx1"/>
                          </a:solidFill>
                          <a:effectLst/>
                          <a:latin typeface="+mn-lt"/>
                          <a:ea typeface="+mn-ea"/>
                          <a:cs typeface="+mn-cs"/>
                        </a:rPr>
                        <a:t>平均篇幅占比（</a:t>
                      </a:r>
                      <a:r>
                        <a:rPr lang="en-US" sz="2000" b="1" kern="0" dirty="0">
                          <a:solidFill>
                            <a:schemeClr val="tx1"/>
                          </a:solidFill>
                          <a:effectLst/>
                          <a:latin typeface="+mn-lt"/>
                          <a:ea typeface="+mn-ea"/>
                          <a:cs typeface="+mn-cs"/>
                        </a:rPr>
                        <a:t>%</a:t>
                      </a:r>
                      <a:r>
                        <a:rPr lang="zh-CN" altLang="en-US" sz="2000" b="1" kern="0" dirty="0">
                          <a:solidFill>
                            <a:schemeClr val="tx1"/>
                          </a:solidFill>
                          <a:effectLst/>
                          <a:latin typeface="+mn-lt"/>
                          <a:ea typeface="+mn-ea"/>
                          <a:cs typeface="+mn-cs"/>
                        </a:rPr>
                        <a:t>）</a:t>
                      </a:r>
                    </a:p>
                  </a:txBody>
                  <a:tcPr marL="68580" marR="68580" marT="0" marB="0" anchor="b">
                    <a:solidFill>
                      <a:schemeClr val="accent1">
                        <a:lumMod val="20000"/>
                        <a:lumOff val="80000"/>
                      </a:schemeClr>
                    </a:solidFill>
                  </a:tcPr>
                </a:tc>
                <a:tc rowSpan="2">
                  <a:txBody>
                    <a:bodyPr/>
                    <a:lstStyle/>
                    <a:p>
                      <a:pPr algn="ctr">
                        <a:spcAft>
                          <a:spcPts val="0"/>
                        </a:spcAft>
                      </a:pPr>
                      <a:r>
                        <a:rPr lang="en-US" sz="2000" kern="0" dirty="0">
                          <a:effectLst/>
                        </a:rPr>
                        <a:t>2.319 </a:t>
                      </a:r>
                      <a:endParaRPr lang="zh-CN" sz="2000" kern="100" dirty="0">
                        <a:effectLst/>
                        <a:latin typeface="Calibri"/>
                        <a:ea typeface="宋体"/>
                        <a:cs typeface="Times New Roman"/>
                      </a:endParaRPr>
                    </a:p>
                  </a:txBody>
                  <a:tcPr marL="68580" marR="68580" marT="0" marB="0" anchor="ctr"/>
                </a:tc>
                <a:tc rowSpan="2">
                  <a:txBody>
                    <a:bodyPr/>
                    <a:lstStyle/>
                    <a:p>
                      <a:pPr algn="ctr">
                        <a:spcAft>
                          <a:spcPts val="0"/>
                        </a:spcAft>
                      </a:pPr>
                      <a:r>
                        <a:rPr lang="en-US" sz="2000" kern="0" dirty="0">
                          <a:effectLst/>
                        </a:rPr>
                        <a:t>2.881 </a:t>
                      </a:r>
                      <a:endParaRPr lang="zh-CN" sz="2000" kern="100" dirty="0">
                        <a:effectLst/>
                        <a:latin typeface="Calibri"/>
                        <a:ea typeface="宋体"/>
                        <a:cs typeface="Times New Roman"/>
                      </a:endParaRPr>
                    </a:p>
                  </a:txBody>
                  <a:tcPr marL="68580" marR="68580" marT="0" marB="0" anchor="ctr"/>
                </a:tc>
                <a:tc rowSpan="2">
                  <a:txBody>
                    <a:bodyPr/>
                    <a:lstStyle/>
                    <a:p>
                      <a:pPr algn="ctr">
                        <a:spcAft>
                          <a:spcPts val="0"/>
                        </a:spcAft>
                      </a:pPr>
                      <a:r>
                        <a:rPr lang="en-US" sz="2000" kern="0" dirty="0">
                          <a:effectLst/>
                        </a:rPr>
                        <a:t>2.092 </a:t>
                      </a:r>
                      <a:endParaRPr lang="zh-CN" sz="2000" kern="100" dirty="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2"/>
                  </a:ext>
                </a:extLst>
              </a:tr>
              <a:tr h="345378">
                <a:tc>
                  <a:txBody>
                    <a:bodyPr/>
                    <a:lstStyle/>
                    <a:p>
                      <a:pPr algn="l">
                        <a:spcAft>
                          <a:spcPts val="0"/>
                        </a:spcAft>
                      </a:pPr>
                      <a:r>
                        <a:rPr lang="zh-CN" altLang="en-US" sz="2000" b="1" kern="0" dirty="0">
                          <a:solidFill>
                            <a:schemeClr val="tx1"/>
                          </a:solidFill>
                          <a:effectLst/>
                          <a:latin typeface="+mn-lt"/>
                          <a:ea typeface="+mn-ea"/>
                          <a:cs typeface="+mn-cs"/>
                        </a:rPr>
                        <a:t>        （十一五期间：</a:t>
                      </a:r>
                      <a:r>
                        <a:rPr lang="en-US" altLang="zh-CN" sz="2000" b="1" kern="0" dirty="0">
                          <a:solidFill>
                            <a:schemeClr val="tx1"/>
                          </a:solidFill>
                          <a:effectLst/>
                          <a:latin typeface="+mn-lt"/>
                          <a:ea typeface="+mn-ea"/>
                          <a:cs typeface="+mn-cs"/>
                        </a:rPr>
                        <a:t>2006, 2007, 2008</a:t>
                      </a:r>
                      <a:r>
                        <a:rPr lang="zh-CN" altLang="en-US" sz="2000" b="1" kern="0" dirty="0">
                          <a:solidFill>
                            <a:schemeClr val="tx1"/>
                          </a:solidFill>
                          <a:effectLst/>
                          <a:latin typeface="+mn-lt"/>
                          <a:ea typeface="+mn-ea"/>
                          <a:cs typeface="+mn-cs"/>
                        </a:rPr>
                        <a:t>）</a:t>
                      </a:r>
                    </a:p>
                  </a:txBody>
                  <a:tcPr marL="68580" marR="68580" marT="0" marB="0" anchor="b">
                    <a:solidFill>
                      <a:schemeClr val="accent1">
                        <a:lumMod val="20000"/>
                        <a:lumOff val="80000"/>
                      </a:schemeClr>
                    </a:solidFill>
                  </a:tcPr>
                </a:tc>
                <a:tc vMerge="1">
                  <a:txBody>
                    <a:bodyPr/>
                    <a:lstStyle/>
                    <a:p>
                      <a:pPr algn="ctr">
                        <a:spcAft>
                          <a:spcPts val="0"/>
                        </a:spcAft>
                      </a:pPr>
                      <a:endParaRPr lang="zh-CN" sz="1600" kern="100" dirty="0">
                        <a:effectLst/>
                        <a:latin typeface="Calibri"/>
                        <a:ea typeface="宋体"/>
                        <a:cs typeface="Times New Roman"/>
                      </a:endParaRPr>
                    </a:p>
                  </a:txBody>
                  <a:tcPr marL="68580" marR="68580" marT="0" marB="0" anchor="ctr"/>
                </a:tc>
                <a:tc vMerge="1">
                  <a:txBody>
                    <a:bodyPr/>
                    <a:lstStyle/>
                    <a:p>
                      <a:pPr algn="ctr">
                        <a:spcAft>
                          <a:spcPts val="0"/>
                        </a:spcAft>
                      </a:pPr>
                      <a:endParaRPr lang="zh-CN" sz="1600" kern="100" dirty="0">
                        <a:effectLst/>
                        <a:latin typeface="Calibri"/>
                        <a:ea typeface="宋体"/>
                        <a:cs typeface="Times New Roman"/>
                      </a:endParaRPr>
                    </a:p>
                  </a:txBody>
                  <a:tcPr marL="68580" marR="68580" marT="0" marB="0" anchor="ctr"/>
                </a:tc>
                <a:tc vMerge="1">
                  <a:txBody>
                    <a:bodyPr/>
                    <a:lstStyle/>
                    <a:p>
                      <a:pPr algn="ctr">
                        <a:spcAft>
                          <a:spcPts val="0"/>
                        </a:spcAft>
                      </a:pPr>
                      <a:endParaRPr lang="zh-CN" sz="1600" kern="100" dirty="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3"/>
                  </a:ext>
                </a:extLst>
              </a:tr>
              <a:tr h="345378">
                <a:tc>
                  <a:txBody>
                    <a:bodyPr/>
                    <a:lstStyle/>
                    <a:p>
                      <a:pPr algn="l">
                        <a:spcAft>
                          <a:spcPts val="0"/>
                        </a:spcAft>
                      </a:pPr>
                      <a:r>
                        <a:rPr lang="zh-CN" altLang="en-US" sz="2000" b="1" kern="0" dirty="0">
                          <a:solidFill>
                            <a:schemeClr val="tx1"/>
                          </a:solidFill>
                          <a:effectLst/>
                          <a:latin typeface="+mn-lt"/>
                          <a:ea typeface="+mn-ea"/>
                          <a:cs typeface="+mn-cs"/>
                        </a:rPr>
                        <a:t> 样本城市数</a:t>
                      </a:r>
                    </a:p>
                  </a:txBody>
                  <a:tcPr marL="68580" marR="68580" marT="0" marB="0" anchor="b">
                    <a:solidFill>
                      <a:schemeClr val="accent1">
                        <a:lumMod val="20000"/>
                        <a:lumOff val="80000"/>
                      </a:schemeClr>
                    </a:solidFill>
                  </a:tcPr>
                </a:tc>
                <a:tc>
                  <a:txBody>
                    <a:bodyPr/>
                    <a:lstStyle/>
                    <a:p>
                      <a:pPr algn="ctr">
                        <a:spcAft>
                          <a:spcPts val="0"/>
                        </a:spcAft>
                      </a:pPr>
                      <a:r>
                        <a:rPr lang="en-US" sz="2000" kern="0">
                          <a:effectLst/>
                        </a:rPr>
                        <a:t>80</a:t>
                      </a:r>
                      <a:endParaRPr lang="zh-CN" sz="2000" kern="100">
                        <a:effectLst/>
                        <a:latin typeface="Calibri"/>
                        <a:ea typeface="宋体"/>
                        <a:cs typeface="Times New Roman"/>
                      </a:endParaRPr>
                    </a:p>
                  </a:txBody>
                  <a:tcPr marL="68580" marR="68580" marT="0" marB="0" anchor="b"/>
                </a:tc>
                <a:tc>
                  <a:txBody>
                    <a:bodyPr/>
                    <a:lstStyle/>
                    <a:p>
                      <a:pPr algn="ctr">
                        <a:spcAft>
                          <a:spcPts val="0"/>
                        </a:spcAft>
                      </a:pPr>
                      <a:r>
                        <a:rPr lang="en-US" sz="2000" kern="0">
                          <a:effectLst/>
                        </a:rPr>
                        <a:t>23</a:t>
                      </a:r>
                      <a:endParaRPr lang="zh-CN" sz="2000" kern="100">
                        <a:effectLst/>
                        <a:latin typeface="Calibri"/>
                        <a:ea typeface="宋体"/>
                        <a:cs typeface="Times New Roman"/>
                      </a:endParaRPr>
                    </a:p>
                  </a:txBody>
                  <a:tcPr marL="68580" marR="68580" marT="0" marB="0" anchor="b"/>
                </a:tc>
                <a:tc>
                  <a:txBody>
                    <a:bodyPr/>
                    <a:lstStyle/>
                    <a:p>
                      <a:pPr algn="ctr">
                        <a:spcAft>
                          <a:spcPts val="0"/>
                        </a:spcAft>
                      </a:pPr>
                      <a:r>
                        <a:rPr lang="en-US" sz="2000" kern="0">
                          <a:effectLst/>
                        </a:rPr>
                        <a:t>57</a:t>
                      </a:r>
                      <a:endParaRPr lang="zh-CN" sz="2000" kern="100">
                        <a:effectLst/>
                        <a:latin typeface="Calibri"/>
                        <a:ea typeface="宋体"/>
                        <a:cs typeface="Times New Roman"/>
                      </a:endParaRPr>
                    </a:p>
                  </a:txBody>
                  <a:tcPr marL="68580" marR="68580" marT="0" marB="0" anchor="b"/>
                </a:tc>
                <a:extLst>
                  <a:ext uri="{0D108BD9-81ED-4DB2-BD59-A6C34878D82A}">
                    <a16:rowId xmlns:a16="http://schemas.microsoft.com/office/drawing/2014/main" xmlns="" val="10004"/>
                  </a:ext>
                </a:extLst>
              </a:tr>
              <a:tr h="345378">
                <a:tc>
                  <a:txBody>
                    <a:bodyPr/>
                    <a:lstStyle/>
                    <a:p>
                      <a:pPr algn="l">
                        <a:spcAft>
                          <a:spcPts val="0"/>
                        </a:spcAft>
                      </a:pPr>
                      <a:r>
                        <a:rPr lang="zh-CN" altLang="en-US" sz="2000" b="1" kern="0" dirty="0">
                          <a:solidFill>
                            <a:schemeClr val="tx1"/>
                          </a:solidFill>
                          <a:effectLst/>
                          <a:latin typeface="+mn-lt"/>
                          <a:ea typeface="+mn-ea"/>
                          <a:cs typeface="+mn-cs"/>
                        </a:rPr>
                        <a:t>平均篇幅占比（</a:t>
                      </a:r>
                      <a:r>
                        <a:rPr lang="en-US" altLang="zh-CN" sz="2000" b="1" kern="0" dirty="0">
                          <a:solidFill>
                            <a:schemeClr val="tx1"/>
                          </a:solidFill>
                          <a:effectLst/>
                          <a:latin typeface="+mn-lt"/>
                          <a:ea typeface="+mn-ea"/>
                          <a:cs typeface="+mn-cs"/>
                        </a:rPr>
                        <a:t>%</a:t>
                      </a:r>
                      <a:r>
                        <a:rPr lang="zh-CN" altLang="en-US" sz="2000" b="1" kern="0" dirty="0">
                          <a:solidFill>
                            <a:schemeClr val="tx1"/>
                          </a:solidFill>
                          <a:effectLst/>
                          <a:latin typeface="+mn-lt"/>
                          <a:ea typeface="+mn-ea"/>
                          <a:cs typeface="+mn-cs"/>
                        </a:rPr>
                        <a:t>）</a:t>
                      </a:r>
                      <a:endParaRPr lang="en-US" sz="2000" b="1" kern="0" dirty="0">
                        <a:solidFill>
                          <a:schemeClr val="tx1"/>
                        </a:solidFill>
                        <a:effectLst/>
                        <a:latin typeface="+mn-lt"/>
                        <a:ea typeface="+mn-ea"/>
                        <a:cs typeface="+mn-cs"/>
                      </a:endParaRPr>
                    </a:p>
                  </a:txBody>
                  <a:tcPr marL="68580" marR="68580" marT="0" marB="0" anchor="b">
                    <a:solidFill>
                      <a:schemeClr val="accent1">
                        <a:lumMod val="20000"/>
                        <a:lumOff val="80000"/>
                      </a:schemeClr>
                    </a:solidFill>
                  </a:tcPr>
                </a:tc>
                <a:tc rowSpan="2">
                  <a:txBody>
                    <a:bodyPr/>
                    <a:lstStyle/>
                    <a:p>
                      <a:pPr algn="ctr">
                        <a:spcAft>
                          <a:spcPts val="0"/>
                        </a:spcAft>
                      </a:pPr>
                      <a:r>
                        <a:rPr lang="en-US" sz="2000" kern="0" dirty="0">
                          <a:effectLst/>
                        </a:rPr>
                        <a:t>1.360 </a:t>
                      </a:r>
                      <a:endParaRPr lang="zh-CN" sz="2000" kern="100" dirty="0">
                        <a:effectLst/>
                        <a:latin typeface="Calibri"/>
                        <a:ea typeface="宋体"/>
                        <a:cs typeface="Times New Roman"/>
                      </a:endParaRPr>
                    </a:p>
                  </a:txBody>
                  <a:tcPr marL="68580" marR="68580" marT="0" marB="0" anchor="ctr"/>
                </a:tc>
                <a:tc rowSpan="2">
                  <a:txBody>
                    <a:bodyPr/>
                    <a:lstStyle/>
                    <a:p>
                      <a:pPr algn="ctr">
                        <a:spcAft>
                          <a:spcPts val="0"/>
                        </a:spcAft>
                      </a:pPr>
                      <a:r>
                        <a:rPr lang="en-US" sz="2000" kern="0" dirty="0">
                          <a:effectLst/>
                        </a:rPr>
                        <a:t>1.393 </a:t>
                      </a:r>
                      <a:endParaRPr lang="zh-CN" sz="2000" kern="100" dirty="0">
                        <a:effectLst/>
                        <a:latin typeface="Calibri"/>
                        <a:ea typeface="宋体"/>
                        <a:cs typeface="Times New Roman"/>
                      </a:endParaRPr>
                    </a:p>
                  </a:txBody>
                  <a:tcPr marL="68580" marR="68580" marT="0" marB="0" anchor="ctr"/>
                </a:tc>
                <a:tc rowSpan="2">
                  <a:txBody>
                    <a:bodyPr/>
                    <a:lstStyle/>
                    <a:p>
                      <a:pPr algn="ctr">
                        <a:spcAft>
                          <a:spcPts val="0"/>
                        </a:spcAft>
                      </a:pPr>
                      <a:r>
                        <a:rPr lang="en-US" sz="2000" kern="0" dirty="0">
                          <a:effectLst/>
                        </a:rPr>
                        <a:t>1.346 </a:t>
                      </a:r>
                      <a:endParaRPr lang="zh-CN" sz="2000" kern="100" dirty="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5"/>
                  </a:ext>
                </a:extLst>
              </a:tr>
              <a:tr h="345378">
                <a:tc>
                  <a:txBody>
                    <a:bodyPr/>
                    <a:lstStyle/>
                    <a:p>
                      <a:pPr algn="l">
                        <a:spcAft>
                          <a:spcPts val="0"/>
                        </a:spcAft>
                      </a:pPr>
                      <a:r>
                        <a:rPr lang="zh-CN" altLang="en-US" sz="2000" b="1" kern="0" dirty="0">
                          <a:solidFill>
                            <a:schemeClr val="tx1"/>
                          </a:solidFill>
                          <a:effectLst/>
                          <a:latin typeface="+mn-lt"/>
                          <a:ea typeface="+mn-ea"/>
                          <a:cs typeface="+mn-cs"/>
                        </a:rPr>
                        <a:t>        （十一五之前：</a:t>
                      </a:r>
                      <a:r>
                        <a:rPr lang="en-US" altLang="zh-CN" sz="2000" b="1" kern="0" dirty="0">
                          <a:solidFill>
                            <a:schemeClr val="tx1"/>
                          </a:solidFill>
                          <a:effectLst/>
                          <a:latin typeface="+mn-lt"/>
                          <a:ea typeface="+mn-ea"/>
                          <a:cs typeface="+mn-cs"/>
                        </a:rPr>
                        <a:t>2004,</a:t>
                      </a:r>
                      <a:r>
                        <a:rPr lang="zh-CN" altLang="en-US" sz="2000" b="1" kern="0" dirty="0">
                          <a:solidFill>
                            <a:schemeClr val="tx1"/>
                          </a:solidFill>
                          <a:effectLst/>
                          <a:latin typeface="+mn-lt"/>
                          <a:ea typeface="+mn-ea"/>
                          <a:cs typeface="+mn-cs"/>
                        </a:rPr>
                        <a:t> </a:t>
                      </a:r>
                      <a:r>
                        <a:rPr lang="en-US" altLang="zh-CN" sz="2000" b="1" kern="0" dirty="0">
                          <a:solidFill>
                            <a:schemeClr val="tx1"/>
                          </a:solidFill>
                          <a:effectLst/>
                          <a:latin typeface="+mn-lt"/>
                          <a:ea typeface="+mn-ea"/>
                          <a:cs typeface="+mn-cs"/>
                        </a:rPr>
                        <a:t>2005</a:t>
                      </a:r>
                      <a:r>
                        <a:rPr lang="zh-CN" altLang="en-US" sz="2000" b="1" kern="0" dirty="0">
                          <a:solidFill>
                            <a:schemeClr val="tx1"/>
                          </a:solidFill>
                          <a:effectLst/>
                          <a:latin typeface="+mn-lt"/>
                          <a:ea typeface="+mn-ea"/>
                          <a:cs typeface="+mn-cs"/>
                        </a:rPr>
                        <a:t>）</a:t>
                      </a:r>
                    </a:p>
                  </a:txBody>
                  <a:tcPr marL="68580" marR="68580" marT="0" marB="0" anchor="b">
                    <a:solidFill>
                      <a:schemeClr val="accent1">
                        <a:lumMod val="20000"/>
                        <a:lumOff val="80000"/>
                      </a:schemeClr>
                    </a:solidFill>
                  </a:tcPr>
                </a:tc>
                <a:tc vMerge="1">
                  <a:txBody>
                    <a:bodyPr/>
                    <a:lstStyle/>
                    <a:p>
                      <a:pPr algn="ctr">
                        <a:spcAft>
                          <a:spcPts val="0"/>
                        </a:spcAft>
                      </a:pPr>
                      <a:endParaRPr lang="zh-CN" sz="1600" kern="100" dirty="0">
                        <a:effectLst/>
                        <a:latin typeface="Calibri"/>
                        <a:ea typeface="宋体"/>
                        <a:cs typeface="Times New Roman"/>
                      </a:endParaRPr>
                    </a:p>
                  </a:txBody>
                  <a:tcPr marL="68580" marR="68580" marT="0" marB="0" anchor="ctr"/>
                </a:tc>
                <a:tc vMerge="1">
                  <a:txBody>
                    <a:bodyPr/>
                    <a:lstStyle/>
                    <a:p>
                      <a:pPr algn="ctr">
                        <a:spcAft>
                          <a:spcPts val="0"/>
                        </a:spcAft>
                      </a:pPr>
                      <a:endParaRPr lang="zh-CN" sz="1600" kern="100" dirty="0">
                        <a:effectLst/>
                        <a:latin typeface="Calibri"/>
                        <a:ea typeface="宋体"/>
                        <a:cs typeface="Times New Roman"/>
                      </a:endParaRPr>
                    </a:p>
                  </a:txBody>
                  <a:tcPr marL="68580" marR="68580" marT="0" marB="0" anchor="ctr"/>
                </a:tc>
                <a:tc vMerge="1">
                  <a:txBody>
                    <a:bodyPr/>
                    <a:lstStyle/>
                    <a:p>
                      <a:pPr algn="ctr">
                        <a:spcAft>
                          <a:spcPts val="0"/>
                        </a:spcAft>
                      </a:pPr>
                      <a:endParaRPr lang="zh-CN" sz="1600" kern="100" dirty="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6"/>
                  </a:ext>
                </a:extLst>
              </a:tr>
              <a:tr h="345378">
                <a:tc>
                  <a:txBody>
                    <a:bodyPr/>
                    <a:lstStyle/>
                    <a:p>
                      <a:pPr algn="l">
                        <a:spcAft>
                          <a:spcPts val="0"/>
                        </a:spcAft>
                      </a:pPr>
                      <a:r>
                        <a:rPr lang="zh-CN" altLang="en-US" sz="2000" b="1" kern="0" dirty="0">
                          <a:solidFill>
                            <a:schemeClr val="tx1"/>
                          </a:solidFill>
                          <a:effectLst/>
                          <a:latin typeface="+mn-lt"/>
                          <a:ea typeface="+mn-ea"/>
                          <a:cs typeface="+mn-cs"/>
                        </a:rPr>
                        <a:t>样本城市数</a:t>
                      </a:r>
                    </a:p>
                  </a:txBody>
                  <a:tcPr marL="68580" marR="68580" marT="0" marB="0" anchor="b">
                    <a:solidFill>
                      <a:schemeClr val="accent1">
                        <a:lumMod val="20000"/>
                        <a:lumOff val="80000"/>
                      </a:schemeClr>
                    </a:solidFill>
                  </a:tcPr>
                </a:tc>
                <a:tc>
                  <a:txBody>
                    <a:bodyPr/>
                    <a:lstStyle/>
                    <a:p>
                      <a:pPr algn="ctr">
                        <a:spcAft>
                          <a:spcPts val="0"/>
                        </a:spcAft>
                      </a:pPr>
                      <a:r>
                        <a:rPr lang="en-US" sz="2000" kern="0">
                          <a:effectLst/>
                        </a:rPr>
                        <a:t>79</a:t>
                      </a:r>
                      <a:endParaRPr lang="zh-CN" sz="2000" kern="100">
                        <a:effectLst/>
                        <a:latin typeface="Calibri"/>
                        <a:ea typeface="宋体"/>
                        <a:cs typeface="Times New Roman"/>
                      </a:endParaRPr>
                    </a:p>
                  </a:txBody>
                  <a:tcPr marL="68580" marR="68580" marT="0" marB="0" anchor="b"/>
                </a:tc>
                <a:tc>
                  <a:txBody>
                    <a:bodyPr/>
                    <a:lstStyle/>
                    <a:p>
                      <a:pPr algn="ctr">
                        <a:spcAft>
                          <a:spcPts val="0"/>
                        </a:spcAft>
                      </a:pPr>
                      <a:r>
                        <a:rPr lang="en-US" sz="2000" kern="0">
                          <a:effectLst/>
                        </a:rPr>
                        <a:t>24</a:t>
                      </a:r>
                      <a:endParaRPr lang="zh-CN" sz="2000" kern="100">
                        <a:effectLst/>
                        <a:latin typeface="Calibri"/>
                        <a:ea typeface="宋体"/>
                        <a:cs typeface="Times New Roman"/>
                      </a:endParaRPr>
                    </a:p>
                  </a:txBody>
                  <a:tcPr marL="68580" marR="68580" marT="0" marB="0" anchor="b"/>
                </a:tc>
                <a:tc>
                  <a:txBody>
                    <a:bodyPr/>
                    <a:lstStyle/>
                    <a:p>
                      <a:pPr algn="ctr">
                        <a:spcAft>
                          <a:spcPts val="0"/>
                        </a:spcAft>
                      </a:pPr>
                      <a:r>
                        <a:rPr lang="en-US" sz="2000" kern="0" dirty="0">
                          <a:effectLst/>
                        </a:rPr>
                        <a:t>55</a:t>
                      </a:r>
                      <a:endParaRPr lang="zh-CN" sz="2000" kern="100" dirty="0">
                        <a:effectLst/>
                        <a:latin typeface="Calibri"/>
                        <a:ea typeface="宋体"/>
                        <a:cs typeface="Times New Roman"/>
                      </a:endParaRPr>
                    </a:p>
                  </a:txBody>
                  <a:tcPr marL="68580" marR="68580" marT="0" marB="0" anchor="b"/>
                </a:tc>
                <a:extLst>
                  <a:ext uri="{0D108BD9-81ED-4DB2-BD59-A6C34878D82A}">
                    <a16:rowId xmlns:a16="http://schemas.microsoft.com/office/drawing/2014/main" xmlns="" val="10007"/>
                  </a:ext>
                </a:extLst>
              </a:tr>
            </a:tbl>
          </a:graphicData>
        </a:graphic>
      </p:graphicFrame>
      <p:sp>
        <p:nvSpPr>
          <p:cNvPr id="6" name="标题 1">
            <a:extLst>
              <a:ext uri="{FF2B5EF4-FFF2-40B4-BE49-F238E27FC236}">
                <a16:creationId xmlns:a16="http://schemas.microsoft.com/office/drawing/2014/main" xmlns="" id="{1EE347F1-F7CE-41A4-8448-CE52614B0794}"/>
              </a:ext>
            </a:extLst>
          </p:cNvPr>
          <p:cNvSpPr txBox="1">
            <a:spLocks/>
          </p:cNvSpPr>
          <p:nvPr/>
        </p:nvSpPr>
        <p:spPr>
          <a:xfrm>
            <a:off x="1024128" y="585216"/>
            <a:ext cx="9720072" cy="637467"/>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zh-CN" altLang="en-US" dirty="0"/>
              <a:t>规制强度：用文本分析度量</a:t>
            </a:r>
          </a:p>
        </p:txBody>
      </p:sp>
      <p:sp>
        <p:nvSpPr>
          <p:cNvPr id="2" name="文本框 1"/>
          <p:cNvSpPr txBox="1"/>
          <p:nvPr/>
        </p:nvSpPr>
        <p:spPr>
          <a:xfrm>
            <a:off x="8572500" y="3955343"/>
            <a:ext cx="320040" cy="369332"/>
          </a:xfrm>
          <a:prstGeom prst="rect">
            <a:avLst/>
          </a:prstGeom>
          <a:noFill/>
        </p:spPr>
        <p:txBody>
          <a:bodyPr wrap="square" rtlCol="0">
            <a:spAutoFit/>
          </a:bodyPr>
          <a:lstStyle/>
          <a:p>
            <a:r>
              <a:rPr kumimoji="1" lang="en-US" altLang="zh-CN" b="1">
                <a:solidFill>
                  <a:srgbClr val="C00000"/>
                </a:solidFill>
              </a:rPr>
              <a:t>&gt;</a:t>
            </a:r>
            <a:endParaRPr kumimoji="1" lang="zh-CN" altLang="en-US" b="1" dirty="0">
              <a:solidFill>
                <a:srgbClr val="C00000"/>
              </a:solidFill>
            </a:endParaRPr>
          </a:p>
        </p:txBody>
      </p:sp>
      <p:sp>
        <p:nvSpPr>
          <p:cNvPr id="7" name="文本框 6"/>
          <p:cNvSpPr txBox="1"/>
          <p:nvPr/>
        </p:nvSpPr>
        <p:spPr>
          <a:xfrm>
            <a:off x="8572500" y="4979545"/>
            <a:ext cx="320040" cy="369332"/>
          </a:xfrm>
          <a:prstGeom prst="rect">
            <a:avLst/>
          </a:prstGeom>
          <a:noFill/>
        </p:spPr>
        <p:txBody>
          <a:bodyPr wrap="square" rtlCol="0">
            <a:spAutoFit/>
          </a:bodyPr>
          <a:lstStyle/>
          <a:p>
            <a:r>
              <a:rPr kumimoji="1" lang="en-US" altLang="zh-CN" b="1">
                <a:solidFill>
                  <a:srgbClr val="C00000"/>
                </a:solidFill>
              </a:rPr>
              <a:t>&gt;</a:t>
            </a:r>
            <a:endParaRPr kumimoji="1" lang="zh-CN" altLang="en-US" b="1" dirty="0">
              <a:solidFill>
                <a:srgbClr val="C00000"/>
              </a:solidFill>
            </a:endParaRPr>
          </a:p>
        </p:txBody>
      </p:sp>
      <p:cxnSp>
        <p:nvCxnSpPr>
          <p:cNvPr id="9" name="直线箭头连接符 8"/>
          <p:cNvCxnSpPr/>
          <p:nvPr/>
        </p:nvCxnSpPr>
        <p:spPr>
          <a:xfrm flipV="1">
            <a:off x="10737643" y="3931920"/>
            <a:ext cx="0" cy="1416957"/>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58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AC40030E-2339-4DDA-80BB-0083DDE5125B}"/>
              </a:ext>
            </a:extLst>
          </p:cNvPr>
          <p:cNvSpPr>
            <a:spLocks noGrp="1"/>
          </p:cNvSpPr>
          <p:nvPr>
            <p:ph type="sldNum" sz="quarter" idx="12"/>
          </p:nvPr>
        </p:nvSpPr>
        <p:spPr/>
        <p:txBody>
          <a:bodyPr/>
          <a:lstStyle/>
          <a:p>
            <a:fld id="{5D5228B6-01A8-484F-9585-6E415C592245}" type="slidenum">
              <a:rPr lang="zh-CN" altLang="en-US" smtClean="0"/>
              <a:t>52</a:t>
            </a:fld>
            <a:endParaRPr lang="zh-CN" altLang="en-US"/>
          </a:p>
        </p:txBody>
      </p:sp>
      <p:sp>
        <p:nvSpPr>
          <p:cNvPr id="3" name="内容占位符 2">
            <a:extLst>
              <a:ext uri="{FF2B5EF4-FFF2-40B4-BE49-F238E27FC236}">
                <a16:creationId xmlns:a16="http://schemas.microsoft.com/office/drawing/2014/main" xmlns="" id="{F3891FFE-8B87-4AC9-A57C-7617C0F96F5C}"/>
              </a:ext>
            </a:extLst>
          </p:cNvPr>
          <p:cNvSpPr>
            <a:spLocks noGrp="1"/>
          </p:cNvSpPr>
          <p:nvPr>
            <p:ph idx="1"/>
          </p:nvPr>
        </p:nvSpPr>
        <p:spPr/>
        <p:txBody>
          <a:bodyPr anchor="ctr"/>
          <a:lstStyle/>
          <a:p>
            <a:r>
              <a:rPr lang="zh-CN" altLang="zh-CN" dirty="0" smtClean="0"/>
              <a:t>多</a:t>
            </a:r>
            <a:r>
              <a:rPr lang="zh-CN" altLang="zh-CN" dirty="0"/>
              <a:t>年来各城市水污染行业的生产活动持续增加</a:t>
            </a:r>
            <a:endParaRPr lang="en-US" altLang="zh-CN" dirty="0"/>
          </a:p>
          <a:p>
            <a:r>
              <a:rPr lang="zh-CN" altLang="zh-CN" dirty="0"/>
              <a:t>监管较宽松的城市</a:t>
            </a:r>
            <a:r>
              <a:rPr lang="zh-CN" altLang="en-US" dirty="0"/>
              <a:t>：</a:t>
            </a:r>
            <a:r>
              <a:rPr lang="zh-CN" altLang="zh-CN" dirty="0"/>
              <a:t>水污染行业的生产活动增加更多</a:t>
            </a:r>
            <a:endParaRPr lang="en-US" altLang="zh-CN" dirty="0"/>
          </a:p>
          <a:p>
            <a:r>
              <a:rPr lang="zh-CN" altLang="zh-CN" dirty="0"/>
              <a:t>上游城市的水污染生产活动比下游城市增加更多</a:t>
            </a:r>
            <a:endParaRPr lang="en-US" altLang="zh-CN" dirty="0"/>
          </a:p>
          <a:p>
            <a:r>
              <a:rPr lang="zh-CN" altLang="zh-CN" dirty="0"/>
              <a:t>非水污染行业</a:t>
            </a:r>
            <a:r>
              <a:rPr lang="zh-CN" altLang="en-US" dirty="0"/>
              <a:t>：未</a:t>
            </a:r>
            <a:r>
              <a:rPr lang="zh-CN" altLang="zh-CN" dirty="0"/>
              <a:t>发现上</a:t>
            </a:r>
            <a:r>
              <a:rPr lang="zh-CN" altLang="en-US" dirty="0"/>
              <a:t>下</a:t>
            </a:r>
            <a:r>
              <a:rPr lang="zh-CN" altLang="zh-CN" dirty="0"/>
              <a:t>游地区</a:t>
            </a:r>
            <a:r>
              <a:rPr lang="zh-CN" altLang="en-US" dirty="0"/>
              <a:t>生</a:t>
            </a:r>
            <a:r>
              <a:rPr lang="zh-CN" altLang="zh-CN" dirty="0"/>
              <a:t>产活动</a:t>
            </a:r>
            <a:r>
              <a:rPr lang="zh-CN" altLang="en-US" dirty="0"/>
              <a:t>有</a:t>
            </a:r>
            <a:r>
              <a:rPr lang="zh-CN" altLang="zh-CN" dirty="0"/>
              <a:t>显著</a:t>
            </a:r>
            <a:r>
              <a:rPr lang="zh-CN" altLang="en-US" dirty="0" smtClean="0"/>
              <a:t>不同</a:t>
            </a:r>
            <a:endParaRPr lang="en-US" altLang="zh-CN" dirty="0" smtClean="0"/>
          </a:p>
          <a:p>
            <a:endParaRPr lang="en-US" altLang="zh-CN" dirty="0"/>
          </a:p>
          <a:p>
            <a:r>
              <a:rPr lang="zh-CN" altLang="en-US" dirty="0" smtClean="0"/>
              <a:t>研究发现</a:t>
            </a:r>
            <a:r>
              <a:rPr lang="zh-CN" altLang="en-US" dirty="0"/>
              <a:t>：</a:t>
            </a:r>
            <a:endParaRPr lang="en-US" altLang="zh-CN" dirty="0"/>
          </a:p>
          <a:p>
            <a:pPr lvl="1"/>
            <a:r>
              <a:rPr lang="zh-CN" altLang="zh-CN" dirty="0"/>
              <a:t>“十一五”规划显著抑制了监管较严格城市的水污染企业生产活动</a:t>
            </a:r>
            <a:endParaRPr lang="en-US" altLang="zh-CN" dirty="0"/>
          </a:p>
          <a:p>
            <a:pPr lvl="1"/>
            <a:r>
              <a:rPr lang="zh-CN" altLang="zh-CN" dirty="0"/>
              <a:t>政策效果对经济的影响程度</a:t>
            </a:r>
            <a:r>
              <a:rPr lang="zh-CN" altLang="en-US" dirty="0"/>
              <a:t>较</a:t>
            </a:r>
            <a:r>
              <a:rPr lang="zh-CN" altLang="zh-CN" dirty="0"/>
              <a:t>大</a:t>
            </a:r>
            <a:endParaRPr lang="en-US" altLang="zh-CN" dirty="0"/>
          </a:p>
          <a:p>
            <a:pPr lvl="2"/>
            <a:r>
              <a:rPr lang="zh-CN" altLang="zh-CN" dirty="0"/>
              <a:t>减排任务每增加</a:t>
            </a:r>
            <a:r>
              <a:rPr lang="en-US" altLang="zh-CN" dirty="0"/>
              <a:t>1000</a:t>
            </a:r>
            <a:r>
              <a:rPr lang="zh-CN" altLang="zh-CN" dirty="0"/>
              <a:t>吨（约</a:t>
            </a:r>
            <a:r>
              <a:rPr lang="en-US" altLang="zh-CN" dirty="0"/>
              <a:t>0.1</a:t>
            </a:r>
            <a:r>
              <a:rPr lang="zh-CN" altLang="zh-CN" dirty="0"/>
              <a:t>个标准差）将导致</a:t>
            </a:r>
            <a:r>
              <a:rPr lang="zh-CN" altLang="en-US" dirty="0"/>
              <a:t>：</a:t>
            </a:r>
            <a:endParaRPr lang="en-US" altLang="zh-CN" dirty="0"/>
          </a:p>
          <a:p>
            <a:pPr lvl="2"/>
            <a:r>
              <a:rPr lang="zh-CN" altLang="zh-CN" dirty="0"/>
              <a:t>水污染行业总产值下降</a:t>
            </a:r>
            <a:r>
              <a:rPr lang="en-US" altLang="zh-CN" dirty="0"/>
              <a:t>4.35%</a:t>
            </a:r>
          </a:p>
          <a:p>
            <a:pPr lvl="2"/>
            <a:r>
              <a:rPr lang="zh-CN" altLang="zh-CN" dirty="0"/>
              <a:t>相当于比</a:t>
            </a:r>
            <a:r>
              <a:rPr lang="en-US" altLang="zh-CN" dirty="0"/>
              <a:t>2005</a:t>
            </a:r>
            <a:r>
              <a:rPr lang="zh-CN" altLang="zh-CN" dirty="0"/>
              <a:t>年平均值（</a:t>
            </a:r>
            <a:r>
              <a:rPr lang="en-US" altLang="zh-CN" dirty="0"/>
              <a:t>994</a:t>
            </a:r>
            <a:r>
              <a:rPr lang="zh-CN" altLang="zh-CN" dirty="0"/>
              <a:t>亿元）减少了</a:t>
            </a:r>
            <a:r>
              <a:rPr lang="en-US" altLang="zh-CN" dirty="0"/>
              <a:t>43</a:t>
            </a:r>
            <a:r>
              <a:rPr lang="zh-CN" altLang="zh-CN" dirty="0"/>
              <a:t>亿</a:t>
            </a:r>
            <a:r>
              <a:rPr lang="zh-CN" altLang="zh-CN" dirty="0" smtClean="0"/>
              <a:t>元</a:t>
            </a:r>
            <a:endParaRPr lang="zh-CN" altLang="en-US" dirty="0"/>
          </a:p>
        </p:txBody>
      </p:sp>
    </p:spTree>
    <p:extLst>
      <p:ext uri="{BB962C8B-B14F-4D97-AF65-F5344CB8AC3E}">
        <p14:creationId xmlns:p14="http://schemas.microsoft.com/office/powerpoint/2010/main" val="1565599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3BFECBB8-047A-4E84-B626-5F5196929977}"/>
              </a:ext>
            </a:extLst>
          </p:cNvPr>
          <p:cNvSpPr>
            <a:spLocks noGrp="1"/>
          </p:cNvSpPr>
          <p:nvPr>
            <p:ph type="sldNum" sz="quarter" idx="12"/>
          </p:nvPr>
        </p:nvSpPr>
        <p:spPr/>
        <p:txBody>
          <a:bodyPr/>
          <a:lstStyle/>
          <a:p>
            <a:fld id="{5D5228B6-01A8-484F-9585-6E415C592245}" type="slidenum">
              <a:rPr lang="zh-CN" altLang="en-US" smtClean="0"/>
              <a:t>53</a:t>
            </a:fld>
            <a:endParaRPr lang="zh-CN" altLang="en-US"/>
          </a:p>
        </p:txBody>
      </p:sp>
      <p:sp>
        <p:nvSpPr>
          <p:cNvPr id="4" name="内容占位符 2">
            <a:extLst>
              <a:ext uri="{FF2B5EF4-FFF2-40B4-BE49-F238E27FC236}">
                <a16:creationId xmlns:a16="http://schemas.microsoft.com/office/drawing/2014/main" xmlns="" id="{32AADE98-20CA-4399-947B-219A854DEB3D}"/>
              </a:ext>
            </a:extLst>
          </p:cNvPr>
          <p:cNvSpPr>
            <a:spLocks noGrp="1"/>
          </p:cNvSpPr>
          <p:nvPr>
            <p:ph idx="1"/>
          </p:nvPr>
        </p:nvSpPr>
        <p:spPr>
          <a:xfrm>
            <a:off x="1023938" y="746125"/>
            <a:ext cx="9720262" cy="5562600"/>
          </a:xfrm>
        </p:spPr>
        <p:txBody>
          <a:bodyPr/>
          <a:lstStyle/>
          <a:p>
            <a:r>
              <a:rPr lang="zh-CN" altLang="en-US" dirty="0" smtClean="0"/>
              <a:t>受影响的是谁？</a:t>
            </a:r>
            <a:endParaRPr lang="en-US" altLang="zh-CN" dirty="0"/>
          </a:p>
          <a:p>
            <a:pPr lvl="1"/>
            <a:r>
              <a:rPr lang="zh-CN" altLang="en-US" dirty="0"/>
              <a:t>国有企业</a:t>
            </a:r>
            <a:r>
              <a:rPr lang="en-US" altLang="zh-CN" dirty="0"/>
              <a:t>vs</a:t>
            </a:r>
            <a:r>
              <a:rPr lang="zh-CN" altLang="en-US" dirty="0"/>
              <a:t>非国有企业：后者才受影响</a:t>
            </a:r>
            <a:endParaRPr lang="en-US" altLang="zh-CN" dirty="0"/>
          </a:p>
          <a:p>
            <a:pPr lvl="1"/>
            <a:r>
              <a:rPr lang="zh-CN" altLang="en-US" dirty="0"/>
              <a:t>外资企业</a:t>
            </a:r>
            <a:r>
              <a:rPr lang="en-US" altLang="zh-CN" dirty="0"/>
              <a:t>vs</a:t>
            </a:r>
            <a:r>
              <a:rPr lang="zh-CN" altLang="en-US" dirty="0"/>
              <a:t>内资企业：后者才受影响</a:t>
            </a:r>
            <a:endParaRPr lang="en-US" altLang="zh-CN" dirty="0"/>
          </a:p>
          <a:p>
            <a:pPr lvl="1"/>
            <a:r>
              <a:rPr lang="zh-CN" altLang="en-US" dirty="0"/>
              <a:t>大企业</a:t>
            </a:r>
            <a:r>
              <a:rPr lang="en-US" altLang="zh-CN" dirty="0"/>
              <a:t>vs</a:t>
            </a:r>
            <a:r>
              <a:rPr lang="zh-CN" altLang="en-US" dirty="0"/>
              <a:t>小企业：后者才受影响</a:t>
            </a:r>
            <a:endParaRPr lang="en-US" altLang="zh-CN" dirty="0"/>
          </a:p>
          <a:p>
            <a:pPr marL="128016" lvl="1" indent="0">
              <a:buNone/>
            </a:pPr>
            <a:endParaRPr lang="en-US" altLang="zh-CN" dirty="0"/>
          </a:p>
          <a:p>
            <a:r>
              <a:rPr lang="zh-CN" altLang="en-US" dirty="0"/>
              <a:t>规制导致空间转移的直接证据</a:t>
            </a:r>
            <a:endParaRPr lang="en-US" altLang="zh-CN" dirty="0"/>
          </a:p>
          <a:p>
            <a:pPr lvl="1"/>
            <a:r>
              <a:rPr lang="en-US" altLang="zh-CN" dirty="0"/>
              <a:t>2004-05</a:t>
            </a:r>
            <a:r>
              <a:rPr lang="zh-CN" altLang="en-US" dirty="0"/>
              <a:t>：水污染行业生产活动呈现向下游集中的趋势</a:t>
            </a:r>
            <a:endParaRPr lang="en-US" altLang="zh-CN" dirty="0"/>
          </a:p>
          <a:p>
            <a:pPr lvl="1"/>
            <a:r>
              <a:rPr lang="en-US" altLang="zh-CN" dirty="0"/>
              <a:t>2006</a:t>
            </a:r>
            <a:r>
              <a:rPr lang="zh-CN" altLang="en-US" dirty="0"/>
              <a:t>年起：上述趋势不再明显存在</a:t>
            </a:r>
            <a:endParaRPr lang="en-US" altLang="zh-CN" dirty="0"/>
          </a:p>
          <a:p>
            <a:pPr lvl="1"/>
            <a:r>
              <a:rPr lang="en-US" altLang="zh-CN" dirty="0"/>
              <a:t>2008</a:t>
            </a:r>
            <a:r>
              <a:rPr lang="zh-CN" altLang="en-US" dirty="0"/>
              <a:t>年起：水污染行业生产活动反而向上游集中</a:t>
            </a:r>
          </a:p>
        </p:txBody>
      </p:sp>
    </p:spTree>
    <p:extLst>
      <p:ext uri="{BB962C8B-B14F-4D97-AF65-F5344CB8AC3E}">
        <p14:creationId xmlns:p14="http://schemas.microsoft.com/office/powerpoint/2010/main" val="3625909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标题 1"/>
          <p:cNvSpPr>
            <a:spLocks noGrp="1"/>
          </p:cNvSpPr>
          <p:nvPr>
            <p:ph type="title"/>
          </p:nvPr>
        </p:nvSpPr>
        <p:spPr/>
        <p:txBody>
          <a:bodyPr/>
          <a:lstStyle/>
          <a:p>
            <a:r>
              <a:rPr lang="zh-CN" altLang="en-US" dirty="0" smtClean="0"/>
              <a:t>多维的</a:t>
            </a:r>
            <a:r>
              <a:rPr lang="zh-CN" altLang="en-US" dirty="0"/>
              <a:t>视角</a:t>
            </a:r>
            <a:r>
              <a:rPr lang="zh-CN" altLang="en-US" dirty="0" smtClean="0"/>
              <a:t>：新</a:t>
            </a:r>
            <a:r>
              <a:rPr lang="zh-CN" altLang="en-US" dirty="0"/>
              <a:t>能源</a:t>
            </a:r>
            <a:r>
              <a:rPr lang="zh-CN" altLang="en-US" dirty="0" smtClean="0"/>
              <a:t>汽车</a:t>
            </a:r>
            <a:endParaRPr lang="zh-CN" altLang="en-US" dirty="0"/>
          </a:p>
        </p:txBody>
      </p:sp>
      <p:sp>
        <p:nvSpPr>
          <p:cNvPr id="6" name="内容占位符 2"/>
          <p:cNvSpPr>
            <a:spLocks noGrp="1"/>
          </p:cNvSpPr>
          <p:nvPr>
            <p:ph idx="1"/>
          </p:nvPr>
        </p:nvSpPr>
        <p:spPr>
          <a:xfrm>
            <a:off x="1024128" y="1894114"/>
            <a:ext cx="9720071" cy="4796972"/>
          </a:xfrm>
        </p:spPr>
        <p:txBody>
          <a:bodyPr>
            <a:normAutofit fontScale="85000" lnSpcReduction="20000"/>
          </a:bodyPr>
          <a:lstStyle/>
          <a:p>
            <a:pPr>
              <a:lnSpc>
                <a:spcPct val="120000"/>
              </a:lnSpc>
            </a:pPr>
            <a:r>
              <a:rPr lang="zh-CN" altLang="en-US" dirty="0"/>
              <a:t>供给端政策</a:t>
            </a:r>
            <a:endParaRPr lang="en-US" altLang="zh-CN" dirty="0"/>
          </a:p>
          <a:p>
            <a:pPr lvl="1">
              <a:lnSpc>
                <a:spcPct val="120000"/>
              </a:lnSpc>
            </a:pPr>
            <a:r>
              <a:rPr lang="zh-CN" altLang="en-US" dirty="0"/>
              <a:t>土地配置、企业研发和销售补贴</a:t>
            </a:r>
            <a:endParaRPr lang="en-US" altLang="zh-CN" dirty="0"/>
          </a:p>
          <a:p>
            <a:pPr lvl="2">
              <a:lnSpc>
                <a:spcPct val="120000"/>
              </a:lnSpc>
            </a:pPr>
            <a:r>
              <a:rPr lang="en-US" altLang="zh-CN" sz="2100" dirty="0"/>
              <a:t>2015</a:t>
            </a:r>
            <a:r>
              <a:rPr lang="zh-CN" altLang="en-US" sz="2100" dirty="0"/>
              <a:t>年，上海、北京、临沂、宜春、南昌和重庆等</a:t>
            </a:r>
            <a:r>
              <a:rPr lang="en-US" altLang="zh-CN" sz="2100" dirty="0"/>
              <a:t>6</a:t>
            </a:r>
            <a:r>
              <a:rPr lang="zh-CN" altLang="en-US" sz="2100" dirty="0"/>
              <a:t>城市面向企业设立专项补贴资金，鼓励企业对新能源汽车及其关键零部件的研发和销售</a:t>
            </a:r>
            <a:endParaRPr lang="en-US" altLang="zh-CN" sz="2100" dirty="0"/>
          </a:p>
          <a:p>
            <a:pPr lvl="2">
              <a:lnSpc>
                <a:spcPct val="120000"/>
              </a:lnSpc>
            </a:pPr>
            <a:r>
              <a:rPr lang="zh-CN" altLang="en-US" sz="2100" dirty="0"/>
              <a:t>新能源汽车项目低于市场价获得土地</a:t>
            </a:r>
            <a:endParaRPr lang="en-US" altLang="zh-CN" sz="2100" dirty="0"/>
          </a:p>
          <a:p>
            <a:pPr lvl="1">
              <a:lnSpc>
                <a:spcPct val="120000"/>
              </a:lnSpc>
            </a:pPr>
            <a:r>
              <a:rPr lang="zh-CN" altLang="en-US" dirty="0"/>
              <a:t>潜在问题</a:t>
            </a:r>
            <a:endParaRPr lang="en-US" altLang="zh-CN" dirty="0"/>
          </a:p>
          <a:p>
            <a:pPr lvl="2">
              <a:lnSpc>
                <a:spcPct val="120000"/>
              </a:lnSpc>
            </a:pPr>
            <a:r>
              <a:rPr lang="zh-CN" altLang="en-US" sz="2100" dirty="0"/>
              <a:t>只要是新能源汽车项目就能拿地融资</a:t>
            </a:r>
            <a:endParaRPr lang="en-US" altLang="zh-CN" sz="2100" dirty="0"/>
          </a:p>
          <a:p>
            <a:pPr lvl="2">
              <a:lnSpc>
                <a:spcPct val="120000"/>
              </a:lnSpc>
            </a:pPr>
            <a:r>
              <a:rPr lang="zh-CN" altLang="en-US" sz="2100" dirty="0"/>
              <a:t>实际投入有限，甚至无真实销量（赛麟汽车，中铁中基）</a:t>
            </a:r>
            <a:endParaRPr lang="en-US" altLang="zh-CN" sz="2100" dirty="0"/>
          </a:p>
          <a:p>
            <a:pPr>
              <a:lnSpc>
                <a:spcPct val="120000"/>
              </a:lnSpc>
            </a:pPr>
            <a:r>
              <a:rPr lang="zh-CN" altLang="en-US" dirty="0"/>
              <a:t>需求端政策</a:t>
            </a:r>
            <a:endParaRPr lang="en-US" altLang="zh-CN" dirty="0"/>
          </a:p>
          <a:p>
            <a:pPr lvl="1">
              <a:lnSpc>
                <a:spcPct val="120000"/>
              </a:lnSpc>
            </a:pPr>
            <a:r>
              <a:rPr lang="zh-CN" altLang="en-US" dirty="0"/>
              <a:t>购置补贴、购置税减免、车船费减免、上牌优惠、限行豁免等</a:t>
            </a:r>
            <a:endParaRPr lang="en-US" altLang="zh-CN" dirty="0"/>
          </a:p>
          <a:p>
            <a:pPr lvl="1">
              <a:lnSpc>
                <a:spcPct val="120000"/>
              </a:lnSpc>
            </a:pPr>
            <a:r>
              <a:rPr lang="zh-CN" altLang="en-US" dirty="0"/>
              <a:t>消费者发挥作用，对真实销量补贴</a:t>
            </a:r>
            <a:endParaRPr lang="en-US" altLang="zh-CN" dirty="0"/>
          </a:p>
          <a:p>
            <a:pPr lvl="1">
              <a:lnSpc>
                <a:spcPct val="120000"/>
              </a:lnSpc>
            </a:pPr>
            <a:r>
              <a:rPr lang="zh-CN" altLang="en-US" dirty="0"/>
              <a:t>潜在问题？</a:t>
            </a:r>
          </a:p>
        </p:txBody>
      </p:sp>
    </p:spTree>
    <p:extLst>
      <p:ext uri="{BB962C8B-B14F-4D97-AF65-F5344CB8AC3E}">
        <p14:creationId xmlns:p14="http://schemas.microsoft.com/office/powerpoint/2010/main" val="25065795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标题 1"/>
          <p:cNvSpPr>
            <a:spLocks noGrp="1"/>
          </p:cNvSpPr>
          <p:nvPr>
            <p:ph type="title"/>
          </p:nvPr>
        </p:nvSpPr>
        <p:spPr/>
        <p:txBody>
          <a:bodyPr/>
          <a:lstStyle/>
          <a:p>
            <a:r>
              <a:rPr lang="zh-CN" altLang="zh-CN" dirty="0"/>
              <a:t>制度背景</a:t>
            </a:r>
            <a:endParaRPr lang="zh-CN" altLang="en-US" dirty="0"/>
          </a:p>
        </p:txBody>
      </p:sp>
      <p:sp>
        <p:nvSpPr>
          <p:cNvPr id="6" name="内容占位符 2"/>
          <p:cNvSpPr>
            <a:spLocks noGrp="1"/>
          </p:cNvSpPr>
          <p:nvPr>
            <p:ph idx="1"/>
          </p:nvPr>
        </p:nvSpPr>
        <p:spPr>
          <a:xfrm>
            <a:off x="1024128" y="2084832"/>
            <a:ext cx="9720071" cy="4303486"/>
          </a:xfrm>
        </p:spPr>
        <p:txBody>
          <a:bodyPr>
            <a:normAutofit fontScale="92500" lnSpcReduction="10000"/>
          </a:bodyPr>
          <a:lstStyle/>
          <a:p>
            <a:pPr>
              <a:lnSpc>
                <a:spcPct val="110000"/>
              </a:lnSpc>
            </a:pPr>
            <a:r>
              <a:rPr lang="en-US" altLang="zh-CN" dirty="0"/>
              <a:t>2016</a:t>
            </a:r>
            <a:r>
              <a:rPr lang="zh-CN" altLang="zh-CN" dirty="0"/>
              <a:t>年</a:t>
            </a:r>
            <a:r>
              <a:rPr lang="zh-CN" altLang="en-US" dirty="0"/>
              <a:t>：</a:t>
            </a:r>
            <a:r>
              <a:rPr lang="zh-CN" altLang="zh-CN" b="1" dirty="0"/>
              <a:t>全国</a:t>
            </a:r>
            <a:r>
              <a:rPr lang="zh-CN" altLang="zh-CN" dirty="0"/>
              <a:t>范围内新能源汽车推广</a:t>
            </a:r>
            <a:endParaRPr lang="en-US" altLang="zh-CN" dirty="0"/>
          </a:p>
          <a:p>
            <a:pPr lvl="1">
              <a:lnSpc>
                <a:spcPct val="110000"/>
              </a:lnSpc>
            </a:pPr>
            <a:r>
              <a:rPr lang="zh-CN" altLang="zh-CN" dirty="0"/>
              <a:t>财政部《关于</a:t>
            </a:r>
            <a:r>
              <a:rPr lang="en-US" altLang="zh-CN" dirty="0"/>
              <a:t>2016—2020</a:t>
            </a:r>
            <a:r>
              <a:rPr lang="zh-CN" altLang="zh-CN" dirty="0"/>
              <a:t>年新能源汽车推广应用财政支持政策的通知》</a:t>
            </a:r>
            <a:endParaRPr lang="en-US" altLang="zh-CN" dirty="0"/>
          </a:p>
          <a:p>
            <a:pPr lvl="1">
              <a:lnSpc>
                <a:spcPct val="110000"/>
              </a:lnSpc>
            </a:pPr>
            <a:r>
              <a:rPr lang="zh-CN" altLang="zh-CN" dirty="0"/>
              <a:t>对纳入</a:t>
            </a:r>
            <a:r>
              <a:rPr lang="en-US" altLang="zh-CN" dirty="0"/>
              <a:t>“</a:t>
            </a:r>
            <a:r>
              <a:rPr lang="zh-CN" altLang="zh-CN" dirty="0"/>
              <a:t>新能源汽车推广应用工程推荐车型目录</a:t>
            </a:r>
            <a:r>
              <a:rPr lang="en-US" altLang="zh-CN" dirty="0"/>
              <a:t>”</a:t>
            </a:r>
            <a:r>
              <a:rPr lang="zh-CN" altLang="zh-CN" dirty="0"/>
              <a:t>（</a:t>
            </a:r>
            <a:r>
              <a:rPr lang="en-US" altLang="zh-CN" dirty="0"/>
              <a:t>“</a:t>
            </a:r>
            <a:r>
              <a:rPr lang="zh-CN" altLang="zh-CN" dirty="0"/>
              <a:t>推荐车型目录</a:t>
            </a:r>
            <a:r>
              <a:rPr lang="en-US" altLang="zh-CN" dirty="0"/>
              <a:t>”</a:t>
            </a:r>
            <a:r>
              <a:rPr lang="zh-CN" altLang="zh-CN" dirty="0"/>
              <a:t>）的</a:t>
            </a:r>
            <a:r>
              <a:rPr lang="zh-CN" altLang="en-US" dirty="0"/>
              <a:t>车型</a:t>
            </a:r>
            <a:r>
              <a:rPr lang="zh-CN" altLang="zh-CN" dirty="0"/>
              <a:t>进行补贴</a:t>
            </a:r>
            <a:endParaRPr lang="en-US" altLang="zh-CN" dirty="0"/>
          </a:p>
          <a:p>
            <a:pPr>
              <a:lnSpc>
                <a:spcPct val="110000"/>
              </a:lnSpc>
            </a:pPr>
            <a:r>
              <a:rPr lang="zh-CN" altLang="en-US" dirty="0"/>
              <a:t>纯电动乘用车</a:t>
            </a:r>
            <a:r>
              <a:rPr lang="zh-CN" altLang="en-US" b="1" dirty="0"/>
              <a:t>阶梯式</a:t>
            </a:r>
            <a:r>
              <a:rPr lang="zh-CN" altLang="en-US" dirty="0"/>
              <a:t>补贴安排</a:t>
            </a:r>
            <a:endParaRPr lang="en-US" altLang="zh-CN" dirty="0"/>
          </a:p>
          <a:p>
            <a:pPr lvl="1">
              <a:lnSpc>
                <a:spcPct val="110000"/>
              </a:lnSpc>
            </a:pPr>
            <a:r>
              <a:rPr lang="zh-CN" altLang="en-US" dirty="0"/>
              <a:t>与续驶里程挂钩，续驶里程越长，补贴金额越高</a:t>
            </a:r>
            <a:endParaRPr lang="en-US" altLang="zh-CN" dirty="0"/>
          </a:p>
          <a:p>
            <a:pPr>
              <a:lnSpc>
                <a:spcPct val="110000"/>
              </a:lnSpc>
            </a:pPr>
            <a:r>
              <a:rPr lang="zh-CN" altLang="en-US" dirty="0"/>
              <a:t>逐年调整退坡</a:t>
            </a:r>
            <a:endParaRPr lang="en-US" altLang="zh-CN" dirty="0"/>
          </a:p>
          <a:p>
            <a:pPr lvl="1">
              <a:lnSpc>
                <a:spcPct val="110000"/>
              </a:lnSpc>
            </a:pPr>
            <a:r>
              <a:rPr lang="en-US" altLang="zh-CN" dirty="0"/>
              <a:t>2017</a:t>
            </a:r>
            <a:r>
              <a:rPr lang="zh-CN" altLang="en-US" dirty="0"/>
              <a:t>年下调补贴金额</a:t>
            </a:r>
            <a:endParaRPr lang="en-US" altLang="zh-CN" dirty="0"/>
          </a:p>
          <a:p>
            <a:pPr lvl="1">
              <a:lnSpc>
                <a:spcPct val="110000"/>
              </a:lnSpc>
            </a:pPr>
            <a:r>
              <a:rPr lang="en-US" altLang="zh-CN" dirty="0"/>
              <a:t>2018</a:t>
            </a:r>
            <a:r>
              <a:rPr lang="zh-CN" altLang="en-US" dirty="0"/>
              <a:t>年增加</a:t>
            </a:r>
            <a:r>
              <a:rPr lang="en-US" altLang="zh-CN" dirty="0"/>
              <a:t>200</a:t>
            </a:r>
            <a:r>
              <a:rPr lang="zh-CN" altLang="en-US" dirty="0"/>
              <a:t>、</a:t>
            </a:r>
            <a:r>
              <a:rPr lang="en-US" altLang="zh-CN" dirty="0"/>
              <a:t>300</a:t>
            </a:r>
            <a:r>
              <a:rPr lang="zh-CN" altLang="en-US" dirty="0"/>
              <a:t>和</a:t>
            </a:r>
            <a:r>
              <a:rPr lang="en-US" altLang="zh-CN" dirty="0"/>
              <a:t>400</a:t>
            </a:r>
            <a:r>
              <a:rPr lang="zh-CN" altLang="en-US" dirty="0"/>
              <a:t>公里补贴门槛</a:t>
            </a:r>
          </a:p>
        </p:txBody>
      </p:sp>
    </p:spTree>
    <p:extLst>
      <p:ext uri="{BB962C8B-B14F-4D97-AF65-F5344CB8AC3E}">
        <p14:creationId xmlns:p14="http://schemas.microsoft.com/office/powerpoint/2010/main" val="4067917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内容占位符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90834" y="332657"/>
            <a:ext cx="5660818" cy="6509941"/>
          </a:xfrm>
        </p:spPr>
      </p:pic>
      <p:sp>
        <p:nvSpPr>
          <p:cNvPr id="5" name="标题 1"/>
          <p:cNvSpPr>
            <a:spLocks noGrp="1"/>
          </p:cNvSpPr>
          <p:nvPr>
            <p:ph type="title"/>
          </p:nvPr>
        </p:nvSpPr>
        <p:spPr>
          <a:xfrm>
            <a:off x="1133689" y="677986"/>
            <a:ext cx="4067944" cy="1325563"/>
          </a:xfrm>
        </p:spPr>
        <p:txBody>
          <a:bodyPr>
            <a:normAutofit fontScale="90000"/>
          </a:bodyPr>
          <a:lstStyle/>
          <a:p>
            <a:r>
              <a:rPr lang="zh-CN" altLang="en-US" dirty="0"/>
              <a:t>纯电动乘用车</a:t>
            </a:r>
            <a:r>
              <a:rPr lang="en-US" altLang="zh-CN" dirty="0"/>
              <a:t/>
            </a:r>
            <a:br>
              <a:rPr lang="en-US" altLang="zh-CN" dirty="0"/>
            </a:br>
            <a:r>
              <a:rPr lang="zh-CN" altLang="en-US" dirty="0"/>
              <a:t>阶梯式补贴</a:t>
            </a:r>
          </a:p>
        </p:txBody>
      </p:sp>
      <p:sp>
        <p:nvSpPr>
          <p:cNvPr id="8" name="椭圆 7"/>
          <p:cNvSpPr/>
          <p:nvPr/>
        </p:nvSpPr>
        <p:spPr>
          <a:xfrm>
            <a:off x="6816080" y="4653136"/>
            <a:ext cx="3600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184232" y="1772816"/>
            <a:ext cx="3600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480376" y="1052736"/>
            <a:ext cx="3600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44806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标题 1"/>
          <p:cNvSpPr>
            <a:spLocks noGrp="1"/>
          </p:cNvSpPr>
          <p:nvPr>
            <p:ph type="title" idx="4294967295"/>
          </p:nvPr>
        </p:nvSpPr>
        <p:spPr>
          <a:xfrm>
            <a:off x="3092984" y="-73005"/>
            <a:ext cx="5628659" cy="1325563"/>
          </a:xfrm>
        </p:spPr>
        <p:txBody>
          <a:bodyPr>
            <a:normAutofit/>
          </a:bodyPr>
          <a:lstStyle/>
          <a:p>
            <a:r>
              <a:rPr lang="zh-CN" altLang="en-US" sz="4500" dirty="0"/>
              <a:t>续驶里程分布的变化</a:t>
            </a:r>
          </a:p>
        </p:txBody>
      </p:sp>
      <p:pic>
        <p:nvPicPr>
          <p:cNvPr id="6" name="内容占位符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436914" y="961147"/>
            <a:ext cx="8940800" cy="5140325"/>
          </a:xfrm>
        </p:spPr>
      </p:pic>
      <p:sp>
        <p:nvSpPr>
          <p:cNvPr id="7" name="文本框 4"/>
          <p:cNvSpPr txBox="1"/>
          <p:nvPr/>
        </p:nvSpPr>
        <p:spPr>
          <a:xfrm>
            <a:off x="2540829" y="6203070"/>
            <a:ext cx="7292184" cy="523220"/>
          </a:xfrm>
          <a:prstGeom prst="rect">
            <a:avLst/>
          </a:prstGeom>
          <a:noFill/>
        </p:spPr>
        <p:txBody>
          <a:bodyPr wrap="square" rtlCol="0">
            <a:spAutoFit/>
          </a:bodyPr>
          <a:lstStyle/>
          <a:p>
            <a:r>
              <a:rPr lang="zh-CN" altLang="en-US" sz="1400" dirty="0"/>
              <a:t>注：黑色虚线为</a:t>
            </a:r>
            <a:r>
              <a:rPr lang="en-US" altLang="zh-CN" sz="1400" dirty="0"/>
              <a:t>2016</a:t>
            </a:r>
            <a:r>
              <a:rPr lang="zh-CN" altLang="en-US" sz="1400" dirty="0"/>
              <a:t>至</a:t>
            </a:r>
            <a:r>
              <a:rPr lang="en-US" altLang="zh-CN" sz="1400" dirty="0"/>
              <a:t>2017</a:t>
            </a:r>
            <a:r>
              <a:rPr lang="zh-CN" altLang="en-US" sz="1400" dirty="0"/>
              <a:t>年补贴门槛（</a:t>
            </a:r>
            <a:r>
              <a:rPr lang="en-US" altLang="zh-CN" sz="1400" dirty="0"/>
              <a:t>150</a:t>
            </a:r>
            <a:r>
              <a:rPr lang="zh-CN" altLang="en-US" sz="1400" dirty="0"/>
              <a:t>、</a:t>
            </a:r>
            <a:r>
              <a:rPr lang="en-US" altLang="zh-CN" sz="1400" dirty="0"/>
              <a:t>250</a:t>
            </a:r>
            <a:r>
              <a:rPr lang="zh-CN" altLang="en-US" sz="1400" dirty="0"/>
              <a:t>公里）；红色虚线为</a:t>
            </a:r>
            <a:r>
              <a:rPr lang="en-US" altLang="zh-CN" sz="1400" dirty="0"/>
              <a:t>2018</a:t>
            </a:r>
            <a:r>
              <a:rPr lang="zh-CN" altLang="en-US" sz="1400" dirty="0"/>
              <a:t>年新增补贴门槛（</a:t>
            </a:r>
            <a:r>
              <a:rPr lang="en-US" altLang="zh-CN" sz="1400" dirty="0"/>
              <a:t>200</a:t>
            </a:r>
            <a:r>
              <a:rPr lang="zh-CN" altLang="en-US" sz="1400" dirty="0"/>
              <a:t>、</a:t>
            </a:r>
            <a:r>
              <a:rPr lang="en-US" altLang="zh-CN" sz="1400" dirty="0"/>
              <a:t>300</a:t>
            </a:r>
            <a:r>
              <a:rPr lang="zh-CN" altLang="en-US" sz="1400" dirty="0"/>
              <a:t>、</a:t>
            </a:r>
            <a:r>
              <a:rPr lang="en-US" altLang="zh-CN" sz="1400" dirty="0"/>
              <a:t>400</a:t>
            </a:r>
            <a:r>
              <a:rPr lang="zh-CN" altLang="en-US" sz="1400" dirty="0"/>
              <a:t>公里）；数据来自工信部</a:t>
            </a:r>
            <a:r>
              <a:rPr lang="en-US" altLang="zh-CN" sz="1400" dirty="0"/>
              <a:t>《</a:t>
            </a:r>
            <a:r>
              <a:rPr lang="zh-CN" altLang="zh-CN" sz="1400" dirty="0"/>
              <a:t>新能源汽车推广应用推荐车型目录</a:t>
            </a:r>
            <a:r>
              <a:rPr lang="en-US" altLang="zh-CN" sz="1400" dirty="0"/>
              <a:t>》</a:t>
            </a:r>
            <a:endParaRPr lang="zh-CN" altLang="en-US" sz="1400" dirty="0"/>
          </a:p>
        </p:txBody>
      </p:sp>
      <p:sp>
        <p:nvSpPr>
          <p:cNvPr id="8" name="椭圆 7"/>
          <p:cNvSpPr/>
          <p:nvPr/>
        </p:nvSpPr>
        <p:spPr>
          <a:xfrm>
            <a:off x="8470574" y="1397698"/>
            <a:ext cx="3600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997966" y="4422034"/>
            <a:ext cx="3600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977612" y="4134002"/>
            <a:ext cx="3600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014190" y="4424413"/>
            <a:ext cx="3600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462462" y="3989986"/>
            <a:ext cx="3600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472973" y="3125890"/>
            <a:ext cx="3600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813550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标题 1"/>
          <p:cNvSpPr>
            <a:spLocks noGrp="1"/>
          </p:cNvSpPr>
          <p:nvPr>
            <p:ph type="title"/>
          </p:nvPr>
        </p:nvSpPr>
        <p:spPr/>
        <p:txBody>
          <a:bodyPr/>
          <a:lstStyle/>
          <a:p>
            <a:r>
              <a:rPr lang="zh-CN" altLang="en-US" dirty="0"/>
              <a:t>对非补贴属性的影响？</a:t>
            </a:r>
          </a:p>
        </p:txBody>
      </p:sp>
      <p:sp>
        <p:nvSpPr>
          <p:cNvPr id="6" name="内容占位符 2"/>
          <p:cNvSpPr>
            <a:spLocks noGrp="1"/>
          </p:cNvSpPr>
          <p:nvPr>
            <p:ph idx="1"/>
          </p:nvPr>
        </p:nvSpPr>
        <p:spPr>
          <a:xfrm>
            <a:off x="1024128" y="2285999"/>
            <a:ext cx="9720071" cy="3986785"/>
          </a:xfrm>
        </p:spPr>
        <p:txBody>
          <a:bodyPr/>
          <a:lstStyle/>
          <a:p>
            <a:pPr>
              <a:lnSpc>
                <a:spcPct val="100000"/>
              </a:lnSpc>
            </a:pPr>
            <a:r>
              <a:rPr lang="zh-CN" altLang="en-US" dirty="0"/>
              <a:t>汽车是多目标优化的产品</a:t>
            </a:r>
            <a:endParaRPr lang="en-US" altLang="zh-CN" dirty="0"/>
          </a:p>
          <a:p>
            <a:pPr lvl="1">
              <a:lnSpc>
                <a:spcPct val="100000"/>
              </a:lnSpc>
            </a:pPr>
            <a:r>
              <a:rPr lang="zh-CN" altLang="en-US" dirty="0"/>
              <a:t>各属性指标相互权衡</a:t>
            </a:r>
            <a:endParaRPr lang="en-US" altLang="zh-CN" dirty="0"/>
          </a:p>
          <a:p>
            <a:pPr>
              <a:lnSpc>
                <a:spcPct val="100000"/>
              </a:lnSpc>
            </a:pPr>
            <a:r>
              <a:rPr lang="zh-CN" altLang="en-US" dirty="0"/>
              <a:t>政策规制汽车的某一个指标，会影响其他属性指标</a:t>
            </a:r>
            <a:endParaRPr lang="en-US" altLang="zh-CN" dirty="0"/>
          </a:p>
          <a:p>
            <a:pPr lvl="1">
              <a:lnSpc>
                <a:spcPct val="100000"/>
              </a:lnSpc>
            </a:pPr>
            <a:r>
              <a:rPr lang="zh-CN" altLang="en-US" dirty="0"/>
              <a:t>美国对油耗和排放的限制，企业减小车型的重量和马力 </a:t>
            </a:r>
            <a:r>
              <a:rPr lang="en-US" altLang="zh-CN" dirty="0"/>
              <a:t>(</a:t>
            </a:r>
            <a:r>
              <a:rPr lang="en-US" altLang="zh-CN" dirty="0" err="1"/>
              <a:t>Klier</a:t>
            </a:r>
            <a:r>
              <a:rPr lang="en-US" altLang="zh-CN" dirty="0"/>
              <a:t> and Linn, 2012; </a:t>
            </a:r>
            <a:r>
              <a:rPr lang="en-US" altLang="zh-CN" dirty="0" err="1"/>
              <a:t>Knittel</a:t>
            </a:r>
            <a:r>
              <a:rPr lang="en-US" altLang="zh-CN" dirty="0"/>
              <a:t>, 2011; </a:t>
            </a:r>
            <a:r>
              <a:rPr lang="en-US" altLang="zh-CN" dirty="0" err="1"/>
              <a:t>Whitefoot</a:t>
            </a:r>
            <a:r>
              <a:rPr lang="en-US" altLang="zh-CN" dirty="0"/>
              <a:t> et al., 2013)</a:t>
            </a:r>
          </a:p>
          <a:p>
            <a:pPr>
              <a:lnSpc>
                <a:spcPct val="100000"/>
              </a:lnSpc>
            </a:pPr>
            <a:r>
              <a:rPr lang="zh-CN" altLang="en-US" dirty="0"/>
              <a:t>中国的阶梯式补贴</a:t>
            </a:r>
            <a:endParaRPr lang="en-US" altLang="zh-CN" dirty="0"/>
          </a:p>
          <a:p>
            <a:pPr lvl="1">
              <a:lnSpc>
                <a:spcPct val="100000"/>
              </a:lnSpc>
            </a:pPr>
            <a:r>
              <a:rPr lang="zh-CN" altLang="en-US" dirty="0"/>
              <a:t>补贴续驶里程：对非补贴属性有影响吗？</a:t>
            </a:r>
          </a:p>
        </p:txBody>
      </p:sp>
    </p:spTree>
    <p:extLst>
      <p:ext uri="{BB962C8B-B14F-4D97-AF65-F5344CB8AC3E}">
        <p14:creationId xmlns:p14="http://schemas.microsoft.com/office/powerpoint/2010/main" val="20427615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p:txBody>
          <a:bodyPr/>
          <a:lstStyle/>
          <a:p>
            <a:r>
              <a:rPr lang="zh-CN" altLang="en-US" dirty="0"/>
              <a:t>非补贴属性</a:t>
            </a:r>
          </a:p>
        </p:txBody>
      </p:sp>
      <p:sp>
        <p:nvSpPr>
          <p:cNvPr id="8" name="内容占位符 2"/>
          <p:cNvSpPr>
            <a:spLocks noGrp="1"/>
          </p:cNvSpPr>
          <p:nvPr>
            <p:ph idx="1"/>
          </p:nvPr>
        </p:nvSpPr>
        <p:spPr/>
        <p:txBody>
          <a:bodyPr/>
          <a:lstStyle/>
          <a:p>
            <a:pPr>
              <a:lnSpc>
                <a:spcPct val="100000"/>
              </a:lnSpc>
            </a:pPr>
            <a:r>
              <a:rPr lang="zh-CN" altLang="en-US" dirty="0"/>
              <a:t>整备质量与电动机功率</a:t>
            </a:r>
            <a:endParaRPr lang="en-US" altLang="zh-CN" dirty="0"/>
          </a:p>
          <a:p>
            <a:pPr lvl="1">
              <a:lnSpc>
                <a:spcPct val="100000"/>
              </a:lnSpc>
            </a:pPr>
            <a:r>
              <a:rPr lang="zh-CN" altLang="zh-CN" b="1" dirty="0"/>
              <a:t>降低车重</a:t>
            </a:r>
            <a:r>
              <a:rPr lang="zh-CN" altLang="zh-CN" dirty="0"/>
              <a:t>和</a:t>
            </a:r>
            <a:r>
              <a:rPr lang="zh-CN" altLang="zh-CN" b="1" dirty="0"/>
              <a:t>电动机功率</a:t>
            </a:r>
            <a:r>
              <a:rPr lang="zh-CN" altLang="zh-CN" dirty="0"/>
              <a:t>延长续驶里程 </a:t>
            </a:r>
            <a:r>
              <a:rPr lang="en-US" altLang="zh-CN" dirty="0"/>
              <a:t>(</a:t>
            </a:r>
            <a:r>
              <a:rPr lang="en-US" altLang="zh-CN" dirty="0" err="1"/>
              <a:t>Mruzek</a:t>
            </a:r>
            <a:r>
              <a:rPr lang="en-US" altLang="zh-CN" dirty="0"/>
              <a:t> et al., 2016)</a:t>
            </a:r>
          </a:p>
          <a:p>
            <a:pPr>
              <a:lnSpc>
                <a:spcPct val="100000"/>
              </a:lnSpc>
            </a:pPr>
            <a:r>
              <a:rPr lang="zh-CN" altLang="en-US" dirty="0"/>
              <a:t>最高车速</a:t>
            </a:r>
            <a:endParaRPr lang="en-US" altLang="zh-CN" dirty="0"/>
          </a:p>
          <a:p>
            <a:pPr lvl="1">
              <a:lnSpc>
                <a:spcPct val="100000"/>
              </a:lnSpc>
            </a:pPr>
            <a:r>
              <a:rPr lang="zh-CN" altLang="en-US" dirty="0"/>
              <a:t>汽车动力性能度量指标之一</a:t>
            </a:r>
            <a:endParaRPr lang="en-US" altLang="zh-CN" dirty="0"/>
          </a:p>
          <a:p>
            <a:pPr>
              <a:lnSpc>
                <a:spcPct val="100000"/>
              </a:lnSpc>
            </a:pPr>
            <a:r>
              <a:rPr lang="zh-CN" altLang="en-US" dirty="0"/>
              <a:t>能耗车重比</a:t>
            </a:r>
            <a:endParaRPr lang="en-US" altLang="zh-CN" dirty="0"/>
          </a:p>
          <a:p>
            <a:pPr lvl="1">
              <a:lnSpc>
                <a:spcPct val="100000"/>
              </a:lnSpc>
            </a:pPr>
            <a:r>
              <a:rPr lang="zh-CN" altLang="en-US" dirty="0"/>
              <a:t>能量利用效率指标，百公里耗电量除以整备质量，越低越好</a:t>
            </a:r>
            <a:endParaRPr lang="en-US" altLang="zh-CN" dirty="0"/>
          </a:p>
        </p:txBody>
      </p:sp>
    </p:spTree>
    <p:extLst>
      <p:ext uri="{BB962C8B-B14F-4D97-AF65-F5344CB8AC3E}">
        <p14:creationId xmlns:p14="http://schemas.microsoft.com/office/powerpoint/2010/main" val="3867963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B111FFA5-E176-4D1F-84A1-0D902027F073}"/>
              </a:ext>
            </a:extLst>
          </p:cNvPr>
          <p:cNvSpPr>
            <a:spLocks noGrp="1"/>
          </p:cNvSpPr>
          <p:nvPr>
            <p:ph type="sldNum" sz="quarter" idx="12"/>
          </p:nvPr>
        </p:nvSpPr>
        <p:spPr/>
        <p:txBody>
          <a:bodyPr/>
          <a:lstStyle/>
          <a:p>
            <a:fld id="{5D5228B6-01A8-484F-9585-6E415C592245}" type="slidenum">
              <a:rPr lang="zh-CN" altLang="en-US" smtClean="0"/>
              <a:t>6</a:t>
            </a:fld>
            <a:endParaRPr lang="zh-CN" altLang="en-US"/>
          </a:p>
        </p:txBody>
      </p:sp>
      <p:sp>
        <p:nvSpPr>
          <p:cNvPr id="3" name="内容占位符 2">
            <a:extLst>
              <a:ext uri="{FF2B5EF4-FFF2-40B4-BE49-F238E27FC236}">
                <a16:creationId xmlns:a16="http://schemas.microsoft.com/office/drawing/2014/main" xmlns="" id="{6D5E36DE-C973-4206-9431-FEB2A9CEE96C}"/>
              </a:ext>
            </a:extLst>
          </p:cNvPr>
          <p:cNvSpPr>
            <a:spLocks noGrp="1"/>
          </p:cNvSpPr>
          <p:nvPr>
            <p:ph idx="1"/>
          </p:nvPr>
        </p:nvSpPr>
        <p:spPr>
          <a:xfrm>
            <a:off x="1602895" y="67278"/>
            <a:ext cx="9156201" cy="1395762"/>
          </a:xfrm>
        </p:spPr>
        <p:txBody>
          <a:bodyPr/>
          <a:lstStyle/>
          <a:p>
            <a:r>
              <a:rPr lang="zh-CN" altLang="en-US" sz="3200" b="1" dirty="0"/>
              <a:t>何为产业政策？</a:t>
            </a:r>
            <a:endParaRPr lang="en-US" altLang="zh-CN" sz="3200" b="1" dirty="0"/>
          </a:p>
          <a:p>
            <a:r>
              <a:rPr lang="zh-CN" altLang="en-US" dirty="0"/>
              <a:t>产业</a:t>
            </a:r>
            <a:r>
              <a:rPr lang="zh-CN" altLang="en-US" dirty="0" smtClean="0"/>
              <a:t>政策：产业</a:t>
            </a:r>
            <a:r>
              <a:rPr lang="zh-CN" altLang="en-US" dirty="0">
                <a:solidFill>
                  <a:srgbClr val="FF0000"/>
                </a:solidFill>
              </a:rPr>
              <a:t>扶持</a:t>
            </a:r>
            <a:r>
              <a:rPr lang="zh-CN" altLang="en-US" dirty="0" smtClean="0"/>
              <a:t>政策；产业</a:t>
            </a:r>
            <a:r>
              <a:rPr lang="zh-CN" altLang="en-US" dirty="0"/>
              <a:t>规制政策（竞争、环境）</a:t>
            </a:r>
            <a:endParaRPr lang="en-US" altLang="zh-CN" dirty="0"/>
          </a:p>
        </p:txBody>
      </p:sp>
      <p:pic>
        <p:nvPicPr>
          <p:cNvPr id="4" name="图片 3">
            <a:extLst>
              <a:ext uri="{FF2B5EF4-FFF2-40B4-BE49-F238E27FC236}">
                <a16:creationId xmlns:a16="http://schemas.microsoft.com/office/drawing/2014/main" xmlns="" id="{CCBD7C79-3643-46A2-BF5D-6B893A42F0AB}"/>
              </a:ext>
            </a:extLst>
          </p:cNvPr>
          <p:cNvPicPr>
            <a:picLocks noChangeAspect="1"/>
          </p:cNvPicPr>
          <p:nvPr/>
        </p:nvPicPr>
        <p:blipFill>
          <a:blip r:embed="rId2"/>
          <a:stretch>
            <a:fillRect/>
          </a:stretch>
        </p:blipFill>
        <p:spPr>
          <a:xfrm>
            <a:off x="1724986" y="1730042"/>
            <a:ext cx="8912017" cy="4625038"/>
          </a:xfrm>
          <a:prstGeom prst="rect">
            <a:avLst/>
          </a:prstGeom>
        </p:spPr>
      </p:pic>
    </p:spTree>
    <p:extLst>
      <p:ext uri="{BB962C8B-B14F-4D97-AF65-F5344CB8AC3E}">
        <p14:creationId xmlns:p14="http://schemas.microsoft.com/office/powerpoint/2010/main" val="213993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585216"/>
            <a:ext cx="9720072" cy="1045029"/>
          </a:xfrm>
        </p:spPr>
        <p:txBody>
          <a:bodyPr/>
          <a:lstStyle/>
          <a:p>
            <a:r>
              <a:rPr lang="zh-CN" altLang="en-US" dirty="0" smtClean="0"/>
              <a:t>研究发现</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024128" y="1815737"/>
                <a:ext cx="10267406" cy="4937760"/>
              </a:xfrm>
            </p:spPr>
            <p:txBody>
              <a:bodyPr>
                <a:normAutofit/>
              </a:bodyPr>
              <a:lstStyle/>
              <a:p>
                <a:r>
                  <a:rPr lang="en-US" altLang="zh-CN" dirty="0"/>
                  <a:t>2018</a:t>
                </a:r>
                <a:r>
                  <a:rPr lang="zh-CN" altLang="en-US" dirty="0"/>
                  <a:t>年政策后，续驶里程</a:t>
                </a:r>
                <a14:m>
                  <m:oMath xmlns:m="http://schemas.openxmlformats.org/officeDocument/2006/math">
                    <m:r>
                      <a:rPr lang="zh-CN" altLang="en-US">
                        <a:latin typeface="Cambria Math" panose="02040503050406030204" pitchFamily="18" charset="0"/>
                      </a:rPr>
                      <m:t>略</m:t>
                    </m:r>
                    <m:r>
                      <a:rPr lang="zh-CN" altLang="en-US" i="1" smtClean="0">
                        <a:latin typeface="Cambria Math" panose="02040503050406030204" pitchFamily="18" charset="0"/>
                      </a:rPr>
                      <m:t>高</m:t>
                    </m:r>
                    <m:r>
                      <a:rPr lang="zh-CN" altLang="en-US" i="1">
                        <a:latin typeface="Cambria Math" panose="02040503050406030204" pitchFamily="18" charset="0"/>
                      </a:rPr>
                      <m:t>于</m:t>
                    </m:r>
                    <m:r>
                      <a:rPr lang="zh-CN" altLang="en-US" i="1" smtClean="0">
                        <a:latin typeface="Cambria Math" panose="02040503050406030204" pitchFamily="18" charset="0"/>
                      </a:rPr>
                      <m:t>补贴</m:t>
                    </m:r>
                    <m:r>
                      <a:rPr lang="zh-CN" altLang="en-US" i="1">
                        <a:latin typeface="Cambria Math" panose="02040503050406030204" pitchFamily="18" charset="0"/>
                      </a:rPr>
                      <m:t>门槛</m:t>
                    </m:r>
                    <m:r>
                      <a:rPr lang="zh-CN" altLang="en-US" i="1" smtClean="0">
                        <a:latin typeface="Cambria Math" panose="02040503050406030204" pitchFamily="18" charset="0"/>
                      </a:rPr>
                      <m:t>的</m:t>
                    </m:r>
                    <m:r>
                      <a:rPr lang="zh-CN" altLang="en-US" i="1">
                        <a:latin typeface="Cambria Math" panose="02040503050406030204" pitchFamily="18" charset="0"/>
                      </a:rPr>
                      <m:t>车型</m:t>
                    </m:r>
                    <m:r>
                      <a:rPr lang="zh-CN" altLang="en-US" i="1" smtClean="0">
                        <a:latin typeface="Cambria Math" panose="02040503050406030204" pitchFamily="18" charset="0"/>
                      </a:rPr>
                      <m:t>，</m:t>
                    </m:r>
                    <m:r>
                      <a:rPr lang="zh-CN" altLang="en-US" i="1">
                        <a:latin typeface="Cambria Math" panose="02040503050406030204" pitchFamily="18" charset="0"/>
                      </a:rPr>
                      <m:t>将</m:t>
                    </m:r>
                    <m:r>
                      <a:rPr lang="zh-CN" altLang="en-US" i="1" smtClean="0">
                        <a:latin typeface="Cambria Math" panose="02040503050406030204" pitchFamily="18" charset="0"/>
                      </a:rPr>
                      <m:t>导致</m:t>
                    </m:r>
                    <m:r>
                      <a:rPr lang="zh-CN" altLang="en-US" i="1">
                        <a:latin typeface="Cambria Math" panose="02040503050406030204" pitchFamily="18" charset="0"/>
                      </a:rPr>
                      <m:t>：</m:t>
                    </m:r>
                  </m:oMath>
                </a14:m>
                <a:endParaRPr lang="en-US" altLang="zh-CN" dirty="0"/>
              </a:p>
              <a:p>
                <a:pPr lvl="1"/>
                <a:r>
                  <a:rPr lang="zh-CN" altLang="en-US" sz="2800" dirty="0"/>
                  <a:t>整备质量：</a:t>
                </a:r>
                <a:endParaRPr lang="en-US" altLang="zh-CN" sz="2800" dirty="0"/>
              </a:p>
              <a:p>
                <a:pPr lvl="2"/>
                <a:r>
                  <a:rPr lang="zh-CN" altLang="en-US" sz="2400" dirty="0"/>
                  <a:t>平均下降</a:t>
                </a:r>
                <a:r>
                  <a:rPr lang="en-US" altLang="zh-CN" sz="2400" dirty="0"/>
                  <a:t>243</a:t>
                </a:r>
                <a:r>
                  <a:rPr lang="zh-CN" altLang="en-US" sz="2400" dirty="0"/>
                  <a:t>千克</a:t>
                </a:r>
                <a:endParaRPr lang="en-US" altLang="zh-CN" sz="2400" dirty="0"/>
              </a:p>
              <a:p>
                <a:pPr lvl="2"/>
                <a:r>
                  <a:rPr lang="zh-CN" altLang="en-US" sz="2400" dirty="0"/>
                  <a:t>相当于平均整备质量的</a:t>
                </a:r>
                <a:r>
                  <a:rPr lang="en-US" altLang="zh-CN" sz="2400" dirty="0"/>
                  <a:t>18%</a:t>
                </a:r>
              </a:p>
              <a:p>
                <a:pPr lvl="1"/>
                <a:r>
                  <a:rPr lang="zh-CN" altLang="en-US" sz="2800" dirty="0"/>
                  <a:t>电动机功率：</a:t>
                </a:r>
                <a:endParaRPr lang="en-US" altLang="zh-CN" sz="2800" dirty="0"/>
              </a:p>
              <a:p>
                <a:pPr lvl="2"/>
                <a:r>
                  <a:rPr lang="zh-CN" altLang="en-US" sz="2400" dirty="0"/>
                  <a:t>下降超过</a:t>
                </a:r>
                <a:r>
                  <a:rPr lang="en-US" altLang="zh-CN" sz="2400" dirty="0"/>
                  <a:t>25</a:t>
                </a:r>
                <a:r>
                  <a:rPr lang="zh-CN" altLang="en-US" sz="2400" dirty="0"/>
                  <a:t>千瓦</a:t>
                </a:r>
                <a:endParaRPr lang="en-US" altLang="zh-CN" sz="2400" dirty="0"/>
              </a:p>
              <a:p>
                <a:pPr lvl="2"/>
                <a:r>
                  <a:rPr lang="zh-CN" altLang="en-US" sz="2400" dirty="0"/>
                  <a:t>相当于平均电动机功率的</a:t>
                </a:r>
                <a:r>
                  <a:rPr lang="en-US" altLang="zh-CN" sz="2400" dirty="0"/>
                  <a:t>36%</a:t>
                </a:r>
              </a:p>
              <a:p>
                <a:pPr lvl="1"/>
                <a:r>
                  <a:rPr lang="zh-CN" altLang="en-US" sz="2800" dirty="0"/>
                  <a:t>最高车速：</a:t>
                </a:r>
                <a:endParaRPr lang="en-US" altLang="zh-CN" sz="2800" dirty="0"/>
              </a:p>
              <a:p>
                <a:pPr lvl="2"/>
                <a:r>
                  <a:rPr lang="zh-CN" altLang="en-US" sz="2400" dirty="0"/>
                  <a:t>下降约</a:t>
                </a:r>
                <a:r>
                  <a:rPr lang="en-US" altLang="zh-CN" sz="2400" dirty="0"/>
                  <a:t>13</a:t>
                </a:r>
                <a:r>
                  <a:rPr lang="zh-CN" altLang="en-US" sz="2400" dirty="0"/>
                  <a:t>公里每小时</a:t>
                </a:r>
                <a:endParaRPr lang="en-US" altLang="zh-CN" sz="2400" dirty="0"/>
              </a:p>
              <a:p>
                <a:pPr lvl="2"/>
                <a:r>
                  <a:rPr lang="zh-CN" altLang="en-US" sz="2400" dirty="0"/>
                  <a:t>超过了平均最高速度的</a:t>
                </a:r>
                <a:r>
                  <a:rPr lang="en-US" altLang="zh-CN" sz="2400" dirty="0"/>
                  <a:t>10%</a:t>
                </a:r>
              </a:p>
              <a:p>
                <a:pPr lvl="1"/>
                <a:r>
                  <a:rPr lang="zh-CN" altLang="en-US" sz="2800" dirty="0"/>
                  <a:t>能耗车重比：上升超过</a:t>
                </a:r>
                <a:r>
                  <a:rPr lang="en-US" altLang="zh-CN" sz="2800" dirty="0"/>
                  <a:t>9%</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024128" y="1815737"/>
                <a:ext cx="10267406" cy="4937760"/>
              </a:xfrm>
              <a:blipFill>
                <a:blip r:embed="rId3"/>
                <a:stretch>
                  <a:fillRect l="-1485" t="-123" b="-12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803567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结论</a:t>
            </a:r>
          </a:p>
        </p:txBody>
      </p:sp>
      <p:sp>
        <p:nvSpPr>
          <p:cNvPr id="3" name="内容占位符 2"/>
          <p:cNvSpPr>
            <a:spLocks noGrp="1"/>
          </p:cNvSpPr>
          <p:nvPr>
            <p:ph idx="1"/>
          </p:nvPr>
        </p:nvSpPr>
        <p:spPr>
          <a:xfrm>
            <a:off x="1024128" y="2286000"/>
            <a:ext cx="9720071" cy="3735977"/>
          </a:xfrm>
        </p:spPr>
        <p:txBody>
          <a:bodyPr/>
          <a:lstStyle/>
          <a:p>
            <a:pPr>
              <a:lnSpc>
                <a:spcPct val="100000"/>
              </a:lnSpc>
            </a:pPr>
            <a:r>
              <a:rPr lang="zh-CN" altLang="en-US" dirty="0"/>
              <a:t>瞄准续驶里程的纯电动汽车补贴</a:t>
            </a:r>
            <a:endParaRPr lang="en-US" altLang="zh-CN" dirty="0"/>
          </a:p>
          <a:p>
            <a:pPr lvl="1">
              <a:lnSpc>
                <a:spcPct val="100000"/>
              </a:lnSpc>
            </a:pPr>
            <a:r>
              <a:rPr lang="zh-CN" altLang="en-US" dirty="0"/>
              <a:t>激励企业延长续驶里程</a:t>
            </a:r>
            <a:endParaRPr lang="en-US" altLang="zh-CN" dirty="0"/>
          </a:p>
          <a:p>
            <a:pPr lvl="1">
              <a:lnSpc>
                <a:spcPct val="100000"/>
              </a:lnSpc>
            </a:pPr>
            <a:r>
              <a:rPr lang="zh-CN" altLang="en-US" dirty="0"/>
              <a:t>车企调整参数组合</a:t>
            </a:r>
            <a:endParaRPr lang="en-US" altLang="zh-CN" dirty="0"/>
          </a:p>
          <a:p>
            <a:pPr lvl="2">
              <a:lnSpc>
                <a:spcPct val="100000"/>
              </a:lnSpc>
            </a:pPr>
            <a:r>
              <a:rPr lang="zh-CN" altLang="en-US" dirty="0"/>
              <a:t>整备质量、电动机功率下降</a:t>
            </a:r>
            <a:endParaRPr lang="en-US" altLang="zh-CN" dirty="0"/>
          </a:p>
          <a:p>
            <a:pPr lvl="2">
              <a:lnSpc>
                <a:spcPct val="100000"/>
              </a:lnSpc>
            </a:pPr>
            <a:r>
              <a:rPr lang="zh-CN" altLang="en-US" dirty="0"/>
              <a:t>动力性能和能耗效率恶化</a:t>
            </a:r>
            <a:endParaRPr lang="en-US" altLang="zh-CN" dirty="0"/>
          </a:p>
          <a:p>
            <a:pPr>
              <a:lnSpc>
                <a:spcPct val="100000"/>
              </a:lnSpc>
            </a:pPr>
            <a:r>
              <a:rPr lang="zh-CN" altLang="en-US" dirty="0"/>
              <a:t>基于属性的</a:t>
            </a:r>
            <a:r>
              <a:rPr lang="zh-CN" altLang="en-US" dirty="0" smtClean="0"/>
              <a:t>政策</a:t>
            </a:r>
            <a:endParaRPr lang="en-US" altLang="zh-CN" dirty="0"/>
          </a:p>
          <a:p>
            <a:pPr lvl="1">
              <a:lnSpc>
                <a:spcPct val="100000"/>
              </a:lnSpc>
            </a:pPr>
            <a:r>
              <a:rPr lang="zh-CN" altLang="en-US" dirty="0"/>
              <a:t>对新能源车型造成意想不到的负面</a:t>
            </a:r>
            <a:r>
              <a:rPr lang="zh-CN" altLang="en-US" dirty="0" smtClean="0"/>
              <a:t>影响</a:t>
            </a:r>
            <a:endParaRPr lang="en-US" altLang="zh-CN" dirty="0" smtClean="0"/>
          </a:p>
          <a:p>
            <a:pPr lvl="1">
              <a:lnSpc>
                <a:spcPct val="100000"/>
              </a:lnSpc>
            </a:pPr>
            <a:r>
              <a:rPr lang="zh-CN" altLang="en-US" dirty="0" smtClean="0"/>
              <a:t>多维目标的损失</a:t>
            </a:r>
            <a:endParaRPr lang="en-US" altLang="zh-CN" dirty="0"/>
          </a:p>
        </p:txBody>
      </p:sp>
    </p:spTree>
    <p:extLst>
      <p:ext uri="{BB962C8B-B14F-4D97-AF65-F5344CB8AC3E}">
        <p14:creationId xmlns:p14="http://schemas.microsoft.com/office/powerpoint/2010/main" val="1328365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t>面向长期、全局和多维发展的产业政策</a:t>
            </a:r>
            <a:endParaRPr kumimoji="1" lang="zh-CN" altLang="en-US" dirty="0"/>
          </a:p>
        </p:txBody>
      </p:sp>
      <p:sp>
        <p:nvSpPr>
          <p:cNvPr id="3" name="文本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5D5228B6-01A8-484F-9585-6E415C592245}" type="slidenum">
              <a:rPr lang="zh-CN" altLang="en-US" smtClean="0"/>
              <a:t>62</a:t>
            </a:fld>
            <a:endParaRPr lang="zh-CN" altLang="en-US"/>
          </a:p>
        </p:txBody>
      </p:sp>
    </p:spTree>
    <p:extLst>
      <p:ext uri="{BB962C8B-B14F-4D97-AF65-F5344CB8AC3E}">
        <p14:creationId xmlns:p14="http://schemas.microsoft.com/office/powerpoint/2010/main" val="1362022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0CD249-243B-468E-978F-36F84CDC0817}"/>
              </a:ext>
            </a:extLst>
          </p:cNvPr>
          <p:cNvSpPr>
            <a:spLocks noGrp="1"/>
          </p:cNvSpPr>
          <p:nvPr>
            <p:ph type="title"/>
          </p:nvPr>
        </p:nvSpPr>
        <p:spPr>
          <a:xfrm>
            <a:off x="1024127" y="585216"/>
            <a:ext cx="10297015" cy="1499616"/>
          </a:xfrm>
        </p:spPr>
        <p:txBody>
          <a:bodyPr>
            <a:normAutofit/>
          </a:bodyPr>
          <a:lstStyle/>
          <a:p>
            <a:r>
              <a:rPr lang="zh-CN" altLang="zh-CN" sz="4000" dirty="0"/>
              <a:t>大国治理下的产业</a:t>
            </a:r>
            <a:r>
              <a:rPr lang="zh-CN" altLang="zh-CN" sz="4000" dirty="0" smtClean="0"/>
              <a:t>政策</a:t>
            </a:r>
            <a:endParaRPr lang="zh-CN" altLang="en-US" sz="4000" b="1" dirty="0"/>
          </a:p>
        </p:txBody>
      </p:sp>
      <p:sp>
        <p:nvSpPr>
          <p:cNvPr id="3" name="内容占位符 2">
            <a:extLst>
              <a:ext uri="{FF2B5EF4-FFF2-40B4-BE49-F238E27FC236}">
                <a16:creationId xmlns:a16="http://schemas.microsoft.com/office/drawing/2014/main" xmlns="" id="{138647BA-CAFE-43C5-B39A-DE8EE707025A}"/>
              </a:ext>
            </a:extLst>
          </p:cNvPr>
          <p:cNvSpPr>
            <a:spLocks noGrp="1"/>
          </p:cNvSpPr>
          <p:nvPr>
            <p:ph idx="1"/>
          </p:nvPr>
        </p:nvSpPr>
        <p:spPr>
          <a:xfrm>
            <a:off x="1024128" y="1896151"/>
            <a:ext cx="10598912" cy="4548196"/>
          </a:xfrm>
        </p:spPr>
        <p:txBody>
          <a:bodyPr>
            <a:normAutofit/>
          </a:bodyPr>
          <a:lstStyle/>
          <a:p>
            <a:pPr lvl="1">
              <a:lnSpc>
                <a:spcPct val="100000"/>
              </a:lnSpc>
            </a:pPr>
            <a:r>
              <a:rPr lang="zh-CN" altLang="zh-CN" sz="2800" dirty="0" smtClean="0"/>
              <a:t>行政</a:t>
            </a:r>
            <a:r>
              <a:rPr lang="zh-CN" altLang="zh-CN" sz="2800" dirty="0"/>
              <a:t>体制如何与市场机制相互</a:t>
            </a:r>
            <a:r>
              <a:rPr lang="zh-CN" altLang="zh-CN" sz="2800" dirty="0" smtClean="0"/>
              <a:t>补充</a:t>
            </a:r>
            <a:endParaRPr lang="en-US" altLang="zh-CN" sz="2800" dirty="0" smtClean="0"/>
          </a:p>
          <a:p>
            <a:pPr lvl="2">
              <a:lnSpc>
                <a:spcPct val="100000"/>
              </a:lnSpc>
            </a:pPr>
            <a:r>
              <a:rPr lang="zh-CN" altLang="en-US" dirty="0" smtClean="0"/>
              <a:t>如果所设</a:t>
            </a:r>
            <a:r>
              <a:rPr lang="zh-CN" altLang="zh-CN" dirty="0" smtClean="0"/>
              <a:t>目标</a:t>
            </a:r>
            <a:r>
              <a:rPr lang="zh-CN" altLang="zh-CN" dirty="0"/>
              <a:t>并不对其他目标构成</a:t>
            </a:r>
            <a:r>
              <a:rPr lang="zh-CN" altLang="zh-CN" dirty="0" smtClean="0"/>
              <a:t>干扰</a:t>
            </a:r>
            <a:r>
              <a:rPr lang="zh-CN" altLang="en-US" dirty="0" smtClean="0"/>
              <a:t>，行政体系有效，但是，。。。</a:t>
            </a:r>
            <a:endParaRPr lang="en-US" altLang="zh-CN" dirty="0"/>
          </a:p>
          <a:p>
            <a:pPr lvl="1">
              <a:lnSpc>
                <a:spcPct val="100000"/>
              </a:lnSpc>
            </a:pPr>
            <a:r>
              <a:rPr lang="zh-CN" altLang="zh-CN" sz="2800" dirty="0"/>
              <a:t>产业政策要做到</a:t>
            </a:r>
            <a:r>
              <a:rPr lang="en-US" altLang="zh-CN" sz="2800" dirty="0"/>
              <a:t>“</a:t>
            </a:r>
            <a:r>
              <a:rPr lang="zh-CN" altLang="zh-CN" sz="2800" dirty="0"/>
              <a:t>竞争中性</a:t>
            </a:r>
            <a:r>
              <a:rPr lang="en-US" altLang="zh-CN" sz="2800" dirty="0" smtClean="0"/>
              <a:t>”</a:t>
            </a:r>
            <a:r>
              <a:rPr lang="zh-CN" altLang="en-US" sz="2800" dirty="0" smtClean="0"/>
              <a:t>（所有制中性）</a:t>
            </a:r>
            <a:endParaRPr lang="en-US" altLang="zh-CN" sz="2800" dirty="0"/>
          </a:p>
          <a:p>
            <a:pPr lvl="1">
              <a:lnSpc>
                <a:spcPct val="100000"/>
              </a:lnSpc>
            </a:pPr>
            <a:r>
              <a:rPr lang="zh-CN" altLang="en-US" sz="2800" dirty="0"/>
              <a:t>产业政策应</a:t>
            </a:r>
            <a:r>
              <a:rPr lang="zh-CN" altLang="zh-CN" sz="2800" dirty="0"/>
              <a:t>考虑地区间的</a:t>
            </a:r>
            <a:r>
              <a:rPr lang="zh-CN" altLang="zh-CN" sz="2800" dirty="0" smtClean="0"/>
              <a:t>协调</a:t>
            </a:r>
            <a:endParaRPr lang="en-US" altLang="zh-CN" sz="2800" dirty="0"/>
          </a:p>
        </p:txBody>
      </p:sp>
      <p:sp>
        <p:nvSpPr>
          <p:cNvPr id="4" name="灯片编号占位符 3">
            <a:extLst>
              <a:ext uri="{FF2B5EF4-FFF2-40B4-BE49-F238E27FC236}">
                <a16:creationId xmlns:a16="http://schemas.microsoft.com/office/drawing/2014/main" xmlns="" id="{AB1BB796-0171-442A-9030-431ECBFDA475}"/>
              </a:ext>
            </a:extLst>
          </p:cNvPr>
          <p:cNvSpPr>
            <a:spLocks noGrp="1"/>
          </p:cNvSpPr>
          <p:nvPr>
            <p:ph type="sldNum" sz="quarter" idx="12"/>
          </p:nvPr>
        </p:nvSpPr>
        <p:spPr/>
        <p:txBody>
          <a:bodyPr/>
          <a:lstStyle/>
          <a:p>
            <a:fld id="{5D5228B6-01A8-484F-9585-6E415C592245}" type="slidenum">
              <a:rPr lang="zh-CN" altLang="en-US" smtClean="0"/>
              <a:t>63</a:t>
            </a:fld>
            <a:endParaRPr lang="zh-CN" altLang="en-US"/>
          </a:p>
        </p:txBody>
      </p:sp>
    </p:spTree>
    <p:extLst>
      <p:ext uri="{BB962C8B-B14F-4D97-AF65-F5344CB8AC3E}">
        <p14:creationId xmlns:p14="http://schemas.microsoft.com/office/powerpoint/2010/main" val="9312851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0CD249-243B-468E-978F-36F84CDC0817}"/>
              </a:ext>
            </a:extLst>
          </p:cNvPr>
          <p:cNvSpPr>
            <a:spLocks noGrp="1"/>
          </p:cNvSpPr>
          <p:nvPr>
            <p:ph type="title"/>
          </p:nvPr>
        </p:nvSpPr>
        <p:spPr>
          <a:xfrm>
            <a:off x="1024127" y="585216"/>
            <a:ext cx="10297015" cy="1499616"/>
          </a:xfrm>
        </p:spPr>
        <p:txBody>
          <a:bodyPr>
            <a:normAutofit/>
          </a:bodyPr>
          <a:lstStyle/>
          <a:p>
            <a:r>
              <a:rPr lang="zh-CN" altLang="zh-CN" sz="4000" dirty="0"/>
              <a:t>产业政策的若干</a:t>
            </a:r>
            <a:r>
              <a:rPr lang="zh-CN" altLang="zh-CN" sz="4000" dirty="0" smtClean="0"/>
              <a:t>原则</a:t>
            </a:r>
            <a:endParaRPr lang="zh-CN" altLang="en-US" sz="4000" b="1" dirty="0"/>
          </a:p>
        </p:txBody>
      </p:sp>
      <p:sp>
        <p:nvSpPr>
          <p:cNvPr id="3" name="内容占位符 2">
            <a:extLst>
              <a:ext uri="{FF2B5EF4-FFF2-40B4-BE49-F238E27FC236}">
                <a16:creationId xmlns:a16="http://schemas.microsoft.com/office/drawing/2014/main" xmlns="" id="{138647BA-CAFE-43C5-B39A-DE8EE707025A}"/>
              </a:ext>
            </a:extLst>
          </p:cNvPr>
          <p:cNvSpPr>
            <a:spLocks noGrp="1"/>
          </p:cNvSpPr>
          <p:nvPr>
            <p:ph idx="1"/>
          </p:nvPr>
        </p:nvSpPr>
        <p:spPr>
          <a:xfrm>
            <a:off x="1024128" y="1896151"/>
            <a:ext cx="10598912" cy="4548196"/>
          </a:xfrm>
        </p:spPr>
        <p:txBody>
          <a:bodyPr>
            <a:noAutofit/>
          </a:bodyPr>
          <a:lstStyle/>
          <a:p>
            <a:pPr>
              <a:lnSpc>
                <a:spcPct val="100000"/>
              </a:lnSpc>
            </a:pPr>
            <a:r>
              <a:rPr lang="zh-CN" altLang="zh-CN" dirty="0" smtClean="0"/>
              <a:t>优先</a:t>
            </a:r>
            <a:r>
              <a:rPr lang="zh-CN" altLang="zh-CN" dirty="0"/>
              <a:t>实施普惠性的产业</a:t>
            </a:r>
            <a:r>
              <a:rPr lang="zh-CN" altLang="zh-CN" dirty="0" smtClean="0"/>
              <a:t>政策</a:t>
            </a:r>
            <a:r>
              <a:rPr lang="zh-CN" altLang="en-US" dirty="0" smtClean="0"/>
              <a:t>（例如人才政策）</a:t>
            </a:r>
            <a:endParaRPr lang="en-US" altLang="zh-CN" dirty="0"/>
          </a:p>
          <a:p>
            <a:pPr>
              <a:lnSpc>
                <a:spcPct val="100000"/>
              </a:lnSpc>
            </a:pPr>
            <a:r>
              <a:rPr lang="zh-CN" altLang="zh-CN" dirty="0"/>
              <a:t>定向性产业政策需要确定合理的政策</a:t>
            </a:r>
            <a:r>
              <a:rPr lang="zh-CN" altLang="zh-CN" dirty="0" smtClean="0"/>
              <a:t>覆盖面</a:t>
            </a:r>
            <a:endParaRPr lang="en-US" altLang="zh-CN" dirty="0" smtClean="0"/>
          </a:p>
          <a:p>
            <a:pPr lvl="1">
              <a:lnSpc>
                <a:spcPct val="100000"/>
              </a:lnSpc>
              <a:buFont typeface="Arial" charset="0"/>
              <a:buChar char="•"/>
            </a:pPr>
            <a:r>
              <a:rPr lang="zh-CN" altLang="zh-CN" dirty="0"/>
              <a:t>（</a:t>
            </a:r>
            <a:r>
              <a:rPr lang="en-US" altLang="zh-CN" dirty="0"/>
              <a:t>1</a:t>
            </a:r>
            <a:r>
              <a:rPr lang="zh-CN" altLang="zh-CN" dirty="0"/>
              <a:t>）在产业领域的覆盖上宜宽不宜窄</a:t>
            </a:r>
            <a:r>
              <a:rPr lang="zh-CN" altLang="zh-CN" dirty="0" smtClean="0"/>
              <a:t>。</a:t>
            </a:r>
            <a:endParaRPr lang="en-US" altLang="zh-CN" dirty="0" smtClean="0"/>
          </a:p>
          <a:p>
            <a:pPr lvl="1">
              <a:buFont typeface="Arial" charset="0"/>
              <a:buChar char="•"/>
            </a:pPr>
            <a:r>
              <a:rPr lang="zh-CN" altLang="zh-CN" dirty="0"/>
              <a:t>（</a:t>
            </a:r>
            <a:r>
              <a:rPr lang="en-US" altLang="zh-CN" dirty="0"/>
              <a:t>2</a:t>
            </a:r>
            <a:r>
              <a:rPr lang="zh-CN" altLang="zh-CN" dirty="0"/>
              <a:t>）在具体活动的覆盖上则宜窄不宜宽</a:t>
            </a:r>
            <a:r>
              <a:rPr lang="zh-CN" altLang="zh-CN" dirty="0" smtClean="0"/>
              <a:t>。</a:t>
            </a:r>
            <a:endParaRPr lang="en-US" altLang="zh-CN" dirty="0" smtClean="0"/>
          </a:p>
          <a:p>
            <a:pPr lvl="1">
              <a:buFont typeface="Arial" charset="0"/>
              <a:buChar char="•"/>
            </a:pPr>
            <a:r>
              <a:rPr lang="zh-CN" altLang="zh-CN" dirty="0" smtClean="0"/>
              <a:t>（</a:t>
            </a:r>
            <a:r>
              <a:rPr lang="en-US" altLang="zh-CN" dirty="0"/>
              <a:t>3</a:t>
            </a:r>
            <a:r>
              <a:rPr lang="zh-CN" altLang="zh-CN" dirty="0"/>
              <a:t>）产业政策应当针对投资或研发行为，而非企业或者具体的行业。</a:t>
            </a:r>
            <a:endParaRPr lang="en-US" altLang="zh-CN" dirty="0"/>
          </a:p>
          <a:p>
            <a:pPr>
              <a:lnSpc>
                <a:spcPct val="100000"/>
              </a:lnSpc>
            </a:pPr>
            <a:r>
              <a:rPr lang="zh-CN" altLang="zh-CN" dirty="0"/>
              <a:t>政策覆盖面越窄，就越需要引入竞争性的机制</a:t>
            </a:r>
            <a:r>
              <a:rPr lang="zh-CN" altLang="zh-CN" dirty="0" smtClean="0"/>
              <a:t>设计</a:t>
            </a:r>
            <a:endParaRPr lang="en-US" altLang="zh-CN" dirty="0" smtClean="0"/>
          </a:p>
          <a:p>
            <a:pPr lvl="1">
              <a:lnSpc>
                <a:spcPct val="100000"/>
              </a:lnSpc>
              <a:buFont typeface="Arial" charset="0"/>
              <a:buChar char="•"/>
            </a:pPr>
            <a:r>
              <a:rPr lang="zh-CN" altLang="zh-CN" dirty="0" smtClean="0"/>
              <a:t>低门槛、高竞争，能进入、有退出</a:t>
            </a:r>
            <a:endParaRPr lang="en-US" altLang="zh-CN" dirty="0" smtClean="0"/>
          </a:p>
          <a:p>
            <a:pPr>
              <a:lnSpc>
                <a:spcPct val="100000"/>
              </a:lnSpc>
            </a:pPr>
            <a:r>
              <a:rPr lang="zh-CN" altLang="zh-CN" dirty="0" smtClean="0"/>
              <a:t>产业政策也需要其它政策的协同配合</a:t>
            </a:r>
            <a:endParaRPr lang="en-US" altLang="zh-CN" dirty="0" smtClean="0"/>
          </a:p>
          <a:p>
            <a:pPr lvl="1">
              <a:lnSpc>
                <a:spcPct val="100000"/>
              </a:lnSpc>
              <a:buFont typeface="Arial" charset="0"/>
              <a:buChar char="•"/>
            </a:pPr>
            <a:r>
              <a:rPr lang="zh-CN" altLang="en-US" dirty="0" smtClean="0"/>
              <a:t>人才集聚、交通枢纽</a:t>
            </a:r>
            <a:endParaRPr lang="zh-CN" altLang="en-US" dirty="0"/>
          </a:p>
        </p:txBody>
      </p:sp>
      <p:sp>
        <p:nvSpPr>
          <p:cNvPr id="4" name="灯片编号占位符 3">
            <a:extLst>
              <a:ext uri="{FF2B5EF4-FFF2-40B4-BE49-F238E27FC236}">
                <a16:creationId xmlns:a16="http://schemas.microsoft.com/office/drawing/2014/main" xmlns="" id="{AB1BB796-0171-442A-9030-431ECBFDA475}"/>
              </a:ext>
            </a:extLst>
          </p:cNvPr>
          <p:cNvSpPr>
            <a:spLocks noGrp="1"/>
          </p:cNvSpPr>
          <p:nvPr>
            <p:ph type="sldNum" sz="quarter" idx="12"/>
          </p:nvPr>
        </p:nvSpPr>
        <p:spPr/>
        <p:txBody>
          <a:bodyPr/>
          <a:lstStyle/>
          <a:p>
            <a:fld id="{5D5228B6-01A8-484F-9585-6E415C592245}" type="slidenum">
              <a:rPr lang="zh-CN" altLang="en-US" smtClean="0"/>
              <a:t>64</a:t>
            </a:fld>
            <a:endParaRPr lang="zh-CN" altLang="en-US"/>
          </a:p>
        </p:txBody>
      </p:sp>
    </p:spTree>
    <p:extLst>
      <p:ext uri="{BB962C8B-B14F-4D97-AF65-F5344CB8AC3E}">
        <p14:creationId xmlns:p14="http://schemas.microsoft.com/office/powerpoint/2010/main" val="1882840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面向未来</a:t>
            </a:r>
            <a:endParaRPr kumimoji="1" lang="zh-CN" altLang="en-US" dirty="0"/>
          </a:p>
        </p:txBody>
      </p:sp>
      <p:sp>
        <p:nvSpPr>
          <p:cNvPr id="3" name="内容占位符 2"/>
          <p:cNvSpPr>
            <a:spLocks noGrp="1"/>
          </p:cNvSpPr>
          <p:nvPr>
            <p:ph idx="1"/>
          </p:nvPr>
        </p:nvSpPr>
        <p:spPr>
          <a:xfrm>
            <a:off x="1024128" y="2286000"/>
            <a:ext cx="10222992" cy="4023360"/>
          </a:xfrm>
        </p:spPr>
        <p:txBody>
          <a:bodyPr>
            <a:normAutofit fontScale="92500" lnSpcReduction="10000"/>
          </a:bodyPr>
          <a:lstStyle/>
          <a:p>
            <a:r>
              <a:rPr lang="zh-CN" altLang="zh-CN" dirty="0" smtClean="0"/>
              <a:t>更</a:t>
            </a:r>
            <a:r>
              <a:rPr lang="zh-CN" altLang="zh-CN" dirty="0"/>
              <a:t>多地讨论改进政策效果的条件和环境</a:t>
            </a:r>
            <a:r>
              <a:rPr lang="zh-CN" altLang="zh-CN" dirty="0" smtClean="0"/>
              <a:t>。</a:t>
            </a:r>
            <a:endParaRPr lang="en-US" altLang="zh-CN" dirty="0" smtClean="0"/>
          </a:p>
          <a:p>
            <a:pPr lvl="1"/>
            <a:r>
              <a:rPr lang="zh-CN" altLang="zh-CN" dirty="0" smtClean="0"/>
              <a:t>尤其</a:t>
            </a:r>
            <a:r>
              <a:rPr lang="zh-CN" altLang="zh-CN" dirty="0"/>
              <a:t>不能把政府政策和市场配置资源对立</a:t>
            </a:r>
            <a:r>
              <a:rPr lang="zh-CN" altLang="zh-CN" dirty="0" smtClean="0"/>
              <a:t>起来</a:t>
            </a:r>
            <a:endParaRPr lang="en-US" altLang="zh-CN" dirty="0" smtClean="0"/>
          </a:p>
          <a:p>
            <a:pPr lvl="1"/>
            <a:r>
              <a:rPr lang="zh-CN" altLang="zh-CN" dirty="0" smtClean="0"/>
              <a:t>市场</a:t>
            </a:r>
            <a:r>
              <a:rPr lang="zh-CN" altLang="zh-CN" dirty="0"/>
              <a:t>存在缺陷，但政府如果要发挥更好的作用，同样面临</a:t>
            </a:r>
            <a:r>
              <a:rPr lang="en-US" altLang="zh-CN" dirty="0"/>
              <a:t>“</a:t>
            </a:r>
            <a:r>
              <a:rPr lang="zh-CN" altLang="zh-CN" dirty="0"/>
              <a:t>信息不对称</a:t>
            </a:r>
            <a:r>
              <a:rPr lang="en-US" altLang="zh-CN" dirty="0"/>
              <a:t>”</a:t>
            </a:r>
            <a:r>
              <a:rPr lang="zh-CN" altLang="zh-CN" dirty="0"/>
              <a:t>，有的时候政府能做得比市场更好，但并不总是</a:t>
            </a:r>
            <a:r>
              <a:rPr lang="zh-CN" altLang="zh-CN" dirty="0" smtClean="0"/>
              <a:t>如此</a:t>
            </a:r>
            <a:r>
              <a:rPr lang="zh-CN" altLang="en-US" dirty="0" smtClean="0"/>
              <a:t>。</a:t>
            </a:r>
            <a:endParaRPr lang="en-US" altLang="zh-CN" dirty="0" smtClean="0"/>
          </a:p>
          <a:p>
            <a:pPr lvl="1"/>
            <a:r>
              <a:rPr lang="zh-CN" altLang="zh-CN" dirty="0" smtClean="0"/>
              <a:t>恰恰</a:t>
            </a:r>
            <a:r>
              <a:rPr lang="zh-CN" altLang="zh-CN" dirty="0"/>
              <a:t>因为政策的实施面临很多约束，可以利用市场机制来提高政策的效率，比如在市场竞争的环境下实施普惠性的政策。</a:t>
            </a:r>
          </a:p>
          <a:p>
            <a:r>
              <a:rPr lang="zh-CN" altLang="zh-CN" dirty="0" smtClean="0"/>
              <a:t>注意</a:t>
            </a:r>
            <a:r>
              <a:rPr lang="zh-CN" altLang="zh-CN" dirty="0"/>
              <a:t>国际国内的政策实施环境。</a:t>
            </a:r>
          </a:p>
          <a:p>
            <a:pPr lvl="1"/>
            <a:r>
              <a:rPr lang="zh-CN" altLang="zh-CN" dirty="0" smtClean="0"/>
              <a:t>未来</a:t>
            </a:r>
            <a:r>
              <a:rPr lang="zh-CN" altLang="zh-CN" dirty="0"/>
              <a:t>要在重要的产业链环节上“补短板”，避免被“卡脖子”。</a:t>
            </a:r>
          </a:p>
          <a:p>
            <a:pPr lvl="1"/>
            <a:r>
              <a:rPr lang="zh-CN" altLang="zh-CN" dirty="0" smtClean="0"/>
              <a:t>以</a:t>
            </a:r>
            <a:r>
              <a:rPr lang="zh-CN" altLang="zh-CN" dirty="0"/>
              <a:t>负责任大国的形象出现</a:t>
            </a:r>
            <a:r>
              <a:rPr lang="zh-CN" altLang="zh-CN" dirty="0" smtClean="0"/>
              <a:t>。遵循</a:t>
            </a:r>
            <a:r>
              <a:rPr lang="zh-CN" altLang="zh-CN" dirty="0"/>
              <a:t>国际惯例、发挥市场竞争、调整扶持方式</a:t>
            </a:r>
            <a:r>
              <a:rPr lang="zh-CN" altLang="zh-CN" dirty="0" smtClean="0"/>
              <a:t>。</a:t>
            </a:r>
            <a:endParaRPr lang="en-US" altLang="zh-CN" dirty="0" smtClean="0"/>
          </a:p>
          <a:p>
            <a:pPr lvl="1"/>
            <a:r>
              <a:rPr lang="zh-CN" altLang="zh-CN" dirty="0" smtClean="0"/>
              <a:t>更</a:t>
            </a:r>
            <a:r>
              <a:rPr lang="zh-CN" altLang="zh-CN" dirty="0"/>
              <a:t>多提倡</a:t>
            </a:r>
            <a:r>
              <a:rPr lang="en-US" altLang="zh-CN" dirty="0"/>
              <a:t>“</a:t>
            </a:r>
            <a:r>
              <a:rPr lang="zh-CN" altLang="zh-CN" dirty="0"/>
              <a:t>创新造福全球</a:t>
            </a:r>
            <a:r>
              <a:rPr lang="en-US" altLang="zh-CN" dirty="0"/>
              <a:t>”</a:t>
            </a:r>
            <a:r>
              <a:rPr lang="zh-CN" altLang="zh-CN" dirty="0"/>
              <a:t>这一发展理念</a:t>
            </a:r>
            <a:r>
              <a:rPr lang="zh-CN" altLang="zh-CN" dirty="0" smtClean="0"/>
              <a:t>。</a:t>
            </a:r>
            <a:endParaRPr lang="en-US" altLang="zh-CN" dirty="0" smtClean="0"/>
          </a:p>
          <a:p>
            <a:pPr lvl="1"/>
            <a:r>
              <a:rPr lang="zh-CN" altLang="zh-CN" dirty="0" smtClean="0"/>
              <a:t>国内</a:t>
            </a:r>
            <a:r>
              <a:rPr lang="zh-CN" altLang="en-US" dirty="0" smtClean="0"/>
              <a:t>：</a:t>
            </a:r>
            <a:r>
              <a:rPr lang="zh-CN" altLang="zh-CN" dirty="0" smtClean="0"/>
              <a:t>考虑央</a:t>
            </a:r>
            <a:r>
              <a:rPr lang="zh-CN" altLang="zh-CN" dirty="0"/>
              <a:t>地间、地区间的利益格局</a:t>
            </a:r>
            <a:r>
              <a:rPr lang="zh-CN" altLang="zh-CN" dirty="0" smtClean="0"/>
              <a:t>，</a:t>
            </a:r>
            <a:r>
              <a:rPr lang="zh-CN" altLang="en-US" dirty="0" smtClean="0"/>
              <a:t>避免地方上的</a:t>
            </a:r>
            <a:r>
              <a:rPr lang="zh-CN" altLang="zh-CN" dirty="0" smtClean="0"/>
              <a:t>策略性</a:t>
            </a:r>
            <a:r>
              <a:rPr lang="zh-CN" altLang="zh-CN" dirty="0"/>
              <a:t>的</a:t>
            </a:r>
            <a:r>
              <a:rPr lang="zh-CN" altLang="zh-CN" dirty="0" smtClean="0"/>
              <a:t>行为</a:t>
            </a:r>
            <a:r>
              <a:rPr lang="zh-CN" altLang="en-US" dirty="0" smtClean="0"/>
              <a:t>。</a:t>
            </a:r>
            <a:endParaRPr lang="en-US" altLang="zh-CN" dirty="0" smtClean="0"/>
          </a:p>
        </p:txBody>
      </p:sp>
      <p:sp>
        <p:nvSpPr>
          <p:cNvPr id="4" name="幻灯片编号占位符 3"/>
          <p:cNvSpPr>
            <a:spLocks noGrp="1"/>
          </p:cNvSpPr>
          <p:nvPr>
            <p:ph type="sldNum" sz="quarter" idx="12"/>
          </p:nvPr>
        </p:nvSpPr>
        <p:spPr/>
        <p:txBody>
          <a:bodyPr/>
          <a:lstStyle/>
          <a:p>
            <a:fld id="{5D5228B6-01A8-484F-9585-6E415C592245}" type="slidenum">
              <a:rPr lang="zh-CN" altLang="en-US" smtClean="0"/>
              <a:t>65</a:t>
            </a:fld>
            <a:endParaRPr lang="zh-CN" altLang="en-US"/>
          </a:p>
        </p:txBody>
      </p:sp>
    </p:spTree>
    <p:extLst>
      <p:ext uri="{BB962C8B-B14F-4D97-AF65-F5344CB8AC3E}">
        <p14:creationId xmlns:p14="http://schemas.microsoft.com/office/powerpoint/2010/main" val="1623029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kumimoji="1" lang="zh-CN" altLang="en-US" dirty="0" smtClean="0"/>
              <a:t>非常感谢！</a:t>
            </a:r>
            <a:endParaRPr kumimoji="1" lang="zh-CN" altLang="en-US" dirty="0"/>
          </a:p>
        </p:txBody>
      </p:sp>
      <p:sp>
        <p:nvSpPr>
          <p:cNvPr id="6" name="图片占位符 5"/>
          <p:cNvSpPr>
            <a:spLocks noGrp="1"/>
          </p:cNvSpPr>
          <p:nvPr>
            <p:ph type="pic" idx="1"/>
          </p:nvPr>
        </p:nvSpPr>
        <p:spPr/>
      </p:sp>
      <p:sp>
        <p:nvSpPr>
          <p:cNvPr id="7" name="文本占位符 6"/>
          <p:cNvSpPr>
            <a:spLocks noGrp="1"/>
          </p:cNvSpPr>
          <p:nvPr>
            <p:ph type="body" sz="half" idx="2"/>
          </p:nvPr>
        </p:nvSpPr>
        <p:spPr/>
        <p:txBody>
          <a:bodyPr/>
          <a:lstStyle/>
          <a:p>
            <a:endParaRPr kumimoji="1" lang="zh-CN" altLang="en-US" dirty="0"/>
          </a:p>
        </p:txBody>
      </p:sp>
    </p:spTree>
    <p:extLst>
      <p:ext uri="{BB962C8B-B14F-4D97-AF65-F5344CB8AC3E}">
        <p14:creationId xmlns:p14="http://schemas.microsoft.com/office/powerpoint/2010/main" val="15618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灯片编号占位符 9">
            <a:extLst>
              <a:ext uri="{FF2B5EF4-FFF2-40B4-BE49-F238E27FC236}">
                <a16:creationId xmlns:a16="http://schemas.microsoft.com/office/drawing/2014/main" xmlns="" id="{08C31DA9-5B32-4E73-8442-52E3DA0176E7}"/>
              </a:ext>
            </a:extLst>
          </p:cNvPr>
          <p:cNvSpPr>
            <a:spLocks noGrp="1"/>
          </p:cNvSpPr>
          <p:nvPr>
            <p:ph type="sldNum" sz="quarter" idx="12"/>
          </p:nvPr>
        </p:nvSpPr>
        <p:spPr/>
        <p:txBody>
          <a:bodyPr/>
          <a:lstStyle/>
          <a:p>
            <a:fld id="{5D5228B6-01A8-484F-9585-6E415C592245}" type="slidenum">
              <a:rPr lang="zh-CN" altLang="en-US" smtClean="0"/>
              <a:t>7</a:t>
            </a:fld>
            <a:endParaRPr lang="zh-CN" altLang="en-US"/>
          </a:p>
        </p:txBody>
      </p:sp>
      <p:sp>
        <p:nvSpPr>
          <p:cNvPr id="3" name="内容占位符 2">
            <a:extLst>
              <a:ext uri="{FF2B5EF4-FFF2-40B4-BE49-F238E27FC236}">
                <a16:creationId xmlns:a16="http://schemas.microsoft.com/office/drawing/2014/main" xmlns="" id="{861CC55E-41F5-4C64-A7CF-44D59851BFEF}"/>
              </a:ext>
            </a:extLst>
          </p:cNvPr>
          <p:cNvSpPr>
            <a:spLocks noGrp="1"/>
          </p:cNvSpPr>
          <p:nvPr>
            <p:ph idx="1"/>
          </p:nvPr>
        </p:nvSpPr>
        <p:spPr>
          <a:xfrm>
            <a:off x="1024128" y="1325880"/>
            <a:ext cx="9720071" cy="4983480"/>
          </a:xfrm>
        </p:spPr>
        <p:txBody>
          <a:bodyPr/>
          <a:lstStyle/>
          <a:p>
            <a:r>
              <a:rPr lang="zh-CN" altLang="en-US" dirty="0">
                <a:solidFill>
                  <a:srgbClr val="FF0000"/>
                </a:solidFill>
              </a:rPr>
              <a:t>必要性之一：市场协调不足</a:t>
            </a:r>
          </a:p>
          <a:p>
            <a:r>
              <a:rPr lang="zh-CN" altLang="en-US" dirty="0"/>
              <a:t>生产上的互补性</a:t>
            </a:r>
          </a:p>
          <a:p>
            <a:pPr lvl="1"/>
            <a:r>
              <a:rPr lang="zh-CN" altLang="en-US" dirty="0"/>
              <a:t>打包引进、链长制、</a:t>
            </a:r>
          </a:p>
          <a:p>
            <a:endParaRPr lang="zh-CN" altLang="en-US" dirty="0"/>
          </a:p>
          <a:p>
            <a:r>
              <a:rPr lang="zh-CN" altLang="en-US" dirty="0"/>
              <a:t>投资的正外部性</a:t>
            </a:r>
            <a:endParaRPr lang="en-US" altLang="zh-CN" dirty="0"/>
          </a:p>
          <a:p>
            <a:pPr lvl="1"/>
            <a:r>
              <a:rPr lang="zh-CN" altLang="en-US" dirty="0"/>
              <a:t>研发溢出</a:t>
            </a:r>
            <a:endParaRPr lang="en-US" altLang="zh-CN" dirty="0"/>
          </a:p>
          <a:p>
            <a:pPr lvl="1"/>
            <a:r>
              <a:rPr lang="zh-CN" altLang="en-US" dirty="0"/>
              <a:t>试错成本</a:t>
            </a:r>
          </a:p>
          <a:p>
            <a:pPr lvl="1"/>
            <a:endParaRPr lang="zh-CN" altLang="en-US" dirty="0"/>
          </a:p>
        </p:txBody>
      </p:sp>
      <p:grpSp>
        <p:nvGrpSpPr>
          <p:cNvPr id="5" name="组合 4">
            <a:extLst>
              <a:ext uri="{FF2B5EF4-FFF2-40B4-BE49-F238E27FC236}">
                <a16:creationId xmlns:a16="http://schemas.microsoft.com/office/drawing/2014/main" xmlns="" id="{337A070E-8B98-4531-A928-D2F7307BBB23}"/>
              </a:ext>
            </a:extLst>
          </p:cNvPr>
          <p:cNvGrpSpPr/>
          <p:nvPr/>
        </p:nvGrpSpPr>
        <p:grpSpPr>
          <a:xfrm>
            <a:off x="6096000" y="2192113"/>
            <a:ext cx="4292033" cy="1841607"/>
            <a:chOff x="5728267" y="2905126"/>
            <a:chExt cx="4292033" cy="1841607"/>
          </a:xfrm>
        </p:grpSpPr>
        <p:sp>
          <p:nvSpPr>
            <p:cNvPr id="2" name="矩形: 圆角 1">
              <a:extLst>
                <a:ext uri="{FF2B5EF4-FFF2-40B4-BE49-F238E27FC236}">
                  <a16:creationId xmlns:a16="http://schemas.microsoft.com/office/drawing/2014/main" xmlns="" id="{C22DEC1B-51EF-4B08-B7E6-69231A9B6ABB}"/>
                </a:ext>
              </a:extLst>
            </p:cNvPr>
            <p:cNvSpPr/>
            <p:nvPr/>
          </p:nvSpPr>
          <p:spPr>
            <a:xfrm>
              <a:off x="5728267" y="2905126"/>
              <a:ext cx="4292033" cy="17090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xmlns="" id="{A853B04D-F77F-42A7-A6B8-5AE89B7ABE10}"/>
                </a:ext>
              </a:extLst>
            </p:cNvPr>
            <p:cNvSpPr txBox="1"/>
            <p:nvPr/>
          </p:nvSpPr>
          <p:spPr>
            <a:xfrm>
              <a:off x="6015547" y="3084740"/>
              <a:ext cx="3848100" cy="1661993"/>
            </a:xfrm>
            <a:prstGeom prst="rect">
              <a:avLst/>
            </a:prstGeom>
            <a:noFill/>
          </p:spPr>
          <p:txBody>
            <a:bodyPr wrap="square" rtlCol="0">
              <a:spAutoFit/>
            </a:bodyPr>
            <a:lstStyle/>
            <a:p>
              <a:r>
                <a:rPr lang="zh-CN" altLang="en-US" sz="2800" dirty="0"/>
                <a:t>正外部性</a:t>
              </a:r>
              <a:r>
                <a:rPr lang="en-US" altLang="zh-CN" sz="2800" dirty="0"/>
                <a:t>:</a:t>
              </a:r>
              <a:r>
                <a:rPr lang="zh-CN" altLang="en-US" sz="2800" dirty="0"/>
                <a:t>充分</a:t>
              </a:r>
              <a:r>
                <a:rPr lang="en-US" altLang="zh-CN" sz="2800" dirty="0"/>
                <a:t>or</a:t>
              </a:r>
              <a:r>
                <a:rPr lang="zh-CN" altLang="en-US" sz="2800" dirty="0"/>
                <a:t>必要</a:t>
              </a:r>
              <a:r>
                <a:rPr lang="en-US" altLang="zh-CN" sz="2800" dirty="0"/>
                <a:t>?</a:t>
              </a:r>
            </a:p>
            <a:p>
              <a:r>
                <a:rPr lang="zh-CN" altLang="en-US" sz="2800" dirty="0"/>
                <a:t>工业园区的招商引资</a:t>
              </a:r>
              <a:endParaRPr lang="en-US" altLang="zh-CN" sz="2800" dirty="0"/>
            </a:p>
            <a:p>
              <a:r>
                <a:rPr lang="zh-CN" altLang="en-US" sz="2800" dirty="0"/>
                <a:t>大型商场的品牌入驻</a:t>
              </a:r>
              <a:endParaRPr lang="en-US" altLang="zh-CN" sz="2800" dirty="0"/>
            </a:p>
            <a:p>
              <a:endParaRPr lang="zh-CN" altLang="en-US" dirty="0"/>
            </a:p>
          </p:txBody>
        </p:sp>
      </p:grpSp>
      <p:sp>
        <p:nvSpPr>
          <p:cNvPr id="6" name="箭头: 下 5">
            <a:extLst>
              <a:ext uri="{FF2B5EF4-FFF2-40B4-BE49-F238E27FC236}">
                <a16:creationId xmlns:a16="http://schemas.microsoft.com/office/drawing/2014/main" xmlns="" id="{DB05F1AB-E616-40CD-810C-41AD51E5F066}"/>
              </a:ext>
            </a:extLst>
          </p:cNvPr>
          <p:cNvSpPr/>
          <p:nvPr/>
        </p:nvSpPr>
        <p:spPr>
          <a:xfrm>
            <a:off x="7542605" y="4150489"/>
            <a:ext cx="1104900" cy="691243"/>
          </a:xfrm>
          <a:prstGeom prst="downArrow">
            <a:avLst/>
          </a:prstGeom>
          <a:solidFill>
            <a:srgbClr val="FFC000">
              <a:alpha val="4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xmlns="" id="{988349BF-F5A8-4082-BCDA-1081EDE4498E}"/>
              </a:ext>
            </a:extLst>
          </p:cNvPr>
          <p:cNvGrpSpPr/>
          <p:nvPr/>
        </p:nvGrpSpPr>
        <p:grpSpPr>
          <a:xfrm>
            <a:off x="7260771" y="5061857"/>
            <a:ext cx="1714500" cy="762000"/>
            <a:chOff x="7260771" y="5061857"/>
            <a:chExt cx="1714500" cy="762000"/>
          </a:xfrm>
        </p:grpSpPr>
        <p:sp>
          <p:nvSpPr>
            <p:cNvPr id="7" name="矩形: 圆角 6">
              <a:extLst>
                <a:ext uri="{FF2B5EF4-FFF2-40B4-BE49-F238E27FC236}">
                  <a16:creationId xmlns:a16="http://schemas.microsoft.com/office/drawing/2014/main" xmlns="" id="{7FA9FECB-8697-431F-83DE-B7461EAC1008}"/>
                </a:ext>
              </a:extLst>
            </p:cNvPr>
            <p:cNvSpPr/>
            <p:nvPr/>
          </p:nvSpPr>
          <p:spPr>
            <a:xfrm>
              <a:off x="7260771" y="5061857"/>
              <a:ext cx="1714500" cy="7620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xmlns="" id="{C45BDA69-5E60-4F61-9FC1-D8E40FBD3F09}"/>
                </a:ext>
              </a:extLst>
            </p:cNvPr>
            <p:cNvSpPr txBox="1"/>
            <p:nvPr/>
          </p:nvSpPr>
          <p:spPr>
            <a:xfrm>
              <a:off x="7434944" y="5214256"/>
              <a:ext cx="1453243" cy="461665"/>
            </a:xfrm>
            <a:prstGeom prst="rect">
              <a:avLst/>
            </a:prstGeom>
            <a:noFill/>
          </p:spPr>
          <p:txBody>
            <a:bodyPr wrap="square" rtlCol="0">
              <a:spAutoFit/>
            </a:bodyPr>
            <a:lstStyle/>
            <a:p>
              <a:r>
                <a:rPr lang="zh-CN" altLang="en-US" sz="2400" dirty="0"/>
                <a:t>协调成本</a:t>
              </a:r>
            </a:p>
          </p:txBody>
        </p:sp>
      </p:grpSp>
      <p:sp>
        <p:nvSpPr>
          <p:cNvPr id="11" name="标题 1">
            <a:extLst>
              <a:ext uri="{FF2B5EF4-FFF2-40B4-BE49-F238E27FC236}">
                <a16:creationId xmlns:a16="http://schemas.microsoft.com/office/drawing/2014/main" xmlns="" id="{7D9015EC-2328-E55B-6E3D-80B2B8BE9663}"/>
              </a:ext>
            </a:extLst>
          </p:cNvPr>
          <p:cNvSpPr txBox="1">
            <a:spLocks/>
          </p:cNvSpPr>
          <p:nvPr/>
        </p:nvSpPr>
        <p:spPr>
          <a:xfrm>
            <a:off x="1024128" y="350428"/>
            <a:ext cx="4049378" cy="1114508"/>
          </a:xfrm>
          <a:prstGeom prst="rect">
            <a:avLst/>
          </a:prstGeom>
        </p:spPr>
        <p:txBody>
          <a:bodyPr vert="horz" lIns="45720" tIns="45720" rIns="4572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marL="91440" indent="-91440">
              <a:lnSpc>
                <a:spcPct val="90000"/>
              </a:lnSpc>
              <a:spcBef>
                <a:spcPts val="1200"/>
              </a:spcBef>
              <a:spcAft>
                <a:spcPts val="200"/>
              </a:spcAft>
              <a:buClr>
                <a:schemeClr val="accent2"/>
              </a:buClr>
              <a:buSzPct val="100000"/>
              <a:buFont typeface="Wingdings" charset="2"/>
              <a:buChar char="p"/>
            </a:pPr>
            <a:r>
              <a:rPr lang="zh-CN" altLang="zh-CN" sz="3200" b="1" dirty="0" smtClean="0">
                <a:solidFill>
                  <a:schemeClr val="tx1"/>
                </a:solidFill>
                <a:latin typeface="+mn-lt"/>
                <a:ea typeface="+mn-ea"/>
                <a:cs typeface="+mn-cs"/>
              </a:rPr>
              <a:t>何时需要产业政策？</a:t>
            </a:r>
            <a:endParaRPr lang="zh-CN" altLang="en-US" sz="3200" b="1" dirty="0">
              <a:solidFill>
                <a:schemeClr val="tx1"/>
              </a:solidFill>
              <a:latin typeface="+mn-lt"/>
              <a:ea typeface="+mn-ea"/>
              <a:cs typeface="+mn-cs"/>
            </a:endParaRPr>
          </a:p>
        </p:txBody>
      </p:sp>
    </p:spTree>
    <p:extLst>
      <p:ext uri="{BB962C8B-B14F-4D97-AF65-F5344CB8AC3E}">
        <p14:creationId xmlns:p14="http://schemas.microsoft.com/office/powerpoint/2010/main" val="91610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xmlns="" id="{E3ED359C-72AA-4922-B1F7-1D9F412B07B6}"/>
              </a:ext>
            </a:extLst>
          </p:cNvPr>
          <p:cNvSpPr>
            <a:spLocks noGrp="1"/>
          </p:cNvSpPr>
          <p:nvPr>
            <p:ph type="sldNum" sz="quarter" idx="12"/>
          </p:nvPr>
        </p:nvSpPr>
        <p:spPr/>
        <p:txBody>
          <a:bodyPr/>
          <a:lstStyle/>
          <a:p>
            <a:fld id="{5D5228B6-01A8-484F-9585-6E415C592245}" type="slidenum">
              <a:rPr lang="zh-CN" altLang="en-US" smtClean="0"/>
              <a:t>8</a:t>
            </a:fld>
            <a:endParaRPr lang="zh-CN" altLang="en-US"/>
          </a:p>
        </p:txBody>
      </p:sp>
      <p:sp>
        <p:nvSpPr>
          <p:cNvPr id="3" name="内容占位符 2">
            <a:extLst>
              <a:ext uri="{FF2B5EF4-FFF2-40B4-BE49-F238E27FC236}">
                <a16:creationId xmlns:a16="http://schemas.microsoft.com/office/drawing/2014/main" xmlns="" id="{E940D803-4610-461B-B13B-2FA475484E97}"/>
              </a:ext>
            </a:extLst>
          </p:cNvPr>
          <p:cNvSpPr>
            <a:spLocks noGrp="1"/>
          </p:cNvSpPr>
          <p:nvPr>
            <p:ph idx="1"/>
          </p:nvPr>
        </p:nvSpPr>
        <p:spPr>
          <a:xfrm>
            <a:off x="1024128" y="1661160"/>
            <a:ext cx="9720071" cy="4648200"/>
          </a:xfrm>
        </p:spPr>
        <p:txBody>
          <a:bodyPr/>
          <a:lstStyle/>
          <a:p>
            <a:r>
              <a:rPr lang="zh-CN" altLang="en-US" dirty="0">
                <a:solidFill>
                  <a:srgbClr val="FF0000"/>
                </a:solidFill>
              </a:rPr>
              <a:t>必要性之二：巨大的社会收益</a:t>
            </a:r>
          </a:p>
          <a:p>
            <a:r>
              <a:rPr lang="zh-CN" altLang="en-US" dirty="0"/>
              <a:t>经济带动</a:t>
            </a:r>
            <a:endParaRPr lang="en-US" altLang="zh-CN" dirty="0"/>
          </a:p>
          <a:p>
            <a:pPr lvl="1"/>
            <a:r>
              <a:rPr lang="zh-CN" altLang="en-US" dirty="0"/>
              <a:t>产业关联度、产业外部性：汽车、芯片</a:t>
            </a:r>
          </a:p>
          <a:p>
            <a:r>
              <a:rPr lang="zh-CN" altLang="en-US" dirty="0"/>
              <a:t>前瞻性产业、新兴产业</a:t>
            </a:r>
            <a:endParaRPr lang="en-US" altLang="zh-CN" dirty="0"/>
          </a:p>
          <a:p>
            <a:pPr lvl="1"/>
            <a:r>
              <a:rPr lang="zh-CN" altLang="en-US" dirty="0"/>
              <a:t>市场潜力、标准</a:t>
            </a:r>
          </a:p>
          <a:p>
            <a:r>
              <a:rPr lang="zh-CN" altLang="en-US" dirty="0"/>
              <a:t>收益递增</a:t>
            </a:r>
            <a:endParaRPr lang="en-US" altLang="zh-CN" dirty="0"/>
          </a:p>
          <a:p>
            <a:pPr lvl="1"/>
            <a:r>
              <a:rPr lang="zh-CN" altLang="en-US" dirty="0"/>
              <a:t>规模经济、干中学、网络外部性</a:t>
            </a:r>
          </a:p>
          <a:p>
            <a:endParaRPr lang="zh-CN" altLang="en-US" dirty="0"/>
          </a:p>
        </p:txBody>
      </p:sp>
      <p:sp>
        <p:nvSpPr>
          <p:cNvPr id="5" name="标题 1">
            <a:extLst>
              <a:ext uri="{FF2B5EF4-FFF2-40B4-BE49-F238E27FC236}">
                <a16:creationId xmlns:a16="http://schemas.microsoft.com/office/drawing/2014/main" xmlns="" id="{7D9015EC-2328-E55B-6E3D-80B2B8BE9663}"/>
              </a:ext>
            </a:extLst>
          </p:cNvPr>
          <p:cNvSpPr txBox="1">
            <a:spLocks/>
          </p:cNvSpPr>
          <p:nvPr/>
        </p:nvSpPr>
        <p:spPr>
          <a:xfrm>
            <a:off x="1024128" y="350428"/>
            <a:ext cx="4049378" cy="1114508"/>
          </a:xfrm>
          <a:prstGeom prst="rect">
            <a:avLst/>
          </a:prstGeom>
        </p:spPr>
        <p:txBody>
          <a:bodyPr vert="horz" lIns="45720" tIns="45720" rIns="4572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marL="91440" indent="-91440">
              <a:lnSpc>
                <a:spcPct val="90000"/>
              </a:lnSpc>
              <a:spcBef>
                <a:spcPts val="1200"/>
              </a:spcBef>
              <a:spcAft>
                <a:spcPts val="200"/>
              </a:spcAft>
              <a:buClr>
                <a:schemeClr val="accent2"/>
              </a:buClr>
              <a:buSzPct val="100000"/>
              <a:buFont typeface="Wingdings" charset="2"/>
              <a:buChar char="p"/>
            </a:pPr>
            <a:r>
              <a:rPr lang="zh-CN" altLang="zh-CN" sz="3200" b="1" dirty="0" smtClean="0">
                <a:solidFill>
                  <a:schemeClr val="tx1"/>
                </a:solidFill>
                <a:latin typeface="+mn-lt"/>
                <a:ea typeface="+mn-ea"/>
                <a:cs typeface="+mn-cs"/>
              </a:rPr>
              <a:t>何时需要产业政策？</a:t>
            </a:r>
            <a:endParaRPr lang="zh-CN" altLang="en-US" sz="3200" b="1" dirty="0">
              <a:solidFill>
                <a:schemeClr val="tx1"/>
              </a:solidFill>
              <a:latin typeface="+mn-lt"/>
              <a:ea typeface="+mn-ea"/>
              <a:cs typeface="+mn-cs"/>
            </a:endParaRPr>
          </a:p>
        </p:txBody>
      </p:sp>
      <p:sp>
        <p:nvSpPr>
          <p:cNvPr id="6" name="圆角矩形 5"/>
          <p:cNvSpPr/>
          <p:nvPr/>
        </p:nvSpPr>
        <p:spPr>
          <a:xfrm>
            <a:off x="8086725" y="3157538"/>
            <a:ext cx="2750609" cy="128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smtClean="0"/>
              <a:t>请问，为了发展金融，风险投资基金是不是需要补贴？</a:t>
            </a:r>
            <a:endParaRPr kumimoji="1" lang="zh-CN" altLang="en-US" sz="2400" dirty="0"/>
          </a:p>
        </p:txBody>
      </p:sp>
    </p:spTree>
    <p:extLst>
      <p:ext uri="{BB962C8B-B14F-4D97-AF65-F5344CB8AC3E}">
        <p14:creationId xmlns:p14="http://schemas.microsoft.com/office/powerpoint/2010/main" val="428399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4F84C787-1492-40C6-9C3F-273B614B3276}"/>
              </a:ext>
            </a:extLst>
          </p:cNvPr>
          <p:cNvSpPr>
            <a:spLocks noGrp="1"/>
          </p:cNvSpPr>
          <p:nvPr>
            <p:ph idx="1"/>
          </p:nvPr>
        </p:nvSpPr>
        <p:spPr>
          <a:xfrm>
            <a:off x="808567" y="2438400"/>
            <a:ext cx="10515600" cy="4032304"/>
          </a:xfrm>
        </p:spPr>
        <p:txBody>
          <a:bodyPr>
            <a:normAutofit fontScale="92500" lnSpcReduction="10000"/>
          </a:bodyPr>
          <a:lstStyle/>
          <a:p>
            <a:r>
              <a:rPr lang="zh-CN" altLang="en-US" sz="3000" dirty="0">
                <a:solidFill>
                  <a:srgbClr val="0070C0"/>
                </a:solidFill>
              </a:rPr>
              <a:t>课堂调查</a:t>
            </a:r>
            <a:r>
              <a:rPr lang="en-US" altLang="zh-CN" sz="3000" dirty="0">
                <a:solidFill>
                  <a:srgbClr val="0070C0"/>
                </a:solidFill>
              </a:rPr>
              <a:t>2</a:t>
            </a:r>
            <a:r>
              <a:rPr lang="zh-CN" altLang="en-US" sz="3000" dirty="0">
                <a:solidFill>
                  <a:srgbClr val="0070C0"/>
                </a:solidFill>
              </a:rPr>
              <a:t>：比较优势与产业政策</a:t>
            </a:r>
            <a:endParaRPr lang="en-US" altLang="zh-CN" sz="3000" dirty="0">
              <a:solidFill>
                <a:srgbClr val="0070C0"/>
              </a:solidFill>
            </a:endParaRPr>
          </a:p>
          <a:p>
            <a:endParaRPr lang="en-US" altLang="zh-CN" sz="3000" dirty="0">
              <a:solidFill>
                <a:srgbClr val="00B0F0"/>
              </a:solidFill>
            </a:endParaRPr>
          </a:p>
          <a:p>
            <a:pPr lvl="1"/>
            <a:r>
              <a:rPr lang="zh-CN" altLang="en-US" sz="2600" b="1" dirty="0"/>
              <a:t>产业政策所针对（扶持）的，应该是：</a:t>
            </a:r>
            <a:endParaRPr lang="en-US" altLang="zh-CN" sz="2600" b="1" dirty="0"/>
          </a:p>
          <a:p>
            <a:pPr marL="457200" lvl="1" indent="0">
              <a:buNone/>
            </a:pPr>
            <a:r>
              <a:rPr lang="en-US" altLang="zh-CN" sz="2600" dirty="0"/>
              <a:t>   1. </a:t>
            </a:r>
            <a:r>
              <a:rPr lang="zh-CN" altLang="en-US" sz="2600" dirty="0"/>
              <a:t>具备比较优势的产业；</a:t>
            </a:r>
            <a:r>
              <a:rPr lang="en-US" altLang="zh-CN" sz="2600" dirty="0"/>
              <a:t>   2. </a:t>
            </a:r>
            <a:r>
              <a:rPr lang="zh-CN" altLang="en-US" sz="2600" dirty="0"/>
              <a:t>不具备比较优势的产业；</a:t>
            </a:r>
            <a:r>
              <a:rPr lang="en-US" altLang="zh-CN" sz="2600" dirty="0"/>
              <a:t>   3. </a:t>
            </a:r>
            <a:r>
              <a:rPr lang="zh-CN" altLang="en-US" sz="2600" dirty="0"/>
              <a:t>以上</a:t>
            </a:r>
            <a:r>
              <a:rPr lang="zh-CN" altLang="en-US" sz="2600" dirty="0" smtClean="0"/>
              <a:t>两者皆可</a:t>
            </a:r>
            <a:endParaRPr lang="zh-CN" altLang="en-US" sz="2600" dirty="0"/>
          </a:p>
          <a:p>
            <a:pPr lvl="1"/>
            <a:endParaRPr lang="en-US" altLang="zh-CN" sz="2600" dirty="0"/>
          </a:p>
          <a:p>
            <a:pPr lvl="1"/>
            <a:r>
              <a:rPr lang="zh-CN" altLang="en-US" sz="2600" b="1" dirty="0"/>
              <a:t>中国在制定产业政策时，应当完全遵循自身在国际上的比较优势</a:t>
            </a:r>
          </a:p>
          <a:p>
            <a:pPr marL="457200" lvl="1" indent="0">
              <a:buNone/>
            </a:pPr>
            <a:r>
              <a:rPr lang="en-US" altLang="zh-CN" sz="2600" dirty="0"/>
              <a:t>   1. </a:t>
            </a:r>
            <a:r>
              <a:rPr lang="zh-CN" altLang="en-US" sz="2600" dirty="0"/>
              <a:t>对； </a:t>
            </a:r>
            <a:r>
              <a:rPr lang="en-US" altLang="zh-CN" sz="2600" dirty="0"/>
              <a:t>   2. </a:t>
            </a:r>
            <a:r>
              <a:rPr lang="zh-CN" altLang="en-US" sz="2600" dirty="0"/>
              <a:t>不对</a:t>
            </a:r>
          </a:p>
          <a:p>
            <a:pPr lvl="1"/>
            <a:endParaRPr lang="en-US" altLang="zh-CN" sz="2600" dirty="0"/>
          </a:p>
          <a:p>
            <a:pPr lvl="1"/>
            <a:r>
              <a:rPr lang="zh-CN" altLang="en-US" sz="2600" b="1" dirty="0"/>
              <a:t>各地在制定产业政策时，应当完全遵循自身在国内的比较优势</a:t>
            </a:r>
          </a:p>
          <a:p>
            <a:pPr marL="457200" lvl="1" indent="0">
              <a:buNone/>
            </a:pPr>
            <a:r>
              <a:rPr lang="en-US" altLang="zh-CN" sz="2600" dirty="0"/>
              <a:t>   1. </a:t>
            </a:r>
            <a:r>
              <a:rPr lang="zh-CN" altLang="en-US" sz="2600" dirty="0"/>
              <a:t>对； </a:t>
            </a:r>
            <a:r>
              <a:rPr lang="en-US" altLang="zh-CN" sz="2600" dirty="0"/>
              <a:t>   2. </a:t>
            </a:r>
            <a:r>
              <a:rPr lang="zh-CN" altLang="en-US" sz="2600" dirty="0"/>
              <a:t>不对</a:t>
            </a:r>
          </a:p>
        </p:txBody>
      </p:sp>
      <p:sp>
        <p:nvSpPr>
          <p:cNvPr id="4" name="灯片编号占位符 3">
            <a:extLst>
              <a:ext uri="{FF2B5EF4-FFF2-40B4-BE49-F238E27FC236}">
                <a16:creationId xmlns:a16="http://schemas.microsoft.com/office/drawing/2014/main" xmlns="" id="{5429F664-AC4B-4B21-B677-65A8E16999DD}"/>
              </a:ext>
            </a:extLst>
          </p:cNvPr>
          <p:cNvSpPr>
            <a:spLocks noGrp="1"/>
          </p:cNvSpPr>
          <p:nvPr>
            <p:ph type="sldNum" sz="quarter" idx="12"/>
          </p:nvPr>
        </p:nvSpPr>
        <p:spPr/>
        <p:txBody>
          <a:bodyPr/>
          <a:lstStyle/>
          <a:p>
            <a:fld id="{5D5228B6-01A8-484F-9585-6E415C592245}" type="slidenum">
              <a:rPr lang="zh-CN" altLang="en-US" smtClean="0"/>
              <a:t>9</a:t>
            </a:fld>
            <a:endParaRPr lang="zh-CN" altLang="en-US"/>
          </a:p>
        </p:txBody>
      </p:sp>
      <p:sp>
        <p:nvSpPr>
          <p:cNvPr id="5" name="矩形 4"/>
          <p:cNvSpPr/>
          <p:nvPr/>
        </p:nvSpPr>
        <p:spPr>
          <a:xfrm>
            <a:off x="915247" y="962699"/>
            <a:ext cx="3877985" cy="584775"/>
          </a:xfrm>
          <a:prstGeom prst="rect">
            <a:avLst/>
          </a:prstGeom>
        </p:spPr>
        <p:txBody>
          <a:bodyPr wrap="none">
            <a:spAutoFit/>
          </a:bodyPr>
          <a:lstStyle/>
          <a:p>
            <a:r>
              <a:rPr lang="zh-CN" altLang="en-US" sz="3200" b="1"/>
              <a:t>比较优势与产业政策</a:t>
            </a:r>
          </a:p>
        </p:txBody>
      </p:sp>
    </p:spTree>
    <p:extLst>
      <p:ext uri="{BB962C8B-B14F-4D97-AF65-F5344CB8AC3E}">
        <p14:creationId xmlns:p14="http://schemas.microsoft.com/office/powerpoint/2010/main" val="1276533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兰小欢">
  <a:themeElements>
    <a:clrScheme name="积分">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积分">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积分">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兰小欢" id="{151239C1-3793-5945-BC70-0493DD0D864C}" vid="{959ACB5D-1C01-864E-8D5C-85FB17233ED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兰小欢</Template>
  <TotalTime>3805</TotalTime>
  <Words>4121</Words>
  <Application>Microsoft Macintosh PowerPoint</Application>
  <PresentationFormat>宽屏</PresentationFormat>
  <Paragraphs>680</Paragraphs>
  <Slides>66</Slides>
  <Notes>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66</vt:i4>
      </vt:variant>
    </vt:vector>
  </HeadingPairs>
  <TitlesOfParts>
    <vt:vector size="80" baseType="lpstr">
      <vt:lpstr>Calibri</vt:lpstr>
      <vt:lpstr>Cambria Math</vt:lpstr>
      <vt:lpstr>FangSong</vt:lpstr>
      <vt:lpstr>Times New Roman</vt:lpstr>
      <vt:lpstr>Tw Cen MT</vt:lpstr>
      <vt:lpstr>Tw Cen MT Condensed</vt:lpstr>
      <vt:lpstr>Wingdings</vt:lpstr>
      <vt:lpstr>Wingdings 3</vt:lpstr>
      <vt:lpstr>等线</vt:lpstr>
      <vt:lpstr>仿宋</vt:lpstr>
      <vt:lpstr>华文仿宋</vt:lpstr>
      <vt:lpstr>宋体</vt:lpstr>
      <vt:lpstr>Arial</vt:lpstr>
      <vt:lpstr>兰小欢</vt:lpstr>
      <vt:lpstr>大国治理中的产业政策</vt:lpstr>
      <vt:lpstr>内容</vt:lpstr>
      <vt:lpstr>为了长期、全局利益的 产业政策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大国的产业政策： 中央和地方大不一样</vt:lpstr>
      <vt:lpstr>中国的产业政策：中央与地方</vt:lpstr>
      <vt:lpstr>中国的产业政策</vt:lpstr>
      <vt:lpstr>PowerPoint 演示文稿</vt:lpstr>
      <vt:lpstr>中央产业政策的颁布规律</vt:lpstr>
      <vt:lpstr>PowerPoint 演示文稿</vt:lpstr>
      <vt:lpstr>PowerPoint 演示文稿</vt:lpstr>
      <vt:lpstr>PowerPoint 演示文稿</vt:lpstr>
      <vt:lpstr>PowerPoint 演示文稿</vt:lpstr>
      <vt:lpstr>研发强度（研发支出/GDP）的跨国比较（1996-2018）</vt:lpstr>
      <vt:lpstr>中央的重点产业与地区比较优势</vt:lpstr>
      <vt:lpstr>PowerPoint 演示文稿</vt:lpstr>
      <vt:lpstr>PowerPoint 演示文稿</vt:lpstr>
      <vt:lpstr>地方的产业政策</vt:lpstr>
      <vt:lpstr>地方政府的产业政策</vt:lpstr>
      <vt:lpstr>PowerPoint 演示文稿</vt:lpstr>
      <vt:lpstr>地方政府的重点产业与潜在比较优势的关系</vt:lpstr>
      <vt:lpstr>地方的产业选择为何违背比较优势</vt:lpstr>
      <vt:lpstr>PowerPoint 演示文稿</vt:lpstr>
      <vt:lpstr>产业政策的实施： 哪里易出错，应该怎么做？</vt:lpstr>
      <vt:lpstr>误区</vt:lpstr>
      <vt:lpstr>PowerPoint 演示文稿</vt:lpstr>
      <vt:lpstr>信息不对称与产业政策设计 </vt:lpstr>
      <vt:lpstr>关于中国研发现状的两种声音</vt:lpstr>
      <vt:lpstr>高新技术企业研发激励政策</vt:lpstr>
      <vt:lpstr>PowerPoint 演示文稿</vt:lpstr>
      <vt:lpstr>大型外资企业的研发强度</vt:lpstr>
      <vt:lpstr>PowerPoint 演示文稿</vt:lpstr>
      <vt:lpstr>PowerPoint 演示文稿</vt:lpstr>
      <vt:lpstr>理性看待“研发操纵”</vt:lpstr>
      <vt:lpstr>产业政策实施中如何兼顾全局与多维目标</vt:lpstr>
      <vt:lpstr>产业政策效果的科学评估</vt:lpstr>
      <vt:lpstr>全局的视角：水污染规制</vt:lpstr>
      <vt:lpstr>PowerPoint 演示文稿</vt:lpstr>
      <vt:lpstr>PowerPoint 演示文稿</vt:lpstr>
      <vt:lpstr>PowerPoint 演示文稿</vt:lpstr>
      <vt:lpstr>制度背景</vt:lpstr>
      <vt:lpstr>PowerPoint 演示文稿</vt:lpstr>
      <vt:lpstr>PowerPoint 演示文稿</vt:lpstr>
      <vt:lpstr>规制强度：用COD减排任务衡量</vt:lpstr>
      <vt:lpstr>PowerPoint 演示文稿</vt:lpstr>
      <vt:lpstr>PowerPoint 演示文稿</vt:lpstr>
      <vt:lpstr>PowerPoint 演示文稿</vt:lpstr>
      <vt:lpstr>多维的视角：新能源汽车</vt:lpstr>
      <vt:lpstr>制度背景</vt:lpstr>
      <vt:lpstr>纯电动乘用车 阶梯式补贴</vt:lpstr>
      <vt:lpstr>续驶里程分布的变化</vt:lpstr>
      <vt:lpstr>对非补贴属性的影响？</vt:lpstr>
      <vt:lpstr>非补贴属性</vt:lpstr>
      <vt:lpstr>研究发现</vt:lpstr>
      <vt:lpstr>结论</vt:lpstr>
      <vt:lpstr>面向长期、全局和多维发展的产业政策</vt:lpstr>
      <vt:lpstr>大国治理下的产业政策</vt:lpstr>
      <vt:lpstr>产业政策的若干原则</vt:lpstr>
      <vt:lpstr>面向未来</vt:lpstr>
      <vt:lpstr>非常感谢！</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大国治理中的产业政策</dc:title>
  <dc:creator>管理员</dc:creator>
  <cp:lastModifiedBy>陆 铭</cp:lastModifiedBy>
  <cp:revision>165</cp:revision>
  <dcterms:created xsi:type="dcterms:W3CDTF">2022-05-18T02:56:47Z</dcterms:created>
  <dcterms:modified xsi:type="dcterms:W3CDTF">2022-10-30T03:30:25Z</dcterms:modified>
</cp:coreProperties>
</file>