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302" r:id="rId9"/>
    <p:sldId id="306" r:id="rId10"/>
    <p:sldId id="307" r:id="rId11"/>
    <p:sldId id="308" r:id="rId12"/>
    <p:sldId id="309" r:id="rId13"/>
    <p:sldId id="310" r:id="rId14"/>
    <p:sldId id="311" r:id="rId15"/>
    <p:sldId id="345" r:id="rId16"/>
    <p:sldId id="313" r:id="rId17"/>
    <p:sldId id="299" r:id="rId18"/>
    <p:sldId id="300" r:id="rId19"/>
    <p:sldId id="329" r:id="rId20"/>
    <p:sldId id="344" r:id="rId21"/>
    <p:sldId id="346" r:id="rId22"/>
    <p:sldId id="330" r:id="rId23"/>
    <p:sldId id="331" r:id="rId24"/>
    <p:sldId id="332" r:id="rId25"/>
    <p:sldId id="314" r:id="rId26"/>
    <p:sldId id="316" r:id="rId27"/>
    <p:sldId id="317" r:id="rId28"/>
    <p:sldId id="318" r:id="rId29"/>
    <p:sldId id="319" r:id="rId30"/>
    <p:sldId id="320" r:id="rId31"/>
    <p:sldId id="321" r:id="rId32"/>
    <p:sldId id="326" r:id="rId33"/>
    <p:sldId id="327" r:id="rId34"/>
    <p:sldId id="333" r:id="rId35"/>
    <p:sldId id="328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292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8"/>
    <p:restoredTop sz="94677"/>
  </p:normalViewPr>
  <p:slideViewPr>
    <p:cSldViewPr snapToGrid="0" snapToObjects="1">
      <p:cViewPr>
        <p:scale>
          <a:sx n="80" d="100"/>
          <a:sy n="80" d="100"/>
        </p:scale>
        <p:origin x="4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C:\Users\wuxiaoxi\Desktop\GDP%20EDIT.xls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oleObject" Target="file:///\\Users\luming\Downloads\2017&#24180;&#27424;&#21457;&#36798;&#22320;&#21306;&#25968;&#25454;&#21450;&#34920;.xlsx" TargetMode="Externa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../embeddings/oleObject1.bin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&#35770;&#25991;&#25972;&#29702;\&#21306;&#22495;&#32463;&#27982;&#23398;\&#22823;&#37117;&#24066;&#32479;&#35745;&#21306;&#22522;&#23612;&#31995;&#25968;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&#35770;&#25991;&#25972;&#29702;\&#21306;&#22495;&#32463;&#27982;&#23398;\&#22823;&#37117;&#24066;&#32479;&#35745;&#21306;&#22522;&#23612;&#31995;&#25968;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&#35770;&#25991;&#25972;&#29702;\&#21306;&#22495;&#32463;&#27982;&#23398;\&#22823;&#37117;&#24066;&#32479;&#35745;&#21306;&#22522;&#23612;&#31995;&#25968;.xlsx" TargetMode="External"/><Relationship Id="rId4" Type="http://schemas.openxmlformats.org/officeDocument/2006/relationships/chartUserShapes" Target="../drawings/drawing3.xm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hasee\Desktop\OneDrive\&#35770;&#25991;\&#25968;&#25454;\&#38271;&#19977;&#35282;&#19982;&#29664;&#19977;&#35282;&#23545;&#27604;\&#21435;&#38500;&#29664;&#27743;&#21644;&#38271;&#27743;&#22478;&#24066;\&#26032;&#24314;%20Microsoft%20Excel%20&#24037;&#20316;&#3492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https://d.docs.live.net/2c47c0c08d824ead/&#34920;&#26684;1%20&#21508;&#30465;GDP&#21644;&#25351;&#25968;.xlsx" TargetMode="External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localhost//Users/luming/Downloads/&#22320;&#26041;&#25919;&#24220;&#36130;&#25919;&#36716;&#31227;&#25903;&#20184;&#19982;&#25910;&#20837;&#24046;&#36317;&#65288;&#26446;&#29790;&#23792;&#65289;/&#20013;&#35199;&#37096;&#36716;&#31227;&#25903;&#20184;&#19982;&#20538;&#21153;-&#25910;&#20837;&#24046;&#36317;(&#26356;&#26032;&#29256;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K:\T&#30424;\&#38450;&#30149;&#27602;&#22791;&#20221;2017\hoho\&#32508;&#36848;&#22270;&#34920;&#19982;&#25968;&#25454;\figure5.xlsx" TargetMode="External"/><Relationship Id="rId4" Type="http://schemas.openxmlformats.org/officeDocument/2006/relationships/chartUserShapes" Target="../drawings/drawing4.xm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占全美GDP比重（%）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Sheet2!$A$2:$A$52</c:f>
              <c:strCache>
                <c:ptCount val="51"/>
                <c:pt idx="0">
                  <c:v>加利福尼亚州</c:v>
                </c:pt>
                <c:pt idx="1">
                  <c:v>德克萨斯州</c:v>
                </c:pt>
                <c:pt idx="2">
                  <c:v>纽约州</c:v>
                </c:pt>
                <c:pt idx="3">
                  <c:v>佛罗里达州</c:v>
                </c:pt>
                <c:pt idx="4">
                  <c:v>伊利诺伊斯州</c:v>
                </c:pt>
                <c:pt idx="5">
                  <c:v>宾夕法尼亚州</c:v>
                </c:pt>
                <c:pt idx="6">
                  <c:v>新泽西州</c:v>
                </c:pt>
                <c:pt idx="7">
                  <c:v>俄亥俄州</c:v>
                </c:pt>
                <c:pt idx="8">
                  <c:v>维吉尼亚州</c:v>
                </c:pt>
                <c:pt idx="9">
                  <c:v>北卡罗来纳州</c:v>
                </c:pt>
                <c:pt idx="10">
                  <c:v>佐治亚州</c:v>
                </c:pt>
                <c:pt idx="11">
                  <c:v>密歇根州</c:v>
                </c:pt>
                <c:pt idx="12">
                  <c:v>马萨诸塞州</c:v>
                </c:pt>
                <c:pt idx="13">
                  <c:v>华盛顿州</c:v>
                </c:pt>
                <c:pt idx="14">
                  <c:v>马里兰州</c:v>
                </c:pt>
                <c:pt idx="15">
                  <c:v>印第安纳州</c:v>
                </c:pt>
                <c:pt idx="16">
                  <c:v>明尼苏达州</c:v>
                </c:pt>
                <c:pt idx="17">
                  <c:v>亚利桑那州</c:v>
                </c:pt>
                <c:pt idx="18">
                  <c:v>科罗拉多州</c:v>
                </c:pt>
                <c:pt idx="19">
                  <c:v>田纳西州</c:v>
                </c:pt>
                <c:pt idx="20">
                  <c:v>威斯康星州</c:v>
                </c:pt>
                <c:pt idx="21">
                  <c:v>密苏里州</c:v>
                </c:pt>
                <c:pt idx="22">
                  <c:v>康涅狄格州</c:v>
                </c:pt>
                <c:pt idx="23">
                  <c:v>路易斯安那州</c:v>
                </c:pt>
                <c:pt idx="24">
                  <c:v>亚拉巴马州</c:v>
                </c:pt>
                <c:pt idx="25">
                  <c:v>俄勒冈州</c:v>
                </c:pt>
                <c:pt idx="26">
                  <c:v>南卡罗来纳州</c:v>
                </c:pt>
                <c:pt idx="27">
                  <c:v>肯塔基州</c:v>
                </c:pt>
                <c:pt idx="28">
                  <c:v>俄克拉荷马州</c:v>
                </c:pt>
                <c:pt idx="29">
                  <c:v>艾奥瓦州</c:v>
                </c:pt>
                <c:pt idx="30">
                  <c:v>内华达州</c:v>
                </c:pt>
                <c:pt idx="31">
                  <c:v>堪萨斯州</c:v>
                </c:pt>
                <c:pt idx="32">
                  <c:v>犹他州</c:v>
                </c:pt>
                <c:pt idx="33">
                  <c:v>阿肯色州</c:v>
                </c:pt>
                <c:pt idx="34">
                  <c:v>华盛顿特区</c:v>
                </c:pt>
                <c:pt idx="35">
                  <c:v>密西西比州</c:v>
                </c:pt>
                <c:pt idx="36">
                  <c:v>内布拉斯加州</c:v>
                </c:pt>
                <c:pt idx="37">
                  <c:v>新墨西哥州</c:v>
                </c:pt>
                <c:pt idx="38">
                  <c:v>夏威夷州</c:v>
                </c:pt>
                <c:pt idx="39">
                  <c:v>西弗吉尼亚州</c:v>
                </c:pt>
                <c:pt idx="40">
                  <c:v>特拉华州</c:v>
                </c:pt>
                <c:pt idx="41">
                  <c:v>新罕布什尔州</c:v>
                </c:pt>
                <c:pt idx="42">
                  <c:v>爱达荷州</c:v>
                </c:pt>
                <c:pt idx="43">
                  <c:v>缅因州</c:v>
                </c:pt>
                <c:pt idx="44">
                  <c:v>罗得岛州</c:v>
                </c:pt>
                <c:pt idx="45">
                  <c:v>阿拉斯加州</c:v>
                </c:pt>
                <c:pt idx="46">
                  <c:v>南达科塔州</c:v>
                </c:pt>
                <c:pt idx="47">
                  <c:v>怀俄明州</c:v>
                </c:pt>
                <c:pt idx="48">
                  <c:v>蒙大纳州</c:v>
                </c:pt>
                <c:pt idx="49">
                  <c:v>北达科他州</c:v>
                </c:pt>
                <c:pt idx="50">
                  <c:v>佛蒙特州</c:v>
                </c:pt>
              </c:strCache>
            </c:strRef>
          </c:cat>
          <c:val>
            <c:numRef>
              <c:f>Sheet2!$B$2:$B$52</c:f>
              <c:numCache>
                <c:formatCode>General</c:formatCode>
                <c:ptCount val="51"/>
                <c:pt idx="0">
                  <c:v>0.1337</c:v>
                </c:pt>
                <c:pt idx="1">
                  <c:v>0.0809</c:v>
                </c:pt>
                <c:pt idx="2">
                  <c:v>0.0773</c:v>
                </c:pt>
                <c:pt idx="3">
                  <c:v>0.0521</c:v>
                </c:pt>
                <c:pt idx="4">
                  <c:v>0.0445</c:v>
                </c:pt>
                <c:pt idx="5">
                  <c:v>0.0392</c:v>
                </c:pt>
                <c:pt idx="6">
                  <c:v>0.0341</c:v>
                </c:pt>
                <c:pt idx="7">
                  <c:v>0.0333</c:v>
                </c:pt>
                <c:pt idx="8">
                  <c:v>0.0289</c:v>
                </c:pt>
                <c:pt idx="9">
                  <c:v>0.0281</c:v>
                </c:pt>
                <c:pt idx="10">
                  <c:v>0.0279</c:v>
                </c:pt>
                <c:pt idx="11">
                  <c:v>0.026</c:v>
                </c:pt>
                <c:pt idx="12">
                  <c:v>0.0258</c:v>
                </c:pt>
                <c:pt idx="13">
                  <c:v>0.0239</c:v>
                </c:pt>
                <c:pt idx="14">
                  <c:v>0.0203</c:v>
                </c:pt>
                <c:pt idx="15">
                  <c:v>0.0186</c:v>
                </c:pt>
                <c:pt idx="16">
                  <c:v>0.0184</c:v>
                </c:pt>
                <c:pt idx="17">
                  <c:v>0.0181</c:v>
                </c:pt>
                <c:pt idx="18">
                  <c:v>0.0179</c:v>
                </c:pt>
                <c:pt idx="19">
                  <c:v>0.0173</c:v>
                </c:pt>
                <c:pt idx="20">
                  <c:v>0.0173</c:v>
                </c:pt>
                <c:pt idx="21">
                  <c:v>0.0169</c:v>
                </c:pt>
                <c:pt idx="22">
                  <c:v>0.0161</c:v>
                </c:pt>
                <c:pt idx="23">
                  <c:v>0.0147</c:v>
                </c:pt>
                <c:pt idx="24">
                  <c:v>0.012</c:v>
                </c:pt>
                <c:pt idx="25">
                  <c:v>0.0117</c:v>
                </c:pt>
                <c:pt idx="26">
                  <c:v>0.0113</c:v>
                </c:pt>
                <c:pt idx="27">
                  <c:v>0.0111</c:v>
                </c:pt>
                <c:pt idx="28">
                  <c:v>0.0109</c:v>
                </c:pt>
                <c:pt idx="29">
                  <c:v>0.0101</c:v>
                </c:pt>
                <c:pt idx="30">
                  <c:v>0.0089</c:v>
                </c:pt>
                <c:pt idx="31">
                  <c:v>0.0088</c:v>
                </c:pt>
                <c:pt idx="32">
                  <c:v>0.008</c:v>
                </c:pt>
                <c:pt idx="33">
                  <c:v>0.0072</c:v>
                </c:pt>
                <c:pt idx="34">
                  <c:v>0.007</c:v>
                </c:pt>
                <c:pt idx="35">
                  <c:v>0.0068</c:v>
                </c:pt>
                <c:pt idx="36">
                  <c:v>0.0061</c:v>
                </c:pt>
                <c:pt idx="37">
                  <c:v>0.0053</c:v>
                </c:pt>
                <c:pt idx="38">
                  <c:v>0.0047</c:v>
                </c:pt>
                <c:pt idx="39">
                  <c:v>0.0045</c:v>
                </c:pt>
                <c:pt idx="40">
                  <c:v>0.0043</c:v>
                </c:pt>
                <c:pt idx="41">
                  <c:v>0.0042</c:v>
                </c:pt>
                <c:pt idx="42">
                  <c:v>0.0038</c:v>
                </c:pt>
                <c:pt idx="43">
                  <c:v>0.0036</c:v>
                </c:pt>
                <c:pt idx="44">
                  <c:v>0.0034</c:v>
                </c:pt>
                <c:pt idx="45">
                  <c:v>0.0032</c:v>
                </c:pt>
                <c:pt idx="46">
                  <c:v>0.0027</c:v>
                </c:pt>
                <c:pt idx="47">
                  <c:v>0.0027</c:v>
                </c:pt>
                <c:pt idx="48">
                  <c:v>0.0025</c:v>
                </c:pt>
                <c:pt idx="49">
                  <c:v>0.0023</c:v>
                </c:pt>
                <c:pt idx="50">
                  <c:v>0.0018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16-4DE7-96A7-C5D307537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549588944"/>
        <c:axId val="-588454336"/>
      </c:bar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占全美总人口比重（%）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Sheet2!$A$2:$A$52</c:f>
              <c:strCache>
                <c:ptCount val="51"/>
                <c:pt idx="0">
                  <c:v>加利福尼亚州</c:v>
                </c:pt>
                <c:pt idx="1">
                  <c:v>德克萨斯州</c:v>
                </c:pt>
                <c:pt idx="2">
                  <c:v>纽约州</c:v>
                </c:pt>
                <c:pt idx="3">
                  <c:v>佛罗里达州</c:v>
                </c:pt>
                <c:pt idx="4">
                  <c:v>伊利诺伊斯州</c:v>
                </c:pt>
                <c:pt idx="5">
                  <c:v>宾夕法尼亚州</c:v>
                </c:pt>
                <c:pt idx="6">
                  <c:v>新泽西州</c:v>
                </c:pt>
                <c:pt idx="7">
                  <c:v>俄亥俄州</c:v>
                </c:pt>
                <c:pt idx="8">
                  <c:v>维吉尼亚州</c:v>
                </c:pt>
                <c:pt idx="9">
                  <c:v>北卡罗来纳州</c:v>
                </c:pt>
                <c:pt idx="10">
                  <c:v>佐治亚州</c:v>
                </c:pt>
                <c:pt idx="11">
                  <c:v>密歇根州</c:v>
                </c:pt>
                <c:pt idx="12">
                  <c:v>马萨诸塞州</c:v>
                </c:pt>
                <c:pt idx="13">
                  <c:v>华盛顿州</c:v>
                </c:pt>
                <c:pt idx="14">
                  <c:v>马里兰州</c:v>
                </c:pt>
                <c:pt idx="15">
                  <c:v>印第安纳州</c:v>
                </c:pt>
                <c:pt idx="16">
                  <c:v>明尼苏达州</c:v>
                </c:pt>
                <c:pt idx="17">
                  <c:v>亚利桑那州</c:v>
                </c:pt>
                <c:pt idx="18">
                  <c:v>科罗拉多州</c:v>
                </c:pt>
                <c:pt idx="19">
                  <c:v>田纳西州</c:v>
                </c:pt>
                <c:pt idx="20">
                  <c:v>威斯康星州</c:v>
                </c:pt>
                <c:pt idx="21">
                  <c:v>密苏里州</c:v>
                </c:pt>
                <c:pt idx="22">
                  <c:v>康涅狄格州</c:v>
                </c:pt>
                <c:pt idx="23">
                  <c:v>路易斯安那州</c:v>
                </c:pt>
                <c:pt idx="24">
                  <c:v>亚拉巴马州</c:v>
                </c:pt>
                <c:pt idx="25">
                  <c:v>俄勒冈州</c:v>
                </c:pt>
                <c:pt idx="26">
                  <c:v>南卡罗来纳州</c:v>
                </c:pt>
                <c:pt idx="27">
                  <c:v>肯塔基州</c:v>
                </c:pt>
                <c:pt idx="28">
                  <c:v>俄克拉荷马州</c:v>
                </c:pt>
                <c:pt idx="29">
                  <c:v>艾奥瓦州</c:v>
                </c:pt>
                <c:pt idx="30">
                  <c:v>内华达州</c:v>
                </c:pt>
                <c:pt idx="31">
                  <c:v>堪萨斯州</c:v>
                </c:pt>
                <c:pt idx="32">
                  <c:v>犹他州</c:v>
                </c:pt>
                <c:pt idx="33">
                  <c:v>阿肯色州</c:v>
                </c:pt>
                <c:pt idx="34">
                  <c:v>华盛顿特区</c:v>
                </c:pt>
                <c:pt idx="35">
                  <c:v>密西西比州</c:v>
                </c:pt>
                <c:pt idx="36">
                  <c:v>内布拉斯加州</c:v>
                </c:pt>
                <c:pt idx="37">
                  <c:v>新墨西哥州</c:v>
                </c:pt>
                <c:pt idx="38">
                  <c:v>夏威夷州</c:v>
                </c:pt>
                <c:pt idx="39">
                  <c:v>西弗吉尼亚州</c:v>
                </c:pt>
                <c:pt idx="40">
                  <c:v>特拉华州</c:v>
                </c:pt>
                <c:pt idx="41">
                  <c:v>新罕布什尔州</c:v>
                </c:pt>
                <c:pt idx="42">
                  <c:v>爱达荷州</c:v>
                </c:pt>
                <c:pt idx="43">
                  <c:v>缅因州</c:v>
                </c:pt>
                <c:pt idx="44">
                  <c:v>罗得岛州</c:v>
                </c:pt>
                <c:pt idx="45">
                  <c:v>阿拉斯加州</c:v>
                </c:pt>
                <c:pt idx="46">
                  <c:v>南达科塔州</c:v>
                </c:pt>
                <c:pt idx="47">
                  <c:v>怀俄明州</c:v>
                </c:pt>
                <c:pt idx="48">
                  <c:v>蒙大纳州</c:v>
                </c:pt>
                <c:pt idx="49">
                  <c:v>北达科他州</c:v>
                </c:pt>
                <c:pt idx="50">
                  <c:v>佛蒙特州</c:v>
                </c:pt>
              </c:strCache>
            </c:strRef>
          </c:cat>
          <c:val>
            <c:numRef>
              <c:f>Sheet2!$C$2:$C$52</c:f>
              <c:numCache>
                <c:formatCode>General</c:formatCode>
                <c:ptCount val="51"/>
                <c:pt idx="0">
                  <c:v>0.1195</c:v>
                </c:pt>
                <c:pt idx="1">
                  <c:v>0.0781</c:v>
                </c:pt>
                <c:pt idx="2">
                  <c:v>0.0631</c:v>
                </c:pt>
                <c:pt idx="3">
                  <c:v>0.0597</c:v>
                </c:pt>
                <c:pt idx="4">
                  <c:v>0.042</c:v>
                </c:pt>
                <c:pt idx="5">
                  <c:v>0.0406</c:v>
                </c:pt>
                <c:pt idx="6">
                  <c:v>0.0284</c:v>
                </c:pt>
                <c:pt idx="7">
                  <c:v>0.0375</c:v>
                </c:pt>
                <c:pt idx="8">
                  <c:v>0.0252</c:v>
                </c:pt>
                <c:pt idx="9">
                  <c:v>0.0308</c:v>
                </c:pt>
                <c:pt idx="10">
                  <c:v>0.0312</c:v>
                </c:pt>
                <c:pt idx="11">
                  <c:v>0.0329</c:v>
                </c:pt>
                <c:pt idx="12">
                  <c:v>0.0211</c:v>
                </c:pt>
                <c:pt idx="13">
                  <c:v>0.0211</c:v>
                </c:pt>
                <c:pt idx="14">
                  <c:v>0.0184</c:v>
                </c:pt>
                <c:pt idx="15">
                  <c:v>0.0207</c:v>
                </c:pt>
                <c:pt idx="16">
                  <c:v>0.017</c:v>
                </c:pt>
                <c:pt idx="17">
                  <c:v>0.0207</c:v>
                </c:pt>
                <c:pt idx="18">
                  <c:v>0.0159</c:v>
                </c:pt>
                <c:pt idx="19">
                  <c:v>0.0201</c:v>
                </c:pt>
                <c:pt idx="20">
                  <c:v>0.0183</c:v>
                </c:pt>
                <c:pt idx="21">
                  <c:v>0.0192</c:v>
                </c:pt>
                <c:pt idx="22">
                  <c:v>0.0115</c:v>
                </c:pt>
                <c:pt idx="23">
                  <c:v>0.014</c:v>
                </c:pt>
                <c:pt idx="24">
                  <c:v>0.0151</c:v>
                </c:pt>
                <c:pt idx="25">
                  <c:v>0.0123</c:v>
                </c:pt>
                <c:pt idx="26">
                  <c:v>0.0144</c:v>
                </c:pt>
                <c:pt idx="27">
                  <c:v>0.0139</c:v>
                </c:pt>
                <c:pt idx="28">
                  <c:v>0.0118</c:v>
                </c:pt>
                <c:pt idx="29">
                  <c:v>0.0098</c:v>
                </c:pt>
                <c:pt idx="30">
                  <c:v>0.0084</c:v>
                </c:pt>
                <c:pt idx="31">
                  <c:v>0.0091</c:v>
                </c:pt>
                <c:pt idx="32">
                  <c:v>0.0087</c:v>
                </c:pt>
                <c:pt idx="33">
                  <c:v>0.0093</c:v>
                </c:pt>
                <c:pt idx="34">
                  <c:v>0.0019</c:v>
                </c:pt>
                <c:pt idx="35">
                  <c:v>0.0095</c:v>
                </c:pt>
                <c:pt idx="36">
                  <c:v>0.0058</c:v>
                </c:pt>
                <c:pt idx="37">
                  <c:v>0.0064</c:v>
                </c:pt>
                <c:pt idx="38">
                  <c:v>0.0042</c:v>
                </c:pt>
                <c:pt idx="39">
                  <c:v>0.0059</c:v>
                </c:pt>
                <c:pt idx="40">
                  <c:v>0.0028</c:v>
                </c:pt>
                <c:pt idx="41">
                  <c:v>0.0043</c:v>
                </c:pt>
                <c:pt idx="42">
                  <c:v>0.0049</c:v>
                </c:pt>
                <c:pt idx="43">
                  <c:v>0.0043</c:v>
                </c:pt>
                <c:pt idx="44">
                  <c:v>0.0035</c:v>
                </c:pt>
                <c:pt idx="45">
                  <c:v>0.0022</c:v>
                </c:pt>
                <c:pt idx="46">
                  <c:v>0.0026</c:v>
                </c:pt>
                <c:pt idx="47">
                  <c:v>0.0017</c:v>
                </c:pt>
                <c:pt idx="48">
                  <c:v>0.0031</c:v>
                </c:pt>
                <c:pt idx="49">
                  <c:v>0.0021</c:v>
                </c:pt>
                <c:pt idx="50">
                  <c:v>0.002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16-4DE7-96A7-C5D307537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49588944"/>
        <c:axId val="-588454336"/>
      </c:lineChart>
      <c:catAx>
        <c:axId val="-54958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88454336"/>
        <c:crosses val="autoZero"/>
        <c:auto val="1"/>
        <c:lblAlgn val="ctr"/>
        <c:lblOffset val="100"/>
        <c:noMultiLvlLbl val="0"/>
      </c:catAx>
      <c:valAx>
        <c:axId val="-58845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4958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924639316515"/>
          <c:y val="0.150233962264151"/>
          <c:w val="0.725896671233981"/>
          <c:h val="0.70848301886792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'[2017年欠发达地区数据及表.xlsx]Sheet1'!$C$1</c:f>
              <c:strCache>
                <c:ptCount val="1"/>
                <c:pt idx="0">
                  <c:v>债务/GDP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B9BD5"/>
              </a:solidFill>
              <a:ln w="9525">
                <a:solidFill>
                  <a:srgbClr val="5B9BD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5B9BD5"/>
                </a:solidFill>
                <a:ln w="9525">
                  <a:solidFill>
                    <a:srgbClr val="5B9BD5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zh-CN" altLang="en-US"/>
                      <a:t>贵州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CN" altLang="en-US"/>
                      <a:t>云南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zh-CN" altLang="en-US"/>
                      <a:t>甘肃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4129120657693"/>
                  <c:y val="0.0108679245283019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广西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6996856613202"/>
                  <c:y val="0.17207547169811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安徽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851132425243814"/>
                  <c:y val="0.17207547169811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江西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6391553155477"/>
                  <c:y val="0.065207547169811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黑龙江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zh-CN" altLang="en-US"/>
                      <a:t>河北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zh-CN" altLang="en-US"/>
                      <a:t>重庆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zh-CN" altLang="en-US"/>
                      <a:t>湖北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zh-CN" altLang="en-US"/>
                      <a:t>山东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zh-CN" altLang="en-US"/>
                      <a:t>广东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zh-CN" altLang="en-US"/>
                      <a:t>辽宁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zh-CN" altLang="en-US"/>
                      <a:t>内蒙古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0024544896706893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江苏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129604255662126"/>
                  <c:y val="0.123169811320755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四川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zh-CN" altLang="en-US"/>
                      <a:t>宁夏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zh-CN" altLang="en-US"/>
                      <a:t>新疆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0.12186668815991"/>
                  <c:y val="0.072452830188679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陕西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0.0735068912710567"/>
                  <c:y val="0.12498113207547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/>
                      <a:t>吉林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zh-CN" altLang="en-US"/>
                      <a:t>福建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zh-CN" altLang="en-US"/>
                      <a:t>浙江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35000"/>
                          <a:lumOff val="6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ED7D3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linear"/>
            <c:dispRSqr val="0"/>
            <c:dispEq val="0"/>
          </c:trendline>
          <c:xVal>
            <c:numRef>
              <c:f>'[2017年欠发达地区数据及表.xlsx]Sheet1'!$B$2:$B$23</c:f>
              <c:numCache>
                <c:formatCode>General</c:formatCode>
                <c:ptCount val="22"/>
                <c:pt idx="0">
                  <c:v>16703.65</c:v>
                </c:pt>
                <c:pt idx="1">
                  <c:v>18348.34</c:v>
                </c:pt>
                <c:pt idx="2">
                  <c:v>16011.0</c:v>
                </c:pt>
                <c:pt idx="3">
                  <c:v>19904.76</c:v>
                </c:pt>
                <c:pt idx="4">
                  <c:v>21863.3</c:v>
                </c:pt>
                <c:pt idx="5">
                  <c:v>22031.45</c:v>
                </c:pt>
                <c:pt idx="6">
                  <c:v>21205.79</c:v>
                </c:pt>
                <c:pt idx="7">
                  <c:v>21484.13</c:v>
                </c:pt>
                <c:pt idx="8">
                  <c:v>24152.99</c:v>
                </c:pt>
                <c:pt idx="9">
                  <c:v>23757.17</c:v>
                </c:pt>
                <c:pt idx="10">
                  <c:v>26929.94</c:v>
                </c:pt>
                <c:pt idx="11">
                  <c:v>33003.29</c:v>
                </c:pt>
                <c:pt idx="12">
                  <c:v>27835.44</c:v>
                </c:pt>
                <c:pt idx="13">
                  <c:v>26212.23</c:v>
                </c:pt>
                <c:pt idx="14">
                  <c:v>35024.09</c:v>
                </c:pt>
                <c:pt idx="15">
                  <c:v>20579.82</c:v>
                </c:pt>
                <c:pt idx="16">
                  <c:v>20561.66</c:v>
                </c:pt>
                <c:pt idx="17">
                  <c:v>19975.1</c:v>
                </c:pt>
                <c:pt idx="18">
                  <c:v>20635.21</c:v>
                </c:pt>
                <c:pt idx="19">
                  <c:v>21368.32</c:v>
                </c:pt>
                <c:pt idx="20">
                  <c:v>30047.75</c:v>
                </c:pt>
                <c:pt idx="21">
                  <c:v>42045.69</c:v>
                </c:pt>
              </c:numCache>
            </c:numRef>
          </c:xVal>
          <c:yVal>
            <c:numRef>
              <c:f>'[2017年欠发达地区数据及表.xlsx]Sheet1'!$C$2:$C$23</c:f>
              <c:numCache>
                <c:formatCode>General</c:formatCode>
                <c:ptCount val="22"/>
                <c:pt idx="0">
                  <c:v>0.635644196109101</c:v>
                </c:pt>
                <c:pt idx="1">
                  <c:v>0.497517508158658</c:v>
                </c:pt>
                <c:pt idx="2">
                  <c:v>0.269284876905041</c:v>
                </c:pt>
                <c:pt idx="3">
                  <c:v>0.237137709137709</c:v>
                </c:pt>
                <c:pt idx="4">
                  <c:v>0.211614647494249</c:v>
                </c:pt>
                <c:pt idx="5">
                  <c:v>0.204867305521531</c:v>
                </c:pt>
                <c:pt idx="6">
                  <c:v>0.234692806745721</c:v>
                </c:pt>
                <c:pt idx="7">
                  <c:v>0.170860277777778</c:v>
                </c:pt>
                <c:pt idx="8">
                  <c:v>0.20607406974365</c:v>
                </c:pt>
                <c:pt idx="9">
                  <c:v>0.156491466324599</c:v>
                </c:pt>
                <c:pt idx="10">
                  <c:v>0.140300706484395</c:v>
                </c:pt>
                <c:pt idx="11">
                  <c:v>0.119389095789984</c:v>
                </c:pt>
                <c:pt idx="12">
                  <c:v>0.353145100659928</c:v>
                </c:pt>
                <c:pt idx="13">
                  <c:v>0.386095310248895</c:v>
                </c:pt>
                <c:pt idx="14">
                  <c:v>0.140001792763522</c:v>
                </c:pt>
                <c:pt idx="15">
                  <c:v>0.229933856496179</c:v>
                </c:pt>
                <c:pt idx="16">
                  <c:v>0.361443341353183</c:v>
                </c:pt>
                <c:pt idx="17">
                  <c:v>0.309322344322344</c:v>
                </c:pt>
                <c:pt idx="18">
                  <c:v>0.246241690758539</c:v>
                </c:pt>
                <c:pt idx="19">
                  <c:v>0.208861438399261</c:v>
                </c:pt>
                <c:pt idx="20">
                  <c:v>0.169292606293586</c:v>
                </c:pt>
                <c:pt idx="21">
                  <c:v>0.178297210632051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43132480"/>
        <c:axId val="-821604432"/>
      </c:scatterChart>
      <c:valAx>
        <c:axId val="-943132480"/>
        <c:scaling>
          <c:orientation val="minMax"/>
          <c:min val="15000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人均</a:t>
                </a:r>
                <a:r>
                  <a:rPr lang="en-US"/>
                  <a:t>GDP</a:t>
                </a:r>
                <a:r>
                  <a:rPr lang="zh-CN"/>
                  <a:t>（元）</a:t>
                </a:r>
              </a:p>
            </c:rich>
          </c:tx>
          <c:layout>
            <c:manualLayout>
              <c:xMode val="edge"/>
              <c:yMode val="edge"/>
              <c:x val="0.832350203154536"/>
              <c:y val="0.814269479797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821604432"/>
        <c:crosses val="autoZero"/>
        <c:crossBetween val="midCat"/>
      </c:valAx>
      <c:valAx>
        <c:axId val="-82160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943132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9307989029312"/>
          <c:y val="0.0433984024603819"/>
          <c:w val="0.882002798032182"/>
          <c:h val="0.650518864758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地区生产总值占全国生产总值比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Sheet8!$A$2:$A$32</c:f>
              <c:strCache>
                <c:ptCount val="31"/>
                <c:pt idx="0">
                  <c:v>广东</c:v>
                </c:pt>
                <c:pt idx="1">
                  <c:v>江苏</c:v>
                </c:pt>
                <c:pt idx="2">
                  <c:v>山东</c:v>
                </c:pt>
                <c:pt idx="3">
                  <c:v>浙江</c:v>
                </c:pt>
                <c:pt idx="4">
                  <c:v>河南</c:v>
                </c:pt>
                <c:pt idx="5">
                  <c:v>河北</c:v>
                </c:pt>
                <c:pt idx="6">
                  <c:v>辽宁</c:v>
                </c:pt>
                <c:pt idx="7">
                  <c:v>四川</c:v>
                </c:pt>
                <c:pt idx="8">
                  <c:v>上海</c:v>
                </c:pt>
                <c:pt idx="9">
                  <c:v>湖南</c:v>
                </c:pt>
                <c:pt idx="10">
                  <c:v>湖北</c:v>
                </c:pt>
                <c:pt idx="11">
                  <c:v>福建</c:v>
                </c:pt>
                <c:pt idx="12">
                  <c:v>北京</c:v>
                </c:pt>
                <c:pt idx="13">
                  <c:v>安徽</c:v>
                </c:pt>
                <c:pt idx="14">
                  <c:v>内蒙古</c:v>
                </c:pt>
                <c:pt idx="15">
                  <c:v>黑龙江</c:v>
                </c:pt>
                <c:pt idx="16">
                  <c:v>陕西</c:v>
                </c:pt>
                <c:pt idx="17">
                  <c:v>广西</c:v>
                </c:pt>
                <c:pt idx="18">
                  <c:v>江西</c:v>
                </c:pt>
                <c:pt idx="19">
                  <c:v>天津</c:v>
                </c:pt>
                <c:pt idx="20">
                  <c:v>山西</c:v>
                </c:pt>
                <c:pt idx="21">
                  <c:v>吉林</c:v>
                </c:pt>
                <c:pt idx="22">
                  <c:v>重庆</c:v>
                </c:pt>
                <c:pt idx="23">
                  <c:v>云南</c:v>
                </c:pt>
                <c:pt idx="24">
                  <c:v>新疆</c:v>
                </c:pt>
                <c:pt idx="25">
                  <c:v>贵州</c:v>
                </c:pt>
                <c:pt idx="26">
                  <c:v>甘肃</c:v>
                </c:pt>
                <c:pt idx="27">
                  <c:v>海南</c:v>
                </c:pt>
                <c:pt idx="28">
                  <c:v>宁夏</c:v>
                </c:pt>
                <c:pt idx="29">
                  <c:v>青海</c:v>
                </c:pt>
                <c:pt idx="30">
                  <c:v>西藏</c:v>
                </c:pt>
              </c:strCache>
            </c:strRef>
          </c:cat>
          <c:val>
            <c:numRef>
              <c:f>Sheet8!$B$2:$B$32</c:f>
              <c:numCache>
                <c:formatCode>General</c:formatCode>
                <c:ptCount val="31"/>
                <c:pt idx="0">
                  <c:v>0.105282927162216</c:v>
                </c:pt>
                <c:pt idx="1">
                  <c:v>0.0947860410392146</c:v>
                </c:pt>
                <c:pt idx="2">
                  <c:v>0.0896250724100904</c:v>
                </c:pt>
                <c:pt idx="3">
                  <c:v>0.0634316853627726</c:v>
                </c:pt>
                <c:pt idx="4">
                  <c:v>0.0528378520333939</c:v>
                </c:pt>
                <c:pt idx="5">
                  <c:v>0.0466643033544671</c:v>
                </c:pt>
                <c:pt idx="6">
                  <c:v>0.0422322578203527</c:v>
                </c:pt>
                <c:pt idx="7">
                  <c:v>0.0393222628333721</c:v>
                </c:pt>
                <c:pt idx="8">
                  <c:v>0.039277644694964</c:v>
                </c:pt>
                <c:pt idx="9">
                  <c:v>0.036696611234083</c:v>
                </c:pt>
                <c:pt idx="10">
                  <c:v>0.0365356427193644</c:v>
                </c:pt>
                <c:pt idx="11">
                  <c:v>0.0337201466614226</c:v>
                </c:pt>
                <c:pt idx="12">
                  <c:v>0.0322934187628058</c:v>
                </c:pt>
                <c:pt idx="13">
                  <c:v>0.0282795023883174</c:v>
                </c:pt>
                <c:pt idx="14">
                  <c:v>0.0267068159743644</c:v>
                </c:pt>
                <c:pt idx="15">
                  <c:v>0.0237244938409694</c:v>
                </c:pt>
                <c:pt idx="16">
                  <c:v>0.0231636324006304</c:v>
                </c:pt>
                <c:pt idx="17">
                  <c:v>0.0218968662484811</c:v>
                </c:pt>
                <c:pt idx="18">
                  <c:v>0.0216255193236696</c:v>
                </c:pt>
                <c:pt idx="19">
                  <c:v>0.0211065760523377</c:v>
                </c:pt>
                <c:pt idx="20">
                  <c:v>0.0210525766643155</c:v>
                </c:pt>
                <c:pt idx="21">
                  <c:v>0.0198323735437869</c:v>
                </c:pt>
                <c:pt idx="22">
                  <c:v>0.0181345961746147</c:v>
                </c:pt>
                <c:pt idx="23">
                  <c:v>0.0165297160577179</c:v>
                </c:pt>
                <c:pt idx="24">
                  <c:v>0.0124415276436024</c:v>
                </c:pt>
                <c:pt idx="25">
                  <c:v>0.0105302467618729</c:v>
                </c:pt>
                <c:pt idx="26">
                  <c:v>0.00942872788951011</c:v>
                </c:pt>
                <c:pt idx="27">
                  <c:v>0.00472380239711063</c:v>
                </c:pt>
                <c:pt idx="28">
                  <c:v>0.00386610449032598</c:v>
                </c:pt>
                <c:pt idx="29">
                  <c:v>0.00308993193079686</c:v>
                </c:pt>
                <c:pt idx="30">
                  <c:v>0.0011611241290568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02-42E1-97D5-034D374CE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840802480"/>
        <c:axId val="-821135184"/>
      </c:barChart>
      <c:lineChart>
        <c:grouping val="standard"/>
        <c:varyColors val="0"/>
        <c:ser>
          <c:idx val="1"/>
          <c:order val="1"/>
          <c:tx>
            <c:strRef>
              <c:f>Sheet8!$C$1</c:f>
              <c:strCache>
                <c:ptCount val="1"/>
                <c:pt idx="0">
                  <c:v>地区年底人口占全国总人口比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Sheet8!$A$2:$A$32</c:f>
              <c:strCache>
                <c:ptCount val="31"/>
                <c:pt idx="0">
                  <c:v>广东</c:v>
                </c:pt>
                <c:pt idx="1">
                  <c:v>江苏</c:v>
                </c:pt>
                <c:pt idx="2">
                  <c:v>山东</c:v>
                </c:pt>
                <c:pt idx="3">
                  <c:v>浙江</c:v>
                </c:pt>
                <c:pt idx="4">
                  <c:v>河南</c:v>
                </c:pt>
                <c:pt idx="5">
                  <c:v>河北</c:v>
                </c:pt>
                <c:pt idx="6">
                  <c:v>辽宁</c:v>
                </c:pt>
                <c:pt idx="7">
                  <c:v>四川</c:v>
                </c:pt>
                <c:pt idx="8">
                  <c:v>上海</c:v>
                </c:pt>
                <c:pt idx="9">
                  <c:v>湖南</c:v>
                </c:pt>
                <c:pt idx="10">
                  <c:v>湖北</c:v>
                </c:pt>
                <c:pt idx="11">
                  <c:v>福建</c:v>
                </c:pt>
                <c:pt idx="12">
                  <c:v>北京</c:v>
                </c:pt>
                <c:pt idx="13">
                  <c:v>安徽</c:v>
                </c:pt>
                <c:pt idx="14">
                  <c:v>内蒙古</c:v>
                </c:pt>
                <c:pt idx="15">
                  <c:v>黑龙江</c:v>
                </c:pt>
                <c:pt idx="16">
                  <c:v>陕西</c:v>
                </c:pt>
                <c:pt idx="17">
                  <c:v>广西</c:v>
                </c:pt>
                <c:pt idx="18">
                  <c:v>江西</c:v>
                </c:pt>
                <c:pt idx="19">
                  <c:v>天津</c:v>
                </c:pt>
                <c:pt idx="20">
                  <c:v>山西</c:v>
                </c:pt>
                <c:pt idx="21">
                  <c:v>吉林</c:v>
                </c:pt>
                <c:pt idx="22">
                  <c:v>重庆</c:v>
                </c:pt>
                <c:pt idx="23">
                  <c:v>云南</c:v>
                </c:pt>
                <c:pt idx="24">
                  <c:v>新疆</c:v>
                </c:pt>
                <c:pt idx="25">
                  <c:v>贵州</c:v>
                </c:pt>
                <c:pt idx="26">
                  <c:v>甘肃</c:v>
                </c:pt>
                <c:pt idx="27">
                  <c:v>海南</c:v>
                </c:pt>
                <c:pt idx="28">
                  <c:v>宁夏</c:v>
                </c:pt>
                <c:pt idx="29">
                  <c:v>青海</c:v>
                </c:pt>
                <c:pt idx="30">
                  <c:v>西藏</c:v>
                </c:pt>
              </c:strCache>
            </c:strRef>
          </c:cat>
          <c:val>
            <c:numRef>
              <c:f>Sheet8!$C$2:$C$32</c:f>
              <c:numCache>
                <c:formatCode>General</c:formatCode>
                <c:ptCount val="31"/>
                <c:pt idx="0">
                  <c:v>0.0782601282351463</c:v>
                </c:pt>
                <c:pt idx="1">
                  <c:v>0.0590196476146485</c:v>
                </c:pt>
                <c:pt idx="2">
                  <c:v>0.0718749035353771</c:v>
                </c:pt>
                <c:pt idx="3">
                  <c:v>0.0408372729315581</c:v>
                </c:pt>
                <c:pt idx="4">
                  <c:v>0.0705472239371093</c:v>
                </c:pt>
                <c:pt idx="5">
                  <c:v>0.0539132330441822</c:v>
                </c:pt>
                <c:pt idx="6">
                  <c:v>0.0328234903607317</c:v>
                </c:pt>
                <c:pt idx="7">
                  <c:v>0.0603389229427899</c:v>
                </c:pt>
                <c:pt idx="8">
                  <c:v>0.017271595203333</c:v>
                </c:pt>
                <c:pt idx="9">
                  <c:v>0.0492834338539489</c:v>
                </c:pt>
                <c:pt idx="10">
                  <c:v>0.042946293044105</c:v>
                </c:pt>
                <c:pt idx="11">
                  <c:v>0.0276822567063009</c:v>
                </c:pt>
                <c:pt idx="12">
                  <c:v>0.0147154395581801</c:v>
                </c:pt>
                <c:pt idx="13">
                  <c:v>0.0446440816624433</c:v>
                </c:pt>
                <c:pt idx="14">
                  <c:v>0.01853750517941</c:v>
                </c:pt>
                <c:pt idx="15">
                  <c:v>0.0287462083421776</c:v>
                </c:pt>
                <c:pt idx="16">
                  <c:v>0.0280072643356652</c:v>
                </c:pt>
                <c:pt idx="17">
                  <c:v>0.0345344364900903</c:v>
                </c:pt>
                <c:pt idx="18">
                  <c:v>0.0334396124233036</c:v>
                </c:pt>
                <c:pt idx="19">
                  <c:v>0.00970773408199331</c:v>
                </c:pt>
                <c:pt idx="20">
                  <c:v>0.0267953064574109</c:v>
                </c:pt>
                <c:pt idx="21">
                  <c:v>0.0206053532970771</c:v>
                </c:pt>
                <c:pt idx="22">
                  <c:v>0.0216436929553834</c:v>
                </c:pt>
                <c:pt idx="23">
                  <c:v>0.0344891250113887</c:v>
                </c:pt>
                <c:pt idx="24">
                  <c:v>0.0163668557534406</c:v>
                </c:pt>
                <c:pt idx="25">
                  <c:v>0.026070770735805</c:v>
                </c:pt>
                <c:pt idx="26">
                  <c:v>0.0191894780080663</c:v>
                </c:pt>
                <c:pt idx="27">
                  <c:v>0.00650636368880447</c:v>
                </c:pt>
                <c:pt idx="28">
                  <c:v>0.00472799281861008</c:v>
                </c:pt>
                <c:pt idx="29">
                  <c:v>0.00422180980398094</c:v>
                </c:pt>
                <c:pt idx="30">
                  <c:v>0.00225256798753844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02-42E1-97D5-034D374CE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40802480"/>
        <c:axId val="-821135184"/>
      </c:lineChart>
      <c:catAx>
        <c:axId val="-84080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-821135184"/>
        <c:crosses val="autoZero"/>
        <c:auto val="1"/>
        <c:lblAlgn val="ctr"/>
        <c:lblOffset val="100"/>
        <c:noMultiLvlLbl val="0"/>
      </c:catAx>
      <c:valAx>
        <c:axId val="-82113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-84080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87477774956"/>
          <c:y val="0.0537501726757839"/>
          <c:w val="0.778756429387859"/>
          <c:h val="0.6739981351015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gini_GDP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0.7275052</c:v>
                </c:pt>
                <c:pt idx="1">
                  <c:v>0.7253353</c:v>
                </c:pt>
                <c:pt idx="2">
                  <c:v>0.7242874</c:v>
                </c:pt>
                <c:pt idx="3">
                  <c:v>0.7235889</c:v>
                </c:pt>
                <c:pt idx="4">
                  <c:v>0.7237827</c:v>
                </c:pt>
                <c:pt idx="5">
                  <c:v>0.7211485</c:v>
                </c:pt>
                <c:pt idx="6">
                  <c:v>0.721047</c:v>
                </c:pt>
                <c:pt idx="7">
                  <c:v>0.7197859</c:v>
                </c:pt>
                <c:pt idx="8">
                  <c:v>0.719469</c:v>
                </c:pt>
                <c:pt idx="9">
                  <c:v>0.7193845</c:v>
                </c:pt>
                <c:pt idx="10">
                  <c:v>0.7197024</c:v>
                </c:pt>
                <c:pt idx="11">
                  <c:v>0.723065</c:v>
                </c:pt>
                <c:pt idx="12">
                  <c:v>0.7240259</c:v>
                </c:pt>
                <c:pt idx="13">
                  <c:v>0.7255868</c:v>
                </c:pt>
                <c:pt idx="14">
                  <c:v>0.7290131</c:v>
                </c:pt>
                <c:pt idx="15">
                  <c:v>0.7314295</c:v>
                </c:pt>
                <c:pt idx="16">
                  <c:v>0.7323511</c:v>
                </c:pt>
                <c:pt idx="17">
                  <c:v>0.7331035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69-4C72-8CAF-B375EE4A0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gini_popu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0.6631161</c:v>
                </c:pt>
                <c:pt idx="1">
                  <c:v>0.6631817</c:v>
                </c:pt>
                <c:pt idx="2">
                  <c:v>0.6630599</c:v>
                </c:pt>
                <c:pt idx="3">
                  <c:v>0.6625088</c:v>
                </c:pt>
                <c:pt idx="4">
                  <c:v>0.6620243</c:v>
                </c:pt>
                <c:pt idx="5">
                  <c:v>0.6612808</c:v>
                </c:pt>
                <c:pt idx="6">
                  <c:v>0.6608915</c:v>
                </c:pt>
                <c:pt idx="7">
                  <c:v>0.6609227</c:v>
                </c:pt>
                <c:pt idx="8">
                  <c:v>0.6611624</c:v>
                </c:pt>
                <c:pt idx="9">
                  <c:v>0.661431</c:v>
                </c:pt>
                <c:pt idx="10">
                  <c:v>0.6621673</c:v>
                </c:pt>
                <c:pt idx="11">
                  <c:v>0.6628593</c:v>
                </c:pt>
                <c:pt idx="12">
                  <c:v>0.6636682</c:v>
                </c:pt>
                <c:pt idx="13">
                  <c:v>0.6644505</c:v>
                </c:pt>
                <c:pt idx="14">
                  <c:v>0.6651894</c:v>
                </c:pt>
                <c:pt idx="15">
                  <c:v>0.6657715</c:v>
                </c:pt>
                <c:pt idx="16">
                  <c:v>0.6660901</c:v>
                </c:pt>
                <c:pt idx="17">
                  <c:v>0.6662565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69-4C72-8CAF-B375EE4A05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gini_perGDP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  <c:pt idx="16">
                  <c:v>2017.0</c:v>
                </c:pt>
                <c:pt idx="17">
                  <c:v>2018.0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0.131304</c:v>
                </c:pt>
                <c:pt idx="1">
                  <c:v>0.1277127</c:v>
                </c:pt>
                <c:pt idx="2">
                  <c:v>0.1264308</c:v>
                </c:pt>
                <c:pt idx="3">
                  <c:v>0.1262654</c:v>
                </c:pt>
                <c:pt idx="4">
                  <c:v>0.1298897</c:v>
                </c:pt>
                <c:pt idx="5">
                  <c:v>0.1282878</c:v>
                </c:pt>
                <c:pt idx="6">
                  <c:v>0.1313162</c:v>
                </c:pt>
                <c:pt idx="7">
                  <c:v>0.1339918</c:v>
                </c:pt>
                <c:pt idx="8">
                  <c:v>0.1311386</c:v>
                </c:pt>
                <c:pt idx="9">
                  <c:v>0.1338157</c:v>
                </c:pt>
                <c:pt idx="10">
                  <c:v>0.1367077</c:v>
                </c:pt>
                <c:pt idx="11">
                  <c:v>0.1423829</c:v>
                </c:pt>
                <c:pt idx="12">
                  <c:v>0.1399091</c:v>
                </c:pt>
                <c:pt idx="13">
                  <c:v>0.143019</c:v>
                </c:pt>
                <c:pt idx="14">
                  <c:v>0.1410442</c:v>
                </c:pt>
                <c:pt idx="15">
                  <c:v>0.1401331</c:v>
                </c:pt>
                <c:pt idx="16">
                  <c:v>0.142989</c:v>
                </c:pt>
                <c:pt idx="17">
                  <c:v>0.147672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69-4C72-8CAF-B375EE4A0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66421216"/>
        <c:axId val="-969998848"/>
      </c:lineChart>
      <c:catAx>
        <c:axId val="-66642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a. MSAs in USA 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298394240538481"/>
              <c:y val="0.916173085471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969998848"/>
        <c:crosses val="autoZero"/>
        <c:auto val="1"/>
        <c:lblAlgn val="ctr"/>
        <c:lblOffset val="100"/>
        <c:tickLblSkip val="2"/>
        <c:noMultiLvlLbl val="0"/>
      </c:catAx>
      <c:valAx>
        <c:axId val="-96999884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Gini coefficient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0613624480371906"/>
              <c:y val="0.239345558778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66642121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814278003556"/>
          <c:y val="0.804037814325629"/>
          <c:w val="0.879234664719329"/>
          <c:h val="0.0998269621539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60845821692"/>
          <c:y val="0.0509259259259259"/>
          <c:w val="0.785430689611379"/>
          <c:h val="0.680766605283211"/>
        </c:manualLayout>
      </c:layout>
      <c:lineChart>
        <c:grouping val="standar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gini_GDP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Sheet1!$M$2:$M$18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Sheet1!$N$2:$N$18</c:f>
              <c:numCache>
                <c:formatCode>General</c:formatCode>
                <c:ptCount val="17"/>
                <c:pt idx="0">
                  <c:v>0.4943302</c:v>
                </c:pt>
                <c:pt idx="1">
                  <c:v>0.5004036</c:v>
                </c:pt>
                <c:pt idx="2">
                  <c:v>0.5017812</c:v>
                </c:pt>
                <c:pt idx="3">
                  <c:v>0.5083047</c:v>
                </c:pt>
                <c:pt idx="4">
                  <c:v>0.506115</c:v>
                </c:pt>
                <c:pt idx="5">
                  <c:v>0.5172148</c:v>
                </c:pt>
                <c:pt idx="6">
                  <c:v>0.5176715</c:v>
                </c:pt>
                <c:pt idx="7">
                  <c:v>0.5131598</c:v>
                </c:pt>
                <c:pt idx="8">
                  <c:v>0.5059704</c:v>
                </c:pt>
                <c:pt idx="9">
                  <c:v>0.5069748</c:v>
                </c:pt>
                <c:pt idx="10">
                  <c:v>0.501044</c:v>
                </c:pt>
                <c:pt idx="11">
                  <c:v>0.4946142</c:v>
                </c:pt>
                <c:pt idx="12">
                  <c:v>0.4921488</c:v>
                </c:pt>
                <c:pt idx="13">
                  <c:v>0.4923933</c:v>
                </c:pt>
                <c:pt idx="14">
                  <c:v>0.4964792</c:v>
                </c:pt>
                <c:pt idx="15">
                  <c:v>0.502533</c:v>
                </c:pt>
                <c:pt idx="16">
                  <c:v>0.5113448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53-4B2C-9380-D964FBAD1C7C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gini_popu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Sheet1!$M$2:$M$18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Sheet1!$O$2:$O$18</c:f>
              <c:numCache>
                <c:formatCode>General</c:formatCode>
                <c:ptCount val="17"/>
                <c:pt idx="5">
                  <c:v>0.3399867</c:v>
                </c:pt>
                <c:pt idx="6">
                  <c:v>0.3432922</c:v>
                </c:pt>
                <c:pt idx="7">
                  <c:v>0.3446668</c:v>
                </c:pt>
                <c:pt idx="8">
                  <c:v>0.3451365</c:v>
                </c:pt>
                <c:pt idx="9">
                  <c:v>0.3456951</c:v>
                </c:pt>
                <c:pt idx="10">
                  <c:v>0.3502565</c:v>
                </c:pt>
                <c:pt idx="11">
                  <c:v>0.3546917</c:v>
                </c:pt>
                <c:pt idx="12">
                  <c:v>0.3565915</c:v>
                </c:pt>
                <c:pt idx="14">
                  <c:v>0.3584911</c:v>
                </c:pt>
                <c:pt idx="15">
                  <c:v>0.358035</c:v>
                </c:pt>
                <c:pt idx="16">
                  <c:v>0.3613797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53-4B2C-9380-D964FBAD1C7C}"/>
            </c:ext>
          </c:extLst>
        </c:ser>
        <c:ser>
          <c:idx val="2"/>
          <c:order val="2"/>
          <c:tx>
            <c:strRef>
              <c:f>Sheet1!$P$1</c:f>
              <c:strCache>
                <c:ptCount val="1"/>
                <c:pt idx="0">
                  <c:v>gini_perGDP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Sheet1!$M$2:$M$18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Sheet1!$P$2:$P$18</c:f>
              <c:numCache>
                <c:formatCode>General</c:formatCode>
                <c:ptCount val="17"/>
                <c:pt idx="5">
                  <c:v>0.3590199</c:v>
                </c:pt>
                <c:pt idx="6">
                  <c:v>0.3588937</c:v>
                </c:pt>
                <c:pt idx="7">
                  <c:v>0.3486905</c:v>
                </c:pt>
                <c:pt idx="8">
                  <c:v>0.3377232</c:v>
                </c:pt>
                <c:pt idx="9">
                  <c:v>0.3277883</c:v>
                </c:pt>
                <c:pt idx="10">
                  <c:v>0.308539</c:v>
                </c:pt>
                <c:pt idx="11">
                  <c:v>0.2913457</c:v>
                </c:pt>
                <c:pt idx="12">
                  <c:v>0.2880972</c:v>
                </c:pt>
                <c:pt idx="14">
                  <c:v>0.2801631</c:v>
                </c:pt>
                <c:pt idx="15">
                  <c:v>0.2742812</c:v>
                </c:pt>
                <c:pt idx="16">
                  <c:v>0.2763599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553-4B2C-9380-D964FBAD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56857376"/>
        <c:axId val="-857000000"/>
      </c:lineChart>
      <c:catAx>
        <c:axId val="-956857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b. Administrative cities in China</a:t>
                </a:r>
              </a:p>
            </c:rich>
          </c:tx>
          <c:layout>
            <c:manualLayout>
              <c:xMode val="edge"/>
              <c:yMode val="edge"/>
              <c:x val="0.139012890525781"/>
              <c:y val="0.91633064516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85700000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-85700000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Gini coefficient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0658615379730759"/>
              <c:y val="0.236534798069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956857376"/>
        <c:crossesAt val="1.0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06767922910846"/>
          <c:y val="0.814571691643384"/>
          <c:w val="0.872777098679198"/>
          <c:h val="0.0831657194564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444596139192"/>
          <c:y val="0.0509259259259259"/>
          <c:w val="0.786999936499873"/>
          <c:h val="0.683016047711313"/>
        </c:manualLayout>
      </c:layout>
      <c:lineChart>
        <c:grouping val="standard"/>
        <c:varyColors val="0"/>
        <c:ser>
          <c:idx val="0"/>
          <c:order val="0"/>
          <c:tx>
            <c:strRef>
              <c:f>Sheet1!$AA$1</c:f>
              <c:strCache>
                <c:ptCount val="1"/>
                <c:pt idx="0">
                  <c:v>gini_GDP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Sheet1!$Z$2:$Z$14</c:f>
              <c:numCache>
                <c:formatCode>General</c:formatCode>
                <c:ptCount val="13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</c:numCache>
            </c:numRef>
          </c:cat>
          <c:val>
            <c:numRef>
              <c:f>Sheet1!$AA$2:$AA$14</c:f>
              <c:numCache>
                <c:formatCode>General</c:formatCode>
                <c:ptCount val="13"/>
                <c:pt idx="1">
                  <c:v>0.5212612</c:v>
                </c:pt>
                <c:pt idx="2">
                  <c:v>0.5231225</c:v>
                </c:pt>
                <c:pt idx="3">
                  <c:v>0.5248799</c:v>
                </c:pt>
                <c:pt idx="4">
                  <c:v>0.5205255</c:v>
                </c:pt>
                <c:pt idx="5">
                  <c:v>0.5199522</c:v>
                </c:pt>
                <c:pt idx="6">
                  <c:v>0.5240416</c:v>
                </c:pt>
                <c:pt idx="7">
                  <c:v>0.5255616</c:v>
                </c:pt>
                <c:pt idx="8">
                  <c:v>0.5249255</c:v>
                </c:pt>
                <c:pt idx="9">
                  <c:v>0.5250661</c:v>
                </c:pt>
                <c:pt idx="10">
                  <c:v>0.5241712</c:v>
                </c:pt>
                <c:pt idx="11">
                  <c:v>0.5225467</c:v>
                </c:pt>
                <c:pt idx="12">
                  <c:v>0.5227072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59-4D07-AD40-EFC34888EE52}"/>
            </c:ext>
          </c:extLst>
        </c:ser>
        <c:ser>
          <c:idx val="1"/>
          <c:order val="1"/>
          <c:tx>
            <c:strRef>
              <c:f>Sheet1!$AB$1</c:f>
              <c:strCache>
                <c:ptCount val="1"/>
                <c:pt idx="0">
                  <c:v>gini_popu</c:v>
                </c:pt>
              </c:strCache>
            </c:strRef>
          </c:tx>
          <c:spPr>
            <a:ln w="28575" cap="rnd">
              <a:solidFill>
                <a:srgbClr val="0432F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Sheet1!$Z$2:$Z$14</c:f>
              <c:numCache>
                <c:formatCode>General</c:formatCode>
                <c:ptCount val="13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</c:numCache>
            </c:numRef>
          </c:cat>
          <c:val>
            <c:numRef>
              <c:f>Sheet1!$AB$2:$AB$14</c:f>
              <c:numCache>
                <c:formatCode>General</c:formatCode>
                <c:ptCount val="13"/>
                <c:pt idx="0">
                  <c:v>0.4397388</c:v>
                </c:pt>
                <c:pt idx="1">
                  <c:v>0.4415937</c:v>
                </c:pt>
                <c:pt idx="2">
                  <c:v>0.4436664</c:v>
                </c:pt>
                <c:pt idx="3">
                  <c:v>0.4457272</c:v>
                </c:pt>
                <c:pt idx="4">
                  <c:v>0.4473352</c:v>
                </c:pt>
                <c:pt idx="5">
                  <c:v>0.4490147</c:v>
                </c:pt>
                <c:pt idx="6">
                  <c:v>0.4503398</c:v>
                </c:pt>
                <c:pt idx="7">
                  <c:v>0.4515957</c:v>
                </c:pt>
                <c:pt idx="8">
                  <c:v>0.4531618</c:v>
                </c:pt>
                <c:pt idx="9">
                  <c:v>0.4548962</c:v>
                </c:pt>
                <c:pt idx="10">
                  <c:v>0.4568701</c:v>
                </c:pt>
                <c:pt idx="11">
                  <c:v>0.458822</c:v>
                </c:pt>
                <c:pt idx="12">
                  <c:v>0.46077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59-4D07-AD40-EFC34888EE52}"/>
            </c:ext>
          </c:extLst>
        </c:ser>
        <c:ser>
          <c:idx val="2"/>
          <c:order val="2"/>
          <c:tx>
            <c:strRef>
              <c:f>Sheet1!$AC$1</c:f>
              <c:strCache>
                <c:ptCount val="1"/>
                <c:pt idx="0">
                  <c:v>gini_perGDP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Sheet1!$Z$2:$Z$14</c:f>
              <c:numCache>
                <c:formatCode>General</c:formatCode>
                <c:ptCount val="13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</c:numCache>
            </c:numRef>
          </c:cat>
          <c:val>
            <c:numRef>
              <c:f>Sheet1!$AC$2:$AC$14</c:f>
              <c:numCache>
                <c:formatCode>General</c:formatCode>
                <c:ptCount val="13"/>
                <c:pt idx="1">
                  <c:v>0.1016203</c:v>
                </c:pt>
                <c:pt idx="2">
                  <c:v>0.103293</c:v>
                </c:pt>
                <c:pt idx="3">
                  <c:v>0.0990962</c:v>
                </c:pt>
                <c:pt idx="4">
                  <c:v>0.0926122</c:v>
                </c:pt>
                <c:pt idx="5">
                  <c:v>0.0944362</c:v>
                </c:pt>
                <c:pt idx="6">
                  <c:v>0.0955306</c:v>
                </c:pt>
                <c:pt idx="7">
                  <c:v>0.0937684</c:v>
                </c:pt>
                <c:pt idx="8">
                  <c:v>0.0942862</c:v>
                </c:pt>
                <c:pt idx="9">
                  <c:v>0.0935112</c:v>
                </c:pt>
                <c:pt idx="10">
                  <c:v>0.0916336</c:v>
                </c:pt>
                <c:pt idx="11">
                  <c:v>0.0887499</c:v>
                </c:pt>
                <c:pt idx="12">
                  <c:v>0.0888266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559-4D07-AD40-EFC34888E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0118912"/>
        <c:axId val="-863071504"/>
      </c:lineChart>
      <c:catAx>
        <c:axId val="-123011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c. Prefectures in Japan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269405241935484"/>
              <c:y val="0.919413973202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863071504"/>
        <c:crosses val="autoZero"/>
        <c:auto val="1"/>
        <c:lblAlgn val="ctr"/>
        <c:lblOffset val="100"/>
        <c:noMultiLvlLbl val="0"/>
      </c:catAx>
      <c:valAx>
        <c:axId val="-86307150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Gini coefficient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111111111111111"/>
              <c:y val="0.238849518810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-123011891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7130826136652"/>
          <c:y val="0.820022780670561"/>
          <c:w val="0.844341741808484"/>
          <c:h val="0.103692532385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3527915061149"/>
          <c:y val="0.0296986759336647"/>
          <c:w val="0.880078059557715"/>
          <c:h val="0.706486232453505"/>
        </c:manualLayout>
      </c:layout>
      <c:lineChart>
        <c:grouping val="standard"/>
        <c:varyColors val="0"/>
        <c:ser>
          <c:idx val="0"/>
          <c:order val="0"/>
          <c:tx>
            <c:strRef>
              <c:f>Sheet4!$D$1</c:f>
              <c:strCache>
                <c:ptCount val="1"/>
                <c:pt idx="0">
                  <c:v>内陆/沿海</c:v>
                </c:pt>
              </c:strCache>
            </c:strRef>
          </c:tx>
          <c:spPr>
            <a:ln w="28575" cap="rnd" cmpd="dbl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Sheet4!$A$31:$A$71</c:f>
              <c:numCache>
                <c:formatCode>yyyy</c:formatCode>
                <c:ptCount val="41"/>
                <c:pt idx="0">
                  <c:v>28825.0</c:v>
                </c:pt>
                <c:pt idx="1">
                  <c:v>29190.0</c:v>
                </c:pt>
                <c:pt idx="2">
                  <c:v>29556.0</c:v>
                </c:pt>
                <c:pt idx="3">
                  <c:v>29921.0</c:v>
                </c:pt>
                <c:pt idx="4">
                  <c:v>30286.0</c:v>
                </c:pt>
                <c:pt idx="5">
                  <c:v>30651.0</c:v>
                </c:pt>
                <c:pt idx="6">
                  <c:v>31017.0</c:v>
                </c:pt>
                <c:pt idx="7">
                  <c:v>31382.0</c:v>
                </c:pt>
                <c:pt idx="8">
                  <c:v>31747.0</c:v>
                </c:pt>
                <c:pt idx="9">
                  <c:v>32112.0</c:v>
                </c:pt>
                <c:pt idx="10">
                  <c:v>32478.0</c:v>
                </c:pt>
                <c:pt idx="11">
                  <c:v>32843.0</c:v>
                </c:pt>
                <c:pt idx="12">
                  <c:v>33208.0</c:v>
                </c:pt>
                <c:pt idx="13">
                  <c:v>33573.0</c:v>
                </c:pt>
                <c:pt idx="14">
                  <c:v>33939.0</c:v>
                </c:pt>
                <c:pt idx="15">
                  <c:v>34304.0</c:v>
                </c:pt>
                <c:pt idx="16">
                  <c:v>34669.0</c:v>
                </c:pt>
                <c:pt idx="17">
                  <c:v>35034.0</c:v>
                </c:pt>
                <c:pt idx="18">
                  <c:v>35400.0</c:v>
                </c:pt>
                <c:pt idx="19">
                  <c:v>35765.0</c:v>
                </c:pt>
                <c:pt idx="20">
                  <c:v>36130.0</c:v>
                </c:pt>
                <c:pt idx="21">
                  <c:v>36495.0</c:v>
                </c:pt>
                <c:pt idx="22">
                  <c:v>36861.0</c:v>
                </c:pt>
                <c:pt idx="23">
                  <c:v>37226.0</c:v>
                </c:pt>
                <c:pt idx="24">
                  <c:v>37591.0</c:v>
                </c:pt>
                <c:pt idx="25">
                  <c:v>37956.0</c:v>
                </c:pt>
                <c:pt idx="26">
                  <c:v>38322.0</c:v>
                </c:pt>
                <c:pt idx="27">
                  <c:v>38687.0</c:v>
                </c:pt>
                <c:pt idx="28">
                  <c:v>39052.0</c:v>
                </c:pt>
                <c:pt idx="29">
                  <c:v>39417.0</c:v>
                </c:pt>
                <c:pt idx="30">
                  <c:v>39783.0</c:v>
                </c:pt>
                <c:pt idx="31">
                  <c:v>40148.0</c:v>
                </c:pt>
                <c:pt idx="32">
                  <c:v>40513.0</c:v>
                </c:pt>
                <c:pt idx="33">
                  <c:v>40878.0</c:v>
                </c:pt>
                <c:pt idx="34">
                  <c:v>41244.0</c:v>
                </c:pt>
                <c:pt idx="35">
                  <c:v>41609.0</c:v>
                </c:pt>
                <c:pt idx="36">
                  <c:v>41974.0</c:v>
                </c:pt>
                <c:pt idx="37">
                  <c:v>42339.0</c:v>
                </c:pt>
                <c:pt idx="38">
                  <c:v>42705.0</c:v>
                </c:pt>
                <c:pt idx="39">
                  <c:v>43070.0</c:v>
                </c:pt>
                <c:pt idx="40">
                  <c:v>43435.0</c:v>
                </c:pt>
              </c:numCache>
            </c:numRef>
          </c:cat>
          <c:val>
            <c:numRef>
              <c:f>Sheet4!$D$2:$D$71</c:f>
              <c:numCache>
                <c:formatCode>General</c:formatCode>
                <c:ptCount val="41"/>
                <c:pt idx="0">
                  <c:v>0.69225168671881</c:v>
                </c:pt>
                <c:pt idx="1">
                  <c:v>0.705300906969508</c:v>
                </c:pt>
                <c:pt idx="2">
                  <c:v>0.694605915322962</c:v>
                </c:pt>
                <c:pt idx="3">
                  <c:v>0.687092024384231</c:v>
                </c:pt>
                <c:pt idx="4">
                  <c:v>0.683312850185577</c:v>
                </c:pt>
                <c:pt idx="5">
                  <c:v>0.702846249075853</c:v>
                </c:pt>
                <c:pt idx="6">
                  <c:v>0.689056658902623</c:v>
                </c:pt>
                <c:pt idx="7">
                  <c:v>0.672125448473873</c:v>
                </c:pt>
                <c:pt idx="8">
                  <c:v>0.670137502827926</c:v>
                </c:pt>
                <c:pt idx="9">
                  <c:v>0.650335260368228</c:v>
                </c:pt>
                <c:pt idx="10">
                  <c:v>0.629671532404669</c:v>
                </c:pt>
                <c:pt idx="11">
                  <c:v>0.623497782549197</c:v>
                </c:pt>
                <c:pt idx="12">
                  <c:v>0.640202417044445</c:v>
                </c:pt>
                <c:pt idx="13">
                  <c:v>0.613547479661325</c:v>
                </c:pt>
                <c:pt idx="14">
                  <c:v>0.577264950895558</c:v>
                </c:pt>
                <c:pt idx="15">
                  <c:v>0.533713292738738</c:v>
                </c:pt>
                <c:pt idx="16">
                  <c:v>0.519321149296805</c:v>
                </c:pt>
                <c:pt idx="17">
                  <c:v>0.516391357691634</c:v>
                </c:pt>
                <c:pt idx="18">
                  <c:v>0.529285762591533</c:v>
                </c:pt>
                <c:pt idx="19">
                  <c:v>0.529074551360338</c:v>
                </c:pt>
                <c:pt idx="20">
                  <c:v>0.524657458382575</c:v>
                </c:pt>
                <c:pt idx="21">
                  <c:v>0.516557742623146</c:v>
                </c:pt>
                <c:pt idx="22">
                  <c:v>0.529742267418799</c:v>
                </c:pt>
                <c:pt idx="23">
                  <c:v>0.529928056257618</c:v>
                </c:pt>
                <c:pt idx="24">
                  <c:v>0.526238931380384</c:v>
                </c:pt>
                <c:pt idx="25">
                  <c:v>0.518069655584995</c:v>
                </c:pt>
                <c:pt idx="26">
                  <c:v>0.525354692664878</c:v>
                </c:pt>
                <c:pt idx="27">
                  <c:v>0.524682668624877</c:v>
                </c:pt>
                <c:pt idx="28">
                  <c:v>0.530520058512722</c:v>
                </c:pt>
                <c:pt idx="29">
                  <c:v>0.546012940250931</c:v>
                </c:pt>
                <c:pt idx="30">
                  <c:v>0.563766120736154</c:v>
                </c:pt>
                <c:pt idx="31">
                  <c:v>0.57260969892294</c:v>
                </c:pt>
                <c:pt idx="32">
                  <c:v>0.592123457298732</c:v>
                </c:pt>
                <c:pt idx="33">
                  <c:v>0.614568533788804</c:v>
                </c:pt>
                <c:pt idx="34">
                  <c:v>0.632022928543151</c:v>
                </c:pt>
                <c:pt idx="35">
                  <c:v>0.636449128342473</c:v>
                </c:pt>
                <c:pt idx="36">
                  <c:v>0.640385866768568</c:v>
                </c:pt>
                <c:pt idx="37">
                  <c:v>0.635306321140733</c:v>
                </c:pt>
                <c:pt idx="38">
                  <c:v>0.642400018842116</c:v>
                </c:pt>
                <c:pt idx="39">
                  <c:v>0.643604639636754</c:v>
                </c:pt>
                <c:pt idx="40">
                  <c:v>0.651210194646391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AC-421B-BFFA-A9FFA8068700}"/>
            </c:ext>
          </c:extLst>
        </c:ser>
        <c:ser>
          <c:idx val="1"/>
          <c:order val="1"/>
          <c:tx>
            <c:strRef>
              <c:f>Sheet4!$H$1</c:f>
              <c:strCache>
                <c:ptCount val="1"/>
                <c:pt idx="0">
                  <c:v>北方/南方</c:v>
                </c:pt>
              </c:strCache>
            </c:strRef>
          </c:tx>
          <c:spPr>
            <a:ln w="63500" cap="rnd" cmpd="sng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Sheet4!$A$31:$A$71</c:f>
              <c:numCache>
                <c:formatCode>yyyy</c:formatCode>
                <c:ptCount val="41"/>
                <c:pt idx="0">
                  <c:v>28825.0</c:v>
                </c:pt>
                <c:pt idx="1">
                  <c:v>29190.0</c:v>
                </c:pt>
                <c:pt idx="2">
                  <c:v>29556.0</c:v>
                </c:pt>
                <c:pt idx="3">
                  <c:v>29921.0</c:v>
                </c:pt>
                <c:pt idx="4">
                  <c:v>30286.0</c:v>
                </c:pt>
                <c:pt idx="5">
                  <c:v>30651.0</c:v>
                </c:pt>
                <c:pt idx="6">
                  <c:v>31017.0</c:v>
                </c:pt>
                <c:pt idx="7">
                  <c:v>31382.0</c:v>
                </c:pt>
                <c:pt idx="8">
                  <c:v>31747.0</c:v>
                </c:pt>
                <c:pt idx="9">
                  <c:v>32112.0</c:v>
                </c:pt>
                <c:pt idx="10">
                  <c:v>32478.0</c:v>
                </c:pt>
                <c:pt idx="11">
                  <c:v>32843.0</c:v>
                </c:pt>
                <c:pt idx="12">
                  <c:v>33208.0</c:v>
                </c:pt>
                <c:pt idx="13">
                  <c:v>33573.0</c:v>
                </c:pt>
                <c:pt idx="14">
                  <c:v>33939.0</c:v>
                </c:pt>
                <c:pt idx="15">
                  <c:v>34304.0</c:v>
                </c:pt>
                <c:pt idx="16">
                  <c:v>34669.0</c:v>
                </c:pt>
                <c:pt idx="17">
                  <c:v>35034.0</c:v>
                </c:pt>
                <c:pt idx="18">
                  <c:v>35400.0</c:v>
                </c:pt>
                <c:pt idx="19">
                  <c:v>35765.0</c:v>
                </c:pt>
                <c:pt idx="20">
                  <c:v>36130.0</c:v>
                </c:pt>
                <c:pt idx="21">
                  <c:v>36495.0</c:v>
                </c:pt>
                <c:pt idx="22">
                  <c:v>36861.0</c:v>
                </c:pt>
                <c:pt idx="23">
                  <c:v>37226.0</c:v>
                </c:pt>
                <c:pt idx="24">
                  <c:v>37591.0</c:v>
                </c:pt>
                <c:pt idx="25">
                  <c:v>37956.0</c:v>
                </c:pt>
                <c:pt idx="26">
                  <c:v>38322.0</c:v>
                </c:pt>
                <c:pt idx="27">
                  <c:v>38687.0</c:v>
                </c:pt>
                <c:pt idx="28">
                  <c:v>39052.0</c:v>
                </c:pt>
                <c:pt idx="29">
                  <c:v>39417.0</c:v>
                </c:pt>
                <c:pt idx="30">
                  <c:v>39783.0</c:v>
                </c:pt>
                <c:pt idx="31">
                  <c:v>40148.0</c:v>
                </c:pt>
                <c:pt idx="32">
                  <c:v>40513.0</c:v>
                </c:pt>
                <c:pt idx="33">
                  <c:v>40878.0</c:v>
                </c:pt>
                <c:pt idx="34">
                  <c:v>41244.0</c:v>
                </c:pt>
                <c:pt idx="35">
                  <c:v>41609.0</c:v>
                </c:pt>
                <c:pt idx="36">
                  <c:v>41974.0</c:v>
                </c:pt>
                <c:pt idx="37">
                  <c:v>42339.0</c:v>
                </c:pt>
                <c:pt idx="38">
                  <c:v>42705.0</c:v>
                </c:pt>
                <c:pt idx="39">
                  <c:v>43070.0</c:v>
                </c:pt>
                <c:pt idx="40">
                  <c:v>43435.0</c:v>
                </c:pt>
              </c:numCache>
            </c:numRef>
          </c:cat>
          <c:val>
            <c:numRef>
              <c:f>Sheet4!$H$2:$H$71</c:f>
              <c:numCache>
                <c:formatCode>General</c:formatCode>
                <c:ptCount val="41"/>
                <c:pt idx="0">
                  <c:v>1.439198181239378</c:v>
                </c:pt>
                <c:pt idx="1">
                  <c:v>1.382315380722358</c:v>
                </c:pt>
                <c:pt idx="2">
                  <c:v>1.370301946894672</c:v>
                </c:pt>
                <c:pt idx="3">
                  <c:v>1.284264952479219</c:v>
                </c:pt>
                <c:pt idx="4">
                  <c:v>1.272184662252517</c:v>
                </c:pt>
                <c:pt idx="5">
                  <c:v>1.305776918990208</c:v>
                </c:pt>
                <c:pt idx="6">
                  <c:v>1.298253919343138</c:v>
                </c:pt>
                <c:pt idx="7">
                  <c:v>1.254423330997684</c:v>
                </c:pt>
                <c:pt idx="8">
                  <c:v>1.266454810934467</c:v>
                </c:pt>
                <c:pt idx="9">
                  <c:v>1.230892944674978</c:v>
                </c:pt>
                <c:pt idx="10">
                  <c:v>1.216677992411587</c:v>
                </c:pt>
                <c:pt idx="11">
                  <c:v>1.212067104645917</c:v>
                </c:pt>
                <c:pt idx="12">
                  <c:v>1.182902729621233</c:v>
                </c:pt>
                <c:pt idx="13">
                  <c:v>1.181820108761775</c:v>
                </c:pt>
                <c:pt idx="14">
                  <c:v>1.13261668801401</c:v>
                </c:pt>
                <c:pt idx="15">
                  <c:v>1.094870300388041</c:v>
                </c:pt>
                <c:pt idx="16">
                  <c:v>1.037317840667107</c:v>
                </c:pt>
                <c:pt idx="17">
                  <c:v>1.005944691691397</c:v>
                </c:pt>
                <c:pt idx="18">
                  <c:v>1.003434292391356</c:v>
                </c:pt>
                <c:pt idx="19">
                  <c:v>1.013203017679517</c:v>
                </c:pt>
                <c:pt idx="20">
                  <c:v>1.017460890223112</c:v>
                </c:pt>
                <c:pt idx="21">
                  <c:v>1.023242907213425</c:v>
                </c:pt>
                <c:pt idx="22">
                  <c:v>1.045984299166363</c:v>
                </c:pt>
                <c:pt idx="23">
                  <c:v>1.046094730539772</c:v>
                </c:pt>
                <c:pt idx="24">
                  <c:v>1.0433361321162</c:v>
                </c:pt>
                <c:pt idx="25">
                  <c:v>1.042719719645412</c:v>
                </c:pt>
                <c:pt idx="26">
                  <c:v>1.035247399762352</c:v>
                </c:pt>
                <c:pt idx="27">
                  <c:v>1.027893673468966</c:v>
                </c:pt>
                <c:pt idx="28">
                  <c:v>1.022878973400237</c:v>
                </c:pt>
                <c:pt idx="29">
                  <c:v>1.024246513908021</c:v>
                </c:pt>
                <c:pt idx="30">
                  <c:v>1.046570994424346</c:v>
                </c:pt>
                <c:pt idx="31">
                  <c:v>1.035696348758254</c:v>
                </c:pt>
                <c:pt idx="32">
                  <c:v>1.03627346168756</c:v>
                </c:pt>
                <c:pt idx="33">
                  <c:v>1.053805691458814</c:v>
                </c:pt>
                <c:pt idx="34">
                  <c:v>1.05879858756546</c:v>
                </c:pt>
                <c:pt idx="35">
                  <c:v>1.042909072244715</c:v>
                </c:pt>
                <c:pt idx="36">
                  <c:v>1.014638788410372</c:v>
                </c:pt>
                <c:pt idx="37">
                  <c:v>0.968961086869602</c:v>
                </c:pt>
                <c:pt idx="38">
                  <c:v>0.901195387488487</c:v>
                </c:pt>
                <c:pt idx="39">
                  <c:v>0.872853764254378</c:v>
                </c:pt>
                <c:pt idx="40">
                  <c:v>0.864588908413788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6AC-421B-BFFA-A9FFA8068700}"/>
            </c:ext>
          </c:extLst>
        </c:ser>
        <c:ser>
          <c:idx val="2"/>
          <c:order val="2"/>
          <c:tx>
            <c:strRef>
              <c:f>Sheet4!$L$1</c:f>
              <c:strCache>
                <c:ptCount val="1"/>
                <c:pt idx="0">
                  <c:v>内陆/沿海（剔除沿江港口城市）</c:v>
                </c:pt>
              </c:strCache>
            </c:strRef>
          </c:tx>
          <c:spPr>
            <a:ln w="28575" cap="rnd" cmpd="dbl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Sheet4!$A$31:$A$71</c:f>
              <c:numCache>
                <c:formatCode>yyyy</c:formatCode>
                <c:ptCount val="41"/>
                <c:pt idx="0">
                  <c:v>28825.0</c:v>
                </c:pt>
                <c:pt idx="1">
                  <c:v>29190.0</c:v>
                </c:pt>
                <c:pt idx="2">
                  <c:v>29556.0</c:v>
                </c:pt>
                <c:pt idx="3">
                  <c:v>29921.0</c:v>
                </c:pt>
                <c:pt idx="4">
                  <c:v>30286.0</c:v>
                </c:pt>
                <c:pt idx="5">
                  <c:v>30651.0</c:v>
                </c:pt>
                <c:pt idx="6">
                  <c:v>31017.0</c:v>
                </c:pt>
                <c:pt idx="7">
                  <c:v>31382.0</c:v>
                </c:pt>
                <c:pt idx="8">
                  <c:v>31747.0</c:v>
                </c:pt>
                <c:pt idx="9">
                  <c:v>32112.0</c:v>
                </c:pt>
                <c:pt idx="10">
                  <c:v>32478.0</c:v>
                </c:pt>
                <c:pt idx="11">
                  <c:v>32843.0</c:v>
                </c:pt>
                <c:pt idx="12">
                  <c:v>33208.0</c:v>
                </c:pt>
                <c:pt idx="13">
                  <c:v>33573.0</c:v>
                </c:pt>
                <c:pt idx="14">
                  <c:v>33939.0</c:v>
                </c:pt>
                <c:pt idx="15">
                  <c:v>34304.0</c:v>
                </c:pt>
                <c:pt idx="16">
                  <c:v>34669.0</c:v>
                </c:pt>
                <c:pt idx="17">
                  <c:v>35034.0</c:v>
                </c:pt>
                <c:pt idx="18">
                  <c:v>35400.0</c:v>
                </c:pt>
                <c:pt idx="19">
                  <c:v>35765.0</c:v>
                </c:pt>
                <c:pt idx="20">
                  <c:v>36130.0</c:v>
                </c:pt>
                <c:pt idx="21">
                  <c:v>36495.0</c:v>
                </c:pt>
                <c:pt idx="22">
                  <c:v>36861.0</c:v>
                </c:pt>
                <c:pt idx="23">
                  <c:v>37226.0</c:v>
                </c:pt>
                <c:pt idx="24">
                  <c:v>37591.0</c:v>
                </c:pt>
                <c:pt idx="25">
                  <c:v>37956.0</c:v>
                </c:pt>
                <c:pt idx="26">
                  <c:v>38322.0</c:v>
                </c:pt>
                <c:pt idx="27">
                  <c:v>38687.0</c:v>
                </c:pt>
                <c:pt idx="28">
                  <c:v>39052.0</c:v>
                </c:pt>
                <c:pt idx="29">
                  <c:v>39417.0</c:v>
                </c:pt>
                <c:pt idx="30">
                  <c:v>39783.0</c:v>
                </c:pt>
                <c:pt idx="31">
                  <c:v>40148.0</c:v>
                </c:pt>
                <c:pt idx="32">
                  <c:v>40513.0</c:v>
                </c:pt>
                <c:pt idx="33">
                  <c:v>40878.0</c:v>
                </c:pt>
                <c:pt idx="34">
                  <c:v>41244.0</c:v>
                </c:pt>
                <c:pt idx="35">
                  <c:v>41609.0</c:v>
                </c:pt>
                <c:pt idx="36">
                  <c:v>41974.0</c:v>
                </c:pt>
                <c:pt idx="37">
                  <c:v>42339.0</c:v>
                </c:pt>
                <c:pt idx="38">
                  <c:v>42705.0</c:v>
                </c:pt>
                <c:pt idx="39">
                  <c:v>43070.0</c:v>
                </c:pt>
                <c:pt idx="40">
                  <c:v>43435.0</c:v>
                </c:pt>
              </c:numCache>
            </c:numRef>
          </c:cat>
          <c:val>
            <c:numRef>
              <c:f>Sheet4!$L$2:$L$71</c:f>
              <c:numCache>
                <c:formatCode>General</c:formatCode>
                <c:ptCount val="41"/>
                <c:pt idx="27">
                  <c:v>0.6276117467873</c:v>
                </c:pt>
                <c:pt idx="28">
                  <c:v>0.631937070165916</c:v>
                </c:pt>
                <c:pt idx="29">
                  <c:v>0.649740681964501</c:v>
                </c:pt>
                <c:pt idx="30">
                  <c:v>0.638487102925538</c:v>
                </c:pt>
                <c:pt idx="31">
                  <c:v>0.67064110633034</c:v>
                </c:pt>
                <c:pt idx="32">
                  <c:v>0.683943865184089</c:v>
                </c:pt>
                <c:pt idx="33">
                  <c:v>0.694060908059873</c:v>
                </c:pt>
                <c:pt idx="34">
                  <c:v>0.710794633831952</c:v>
                </c:pt>
                <c:pt idx="36">
                  <c:v>0.724183901897993</c:v>
                </c:pt>
                <c:pt idx="37">
                  <c:v>0.722925084889739</c:v>
                </c:pt>
                <c:pt idx="38">
                  <c:v>0.737468000556053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AC-421B-BFFA-A9FFA8068700}"/>
            </c:ext>
          </c:extLst>
        </c:ser>
        <c:ser>
          <c:idx val="3"/>
          <c:order val="3"/>
          <c:tx>
            <c:strRef>
              <c:f>Sheet4!$P$1</c:f>
              <c:strCache>
                <c:ptCount val="1"/>
                <c:pt idx="0">
                  <c:v>北方/南方（剔除沿江港口城市）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Sheet4!$A$31:$A$71</c:f>
              <c:numCache>
                <c:formatCode>yyyy</c:formatCode>
                <c:ptCount val="41"/>
                <c:pt idx="0">
                  <c:v>28825.0</c:v>
                </c:pt>
                <c:pt idx="1">
                  <c:v>29190.0</c:v>
                </c:pt>
                <c:pt idx="2">
                  <c:v>29556.0</c:v>
                </c:pt>
                <c:pt idx="3">
                  <c:v>29921.0</c:v>
                </c:pt>
                <c:pt idx="4">
                  <c:v>30286.0</c:v>
                </c:pt>
                <c:pt idx="5">
                  <c:v>30651.0</c:v>
                </c:pt>
                <c:pt idx="6">
                  <c:v>31017.0</c:v>
                </c:pt>
                <c:pt idx="7">
                  <c:v>31382.0</c:v>
                </c:pt>
                <c:pt idx="8">
                  <c:v>31747.0</c:v>
                </c:pt>
                <c:pt idx="9">
                  <c:v>32112.0</c:v>
                </c:pt>
                <c:pt idx="10">
                  <c:v>32478.0</c:v>
                </c:pt>
                <c:pt idx="11">
                  <c:v>32843.0</c:v>
                </c:pt>
                <c:pt idx="12">
                  <c:v>33208.0</c:v>
                </c:pt>
                <c:pt idx="13">
                  <c:v>33573.0</c:v>
                </c:pt>
                <c:pt idx="14">
                  <c:v>33939.0</c:v>
                </c:pt>
                <c:pt idx="15">
                  <c:v>34304.0</c:v>
                </c:pt>
                <c:pt idx="16">
                  <c:v>34669.0</c:v>
                </c:pt>
                <c:pt idx="17">
                  <c:v>35034.0</c:v>
                </c:pt>
                <c:pt idx="18">
                  <c:v>35400.0</c:v>
                </c:pt>
                <c:pt idx="19">
                  <c:v>35765.0</c:v>
                </c:pt>
                <c:pt idx="20">
                  <c:v>36130.0</c:v>
                </c:pt>
                <c:pt idx="21">
                  <c:v>36495.0</c:v>
                </c:pt>
                <c:pt idx="22">
                  <c:v>36861.0</c:v>
                </c:pt>
                <c:pt idx="23">
                  <c:v>37226.0</c:v>
                </c:pt>
                <c:pt idx="24">
                  <c:v>37591.0</c:v>
                </c:pt>
                <c:pt idx="25">
                  <c:v>37956.0</c:v>
                </c:pt>
                <c:pt idx="26">
                  <c:v>38322.0</c:v>
                </c:pt>
                <c:pt idx="27">
                  <c:v>38687.0</c:v>
                </c:pt>
                <c:pt idx="28">
                  <c:v>39052.0</c:v>
                </c:pt>
                <c:pt idx="29">
                  <c:v>39417.0</c:v>
                </c:pt>
                <c:pt idx="30">
                  <c:v>39783.0</c:v>
                </c:pt>
                <c:pt idx="31">
                  <c:v>40148.0</c:v>
                </c:pt>
                <c:pt idx="32">
                  <c:v>40513.0</c:v>
                </c:pt>
                <c:pt idx="33">
                  <c:v>40878.0</c:v>
                </c:pt>
                <c:pt idx="34">
                  <c:v>41244.0</c:v>
                </c:pt>
                <c:pt idx="35">
                  <c:v>41609.0</c:v>
                </c:pt>
                <c:pt idx="36">
                  <c:v>41974.0</c:v>
                </c:pt>
                <c:pt idx="37">
                  <c:v>42339.0</c:v>
                </c:pt>
                <c:pt idx="38">
                  <c:v>42705.0</c:v>
                </c:pt>
                <c:pt idx="39">
                  <c:v>43070.0</c:v>
                </c:pt>
                <c:pt idx="40">
                  <c:v>43435.0</c:v>
                </c:pt>
              </c:numCache>
            </c:numRef>
          </c:cat>
          <c:val>
            <c:numRef>
              <c:f>Sheet4!$P$2:$P$71</c:f>
              <c:numCache>
                <c:formatCode>General</c:formatCode>
                <c:ptCount val="41"/>
                <c:pt idx="27">
                  <c:v>1.249428658434669</c:v>
                </c:pt>
                <c:pt idx="28">
                  <c:v>1.23877735572143</c:v>
                </c:pt>
                <c:pt idx="29">
                  <c:v>1.233223346972355</c:v>
                </c:pt>
                <c:pt idx="30">
                  <c:v>1.206287155575046</c:v>
                </c:pt>
                <c:pt idx="31">
                  <c:v>1.240684628697781</c:v>
                </c:pt>
                <c:pt idx="32">
                  <c:v>1.229348516005693</c:v>
                </c:pt>
                <c:pt idx="33">
                  <c:v>1.228524986373854</c:v>
                </c:pt>
                <c:pt idx="34">
                  <c:v>1.230594524527664</c:v>
                </c:pt>
                <c:pt idx="36">
                  <c:v>1.180488190998617</c:v>
                </c:pt>
                <c:pt idx="37">
                  <c:v>1.129369465082176</c:v>
                </c:pt>
                <c:pt idx="38">
                  <c:v>1.047943202205805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6AC-421B-BFFA-A9FFA8068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96335056"/>
        <c:axId val="-862704832"/>
      </c:lineChart>
      <c:dateAx>
        <c:axId val="-596335056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862704832"/>
        <c:crossesAt val="1.0"/>
        <c:auto val="1"/>
        <c:lblOffset val="100"/>
        <c:baseTimeUnit val="years"/>
      </c:dateAx>
      <c:valAx>
        <c:axId val="-8627048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963350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00643681425067768"/>
          <c:y val="0.851768354374698"/>
          <c:w val="0.990359042553192"/>
          <c:h val="0.147268531088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'[表格1 各省GDP和指数.xlsx]不变价的人均GDP基尼系数'!$C$1</c:f>
              <c:strCache>
                <c:ptCount val="1"/>
                <c:pt idx="0">
                  <c:v>人均GDP</c:v>
                </c:pt>
              </c:strCache>
            </c:strRef>
          </c:tx>
          <c:spPr>
            <a:ln w="19050" cap="rnd" cmpd="dbl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'[表格1 各省GDP和指数.xlsx]不变价的人均GDP基尼系数'!$A$2:$A$69</c:f>
              <c:numCache>
                <c:formatCode>General</c:formatCode>
                <c:ptCount val="65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  <c:pt idx="57">
                  <c:v>2012.0</c:v>
                </c:pt>
                <c:pt idx="58">
                  <c:v>2013.0</c:v>
                </c:pt>
                <c:pt idx="59">
                  <c:v>2014.0</c:v>
                </c:pt>
                <c:pt idx="60">
                  <c:v>2015.0</c:v>
                </c:pt>
                <c:pt idx="61">
                  <c:v>2016.0</c:v>
                </c:pt>
                <c:pt idx="62">
                  <c:v>2017.0</c:v>
                </c:pt>
                <c:pt idx="63">
                  <c:v>2018.0</c:v>
                </c:pt>
                <c:pt idx="64">
                  <c:v>2019.0</c:v>
                </c:pt>
              </c:numCache>
            </c:numRef>
          </c:cat>
          <c:val>
            <c:numRef>
              <c:f>'[表格1 各省GDP和指数.xlsx]不变价的人均GDP基尼系数'!$C$2:$C$66</c:f>
              <c:numCache>
                <c:formatCode>General</c:formatCode>
                <c:ptCount val="65"/>
                <c:pt idx="0">
                  <c:v>0.28982</c:v>
                </c:pt>
                <c:pt idx="1">
                  <c:v>0.30081</c:v>
                </c:pt>
                <c:pt idx="2">
                  <c:v>0.2994</c:v>
                </c:pt>
                <c:pt idx="3">
                  <c:v>0.31713</c:v>
                </c:pt>
                <c:pt idx="4">
                  <c:v>0.35799</c:v>
                </c:pt>
                <c:pt idx="5">
                  <c:v>0.38531</c:v>
                </c:pt>
                <c:pt idx="6">
                  <c:v>0.32007</c:v>
                </c:pt>
                <c:pt idx="7">
                  <c:v>0.29051</c:v>
                </c:pt>
                <c:pt idx="8">
                  <c:v>0.30178</c:v>
                </c:pt>
                <c:pt idx="9">
                  <c:v>0.29816</c:v>
                </c:pt>
                <c:pt idx="10">
                  <c:v>0.28956</c:v>
                </c:pt>
                <c:pt idx="11">
                  <c:v>0.29601</c:v>
                </c:pt>
                <c:pt idx="12">
                  <c:v>0.27921</c:v>
                </c:pt>
                <c:pt idx="13">
                  <c:v>0.312</c:v>
                </c:pt>
                <c:pt idx="14">
                  <c:v>0.32736</c:v>
                </c:pt>
                <c:pt idx="15">
                  <c:v>0.33432</c:v>
                </c:pt>
                <c:pt idx="16">
                  <c:v>0.32477</c:v>
                </c:pt>
                <c:pt idx="17">
                  <c:v>0.32651</c:v>
                </c:pt>
                <c:pt idx="18">
                  <c:v>0.33838</c:v>
                </c:pt>
                <c:pt idx="19">
                  <c:v>0.36141</c:v>
                </c:pt>
                <c:pt idx="20">
                  <c:v>0.35889</c:v>
                </c:pt>
                <c:pt idx="21">
                  <c:v>0.36094</c:v>
                </c:pt>
                <c:pt idx="22">
                  <c:v>0.34941</c:v>
                </c:pt>
                <c:pt idx="23">
                  <c:v>0.34357</c:v>
                </c:pt>
                <c:pt idx="24">
                  <c:v>0.32887</c:v>
                </c:pt>
                <c:pt idx="25">
                  <c:v>0.32978</c:v>
                </c:pt>
                <c:pt idx="26">
                  <c:v>0.31588</c:v>
                </c:pt>
                <c:pt idx="27">
                  <c:v>0.30227</c:v>
                </c:pt>
                <c:pt idx="28">
                  <c:v>0.29762</c:v>
                </c:pt>
                <c:pt idx="29">
                  <c:v>0.2948</c:v>
                </c:pt>
                <c:pt idx="30">
                  <c:v>0.29302</c:v>
                </c:pt>
                <c:pt idx="31">
                  <c:v>0.28797</c:v>
                </c:pt>
                <c:pt idx="32">
                  <c:v>0.2848</c:v>
                </c:pt>
                <c:pt idx="33">
                  <c:v>0.27903</c:v>
                </c:pt>
                <c:pt idx="34">
                  <c:v>0.2699</c:v>
                </c:pt>
                <c:pt idx="35">
                  <c:v>0.26234</c:v>
                </c:pt>
                <c:pt idx="36">
                  <c:v>0.27234</c:v>
                </c:pt>
                <c:pt idx="37">
                  <c:v>0.2822</c:v>
                </c:pt>
                <c:pt idx="38">
                  <c:v>0.29884</c:v>
                </c:pt>
                <c:pt idx="39">
                  <c:v>0.30578</c:v>
                </c:pt>
                <c:pt idx="40">
                  <c:v>0.3038</c:v>
                </c:pt>
                <c:pt idx="41">
                  <c:v>0.30123</c:v>
                </c:pt>
                <c:pt idx="42">
                  <c:v>0.30583</c:v>
                </c:pt>
                <c:pt idx="43">
                  <c:v>0.30834</c:v>
                </c:pt>
                <c:pt idx="44">
                  <c:v>0.31267</c:v>
                </c:pt>
                <c:pt idx="45">
                  <c:v>0.3177</c:v>
                </c:pt>
                <c:pt idx="46">
                  <c:v>0.31678</c:v>
                </c:pt>
                <c:pt idx="47">
                  <c:v>0.31993</c:v>
                </c:pt>
                <c:pt idx="48">
                  <c:v>0.32374</c:v>
                </c:pt>
                <c:pt idx="49">
                  <c:v>0.31961</c:v>
                </c:pt>
                <c:pt idx="50">
                  <c:v>0.31783</c:v>
                </c:pt>
                <c:pt idx="51">
                  <c:v>0.3134</c:v>
                </c:pt>
                <c:pt idx="52">
                  <c:v>0.30535</c:v>
                </c:pt>
                <c:pt idx="53">
                  <c:v>0.28318</c:v>
                </c:pt>
                <c:pt idx="54">
                  <c:v>0.27662</c:v>
                </c:pt>
                <c:pt idx="55">
                  <c:v>0.26169</c:v>
                </c:pt>
                <c:pt idx="56">
                  <c:v>0.2464</c:v>
                </c:pt>
                <c:pt idx="57">
                  <c:v>0.23677</c:v>
                </c:pt>
                <c:pt idx="58">
                  <c:v>0.23051</c:v>
                </c:pt>
                <c:pt idx="59">
                  <c:v>0.22687</c:v>
                </c:pt>
                <c:pt idx="60">
                  <c:v>0.22806</c:v>
                </c:pt>
                <c:pt idx="61">
                  <c:v>0.23112</c:v>
                </c:pt>
                <c:pt idx="62">
                  <c:v>0.22865822</c:v>
                </c:pt>
                <c:pt idx="63">
                  <c:v>0.2249518</c:v>
                </c:pt>
                <c:pt idx="64">
                  <c:v>0.23221878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'[表格1 各省GDP和指数.xlsx]不变价的人均GDP基尼系数'!$D$1</c:f>
              <c:strCache>
                <c:ptCount val="1"/>
                <c:pt idx="0">
                  <c:v>平均工资</c:v>
                </c:pt>
              </c:strCache>
            </c:strRef>
          </c:tx>
          <c:spPr>
            <a:ln w="19050" cap="rnd" cmpd="sng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ysClr val="windowText" lastClr="000000"/>
              </a:solidFill>
              <a:ln w="9525">
                <a:solidFill>
                  <a:srgbClr val="A5A5A5"/>
                </a:solidFill>
              </a:ln>
              <a:effectLst/>
            </c:spPr>
          </c:marker>
          <c:cat>
            <c:numRef>
              <c:f>'[表格1 各省GDP和指数.xlsx]不变价的人均GDP基尼系数'!$A$2:$A$69</c:f>
              <c:numCache>
                <c:formatCode>General</c:formatCode>
                <c:ptCount val="65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  <c:pt idx="57">
                  <c:v>2012.0</c:v>
                </c:pt>
                <c:pt idx="58">
                  <c:v>2013.0</c:v>
                </c:pt>
                <c:pt idx="59">
                  <c:v>2014.0</c:v>
                </c:pt>
                <c:pt idx="60">
                  <c:v>2015.0</c:v>
                </c:pt>
                <c:pt idx="61">
                  <c:v>2016.0</c:v>
                </c:pt>
                <c:pt idx="62">
                  <c:v>2017.0</c:v>
                </c:pt>
                <c:pt idx="63">
                  <c:v>2018.0</c:v>
                </c:pt>
                <c:pt idx="64">
                  <c:v>2019.0</c:v>
                </c:pt>
              </c:numCache>
            </c:numRef>
          </c:cat>
          <c:val>
            <c:numRef>
              <c:f>'[表格1 各省GDP和指数.xlsx]不变价的人均GDP基尼系数'!$D$2:$D$69</c:f>
              <c:numCache>
                <c:formatCode>General</c:formatCode>
                <c:ptCount val="65"/>
                <c:pt idx="23">
                  <c:v>0.07763767</c:v>
                </c:pt>
                <c:pt idx="24">
                  <c:v>0.07372412</c:v>
                </c:pt>
                <c:pt idx="25">
                  <c:v>0.05978</c:v>
                </c:pt>
                <c:pt idx="26">
                  <c:v>0.06008</c:v>
                </c:pt>
                <c:pt idx="27">
                  <c:v>0.06799</c:v>
                </c:pt>
                <c:pt idx="28">
                  <c:v>0.07437</c:v>
                </c:pt>
                <c:pt idx="29">
                  <c:v>0.07884</c:v>
                </c:pt>
                <c:pt idx="30">
                  <c:v>0.08381</c:v>
                </c:pt>
                <c:pt idx="31">
                  <c:v>0.08532</c:v>
                </c:pt>
                <c:pt idx="32">
                  <c:v>0.08598</c:v>
                </c:pt>
                <c:pt idx="33">
                  <c:v>0.08315</c:v>
                </c:pt>
                <c:pt idx="34">
                  <c:v>0.08584</c:v>
                </c:pt>
                <c:pt idx="35">
                  <c:v>0.08313</c:v>
                </c:pt>
                <c:pt idx="36">
                  <c:v>0.08612</c:v>
                </c:pt>
                <c:pt idx="37">
                  <c:v>0.08971</c:v>
                </c:pt>
                <c:pt idx="38">
                  <c:v>0.11058</c:v>
                </c:pt>
                <c:pt idx="39">
                  <c:v>0.12031</c:v>
                </c:pt>
                <c:pt idx="40">
                  <c:v>0.11957</c:v>
                </c:pt>
                <c:pt idx="41">
                  <c:v>0.13549</c:v>
                </c:pt>
                <c:pt idx="42">
                  <c:v>0.13631</c:v>
                </c:pt>
                <c:pt idx="43">
                  <c:v>0.1435</c:v>
                </c:pt>
                <c:pt idx="44">
                  <c:v>0.15006</c:v>
                </c:pt>
                <c:pt idx="45">
                  <c:v>0.15459</c:v>
                </c:pt>
                <c:pt idx="46">
                  <c:v>0.16428</c:v>
                </c:pt>
                <c:pt idx="47">
                  <c:v>0.16664</c:v>
                </c:pt>
                <c:pt idx="48">
                  <c:v>0.16568</c:v>
                </c:pt>
                <c:pt idx="49">
                  <c:v>0.15838</c:v>
                </c:pt>
                <c:pt idx="50">
                  <c:v>0.14554</c:v>
                </c:pt>
                <c:pt idx="51">
                  <c:v>0.13787</c:v>
                </c:pt>
                <c:pt idx="52">
                  <c:v>0.13887</c:v>
                </c:pt>
                <c:pt idx="53">
                  <c:v>0.133</c:v>
                </c:pt>
                <c:pt idx="54">
                  <c:v>0.12386</c:v>
                </c:pt>
                <c:pt idx="55">
                  <c:v>0.12153</c:v>
                </c:pt>
                <c:pt idx="56">
                  <c:v>0.11561</c:v>
                </c:pt>
                <c:pt idx="57">
                  <c:v>0.10832</c:v>
                </c:pt>
                <c:pt idx="58">
                  <c:v>0.10969</c:v>
                </c:pt>
                <c:pt idx="59">
                  <c:v>0.10956</c:v>
                </c:pt>
                <c:pt idx="60">
                  <c:v>0.11691</c:v>
                </c:pt>
                <c:pt idx="61">
                  <c:v>0.11644</c:v>
                </c:pt>
                <c:pt idx="62">
                  <c:v>0.11320392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31707616"/>
        <c:axId val="-917137008"/>
      </c:lineChart>
      <c:catAx>
        <c:axId val="-6317076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18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917137008"/>
        <c:crosses val="autoZero"/>
        <c:auto val="1"/>
        <c:lblAlgn val="ctr"/>
        <c:lblOffset val="100"/>
        <c:tickMarkSkip val="4"/>
        <c:noMultiLvlLbl val="1"/>
      </c:catAx>
      <c:valAx>
        <c:axId val="-9171370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631707616"/>
        <c:crossesAt val="1.0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4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lang="zh-CN" sz="2400"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776731564278"/>
          <c:y val="0.0313874343506863"/>
          <c:w val="0.930177436263949"/>
          <c:h val="0.873662343036996"/>
        </c:manualLayout>
      </c:layout>
      <c:lineChart>
        <c:grouping val="standard"/>
        <c:varyColors val="0"/>
        <c:ser>
          <c:idx val="0"/>
          <c:order val="0"/>
          <c:tx>
            <c:strRef>
              <c:f>'[中西部转移支付与债务-收入差距(更新版).xlsx]Sheet1'!$B$2</c:f>
              <c:strCache>
                <c:ptCount val="1"/>
                <c:pt idx="0">
                  <c:v>人均GDP差距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412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'[中西部转移支付与债务-收入差距(更新版).xlsx]Sheet1'!$A$3:$A$44</c:f>
              <c:numCache>
                <c:formatCode>General</c:formatCode>
                <c:ptCount val="42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  <c:pt idx="37">
                  <c:v>2015.0</c:v>
                </c:pt>
                <c:pt idx="38">
                  <c:v>2016.0</c:v>
                </c:pt>
                <c:pt idx="39">
                  <c:v>2017.0</c:v>
                </c:pt>
                <c:pt idx="40">
                  <c:v>2018.0</c:v>
                </c:pt>
                <c:pt idx="41">
                  <c:v>2019.0</c:v>
                </c:pt>
              </c:numCache>
              <c:extLst xmlns:c15="http://schemas.microsoft.com/office/drawing/2012/chart" xmlns:c16r2="http://schemas.microsoft.com/office/drawing/2015/06/chart"/>
            </c:numRef>
          </c:cat>
          <c:val>
            <c:numRef>
              <c:f>'[中西部转移支付与债务-收入差距(更新版).xlsx]Sheet1'!$B$3:$B$44</c:f>
              <c:numCache>
                <c:formatCode>General</c:formatCode>
                <c:ptCount val="42"/>
                <c:pt idx="0">
                  <c:v>0.34357444</c:v>
                </c:pt>
                <c:pt idx="1">
                  <c:v>0.34123332</c:v>
                </c:pt>
                <c:pt idx="2">
                  <c:v>0.34608508</c:v>
                </c:pt>
                <c:pt idx="3">
                  <c:v>0.33956583</c:v>
                </c:pt>
                <c:pt idx="4">
                  <c:v>0.32820546</c:v>
                </c:pt>
                <c:pt idx="5">
                  <c:v>0.32647729</c:v>
                </c:pt>
                <c:pt idx="6">
                  <c:v>0.3265148</c:v>
                </c:pt>
                <c:pt idx="7">
                  <c:v>0.32371328</c:v>
                </c:pt>
                <c:pt idx="8">
                  <c:v>0.32190141</c:v>
                </c:pt>
                <c:pt idx="9">
                  <c:v>0.32192156</c:v>
                </c:pt>
                <c:pt idx="10">
                  <c:v>0.32378196</c:v>
                </c:pt>
                <c:pt idx="11">
                  <c:v>0.31868992</c:v>
                </c:pt>
                <c:pt idx="12">
                  <c:v>0.31601328</c:v>
                </c:pt>
                <c:pt idx="13">
                  <c:v>0.32057495</c:v>
                </c:pt>
                <c:pt idx="14">
                  <c:v>0.32659934</c:v>
                </c:pt>
                <c:pt idx="15">
                  <c:v>0.33023529</c:v>
                </c:pt>
                <c:pt idx="16">
                  <c:v>0.33703108</c:v>
                </c:pt>
                <c:pt idx="17">
                  <c:v>0.33997384</c:v>
                </c:pt>
                <c:pt idx="18">
                  <c:v>0.33852115</c:v>
                </c:pt>
                <c:pt idx="19">
                  <c:v>0.34122557</c:v>
                </c:pt>
                <c:pt idx="20">
                  <c:v>0.34259382</c:v>
                </c:pt>
                <c:pt idx="21">
                  <c:v>0.34499419</c:v>
                </c:pt>
                <c:pt idx="22">
                  <c:v>0.34461033</c:v>
                </c:pt>
                <c:pt idx="23">
                  <c:v>0.34428391</c:v>
                </c:pt>
                <c:pt idx="24">
                  <c:v>0.34706495</c:v>
                </c:pt>
                <c:pt idx="25">
                  <c:v>0.3477067</c:v>
                </c:pt>
                <c:pt idx="26">
                  <c:v>0.34885096</c:v>
                </c:pt>
                <c:pt idx="27">
                  <c:v>0.3483926</c:v>
                </c:pt>
                <c:pt idx="28">
                  <c:v>0.3473501</c:v>
                </c:pt>
                <c:pt idx="29">
                  <c:v>0.3453427</c:v>
                </c:pt>
                <c:pt idx="30">
                  <c:v>0.34111641</c:v>
                </c:pt>
                <c:pt idx="31">
                  <c:v>0.33335963</c:v>
                </c:pt>
                <c:pt idx="32">
                  <c:v>0.32428608</c:v>
                </c:pt>
                <c:pt idx="33">
                  <c:v>0.31453268</c:v>
                </c:pt>
                <c:pt idx="34">
                  <c:v>0.30686821</c:v>
                </c:pt>
                <c:pt idx="35">
                  <c:v>0.30171797</c:v>
                </c:pt>
                <c:pt idx="36">
                  <c:v>0.29840603</c:v>
                </c:pt>
                <c:pt idx="37">
                  <c:v>0.29703206</c:v>
                </c:pt>
                <c:pt idx="38">
                  <c:v>0.29596502</c:v>
                </c:pt>
                <c:pt idx="39">
                  <c:v>0.29326207</c:v>
                </c:pt>
                <c:pt idx="40">
                  <c:v>0.29138377</c:v>
                </c:pt>
                <c:pt idx="41">
                  <c:v>0.28994934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smooth val="0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0-8303-498D-BDA1-B9AF7513D706}"/>
            </c:ext>
          </c:extLst>
        </c:ser>
        <c:ser>
          <c:idx val="1"/>
          <c:order val="1"/>
          <c:tx>
            <c:strRef>
              <c:f>'[中西部转移支付与债务-收入差距(更新版).xlsx]Sheet1'!$C$2</c:f>
              <c:strCache>
                <c:ptCount val="1"/>
                <c:pt idx="0">
                  <c:v>职工平均工资差距</c:v>
                </c:pt>
              </c:strCache>
            </c:strRef>
          </c:tx>
          <c:spPr>
            <a:ln w="412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'[中西部转移支付与债务-收入差距(更新版).xlsx]Sheet1'!$A$3:$A$44</c:f>
              <c:numCache>
                <c:formatCode>General</c:formatCode>
                <c:ptCount val="42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  <c:pt idx="37">
                  <c:v>2015.0</c:v>
                </c:pt>
                <c:pt idx="38">
                  <c:v>2016.0</c:v>
                </c:pt>
                <c:pt idx="39">
                  <c:v>2017.0</c:v>
                </c:pt>
                <c:pt idx="40">
                  <c:v>2018.0</c:v>
                </c:pt>
                <c:pt idx="41">
                  <c:v>2019.0</c:v>
                </c:pt>
              </c:numCache>
            </c:numRef>
          </c:cat>
          <c:val>
            <c:numRef>
              <c:f>'[中西部转移支付与债务-收入差距(更新版).xlsx]Sheet1'!$C$3:$C$44</c:f>
              <c:numCache>
                <c:formatCode>General</c:formatCode>
                <c:ptCount val="42"/>
                <c:pt idx="19">
                  <c:v>0.136305541031723</c:v>
                </c:pt>
                <c:pt idx="20">
                  <c:v>0.138472562506168</c:v>
                </c:pt>
                <c:pt idx="21">
                  <c:v>0.146096506283171</c:v>
                </c:pt>
                <c:pt idx="22">
                  <c:v>0.153312994270326</c:v>
                </c:pt>
                <c:pt idx="23">
                  <c:v>0.161714043694975</c:v>
                </c:pt>
                <c:pt idx="24">
                  <c:v>0.163444124422496</c:v>
                </c:pt>
                <c:pt idx="25">
                  <c:v>0.162665482991683</c:v>
                </c:pt>
                <c:pt idx="26">
                  <c:v>0.158240218067068</c:v>
                </c:pt>
                <c:pt idx="27">
                  <c:v>0.144818508750136</c:v>
                </c:pt>
                <c:pt idx="28">
                  <c:v>0.13971709522792</c:v>
                </c:pt>
                <c:pt idx="29">
                  <c:v>0.139415230735917</c:v>
                </c:pt>
                <c:pt idx="30">
                  <c:v>0.13593360839406</c:v>
                </c:pt>
                <c:pt idx="31">
                  <c:v>0.123857912082269</c:v>
                </c:pt>
                <c:pt idx="32">
                  <c:v>0.121530202958655</c:v>
                </c:pt>
                <c:pt idx="33">
                  <c:v>0.115610453310403</c:v>
                </c:pt>
                <c:pt idx="34">
                  <c:v>0.108316791210769</c:v>
                </c:pt>
                <c:pt idx="35">
                  <c:v>0.109690635638541</c:v>
                </c:pt>
                <c:pt idx="36">
                  <c:v>0.109559000437904</c:v>
                </c:pt>
                <c:pt idx="37">
                  <c:v>0.116910648546459</c:v>
                </c:pt>
                <c:pt idx="38">
                  <c:v>0.11644410714223</c:v>
                </c:pt>
                <c:pt idx="39">
                  <c:v>0.113203922475373</c:v>
                </c:pt>
                <c:pt idx="40">
                  <c:v>0.10966550821932</c:v>
                </c:pt>
                <c:pt idx="41">
                  <c:v>0.113451722917245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03-498D-BDA1-B9AF7513D706}"/>
            </c:ext>
          </c:extLst>
        </c:ser>
        <c:ser>
          <c:idx val="4"/>
          <c:order val="2"/>
          <c:tx>
            <c:strRef>
              <c:f>'[中西部转移支付与债务-收入差距(更新版).xlsx]Sheet1'!$F$2</c:f>
              <c:strCache>
                <c:ptCount val="1"/>
                <c:pt idx="0">
                  <c:v>中西部（加辽宁省）债务与其自身GDP比例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31750" cap="rnd" cmpd="sng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'[中西部转移支付与债务-收入差距(更新版).xlsx]Sheet1'!$A$3:$A$44</c:f>
              <c:numCache>
                <c:formatCode>General</c:formatCode>
                <c:ptCount val="42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  <c:pt idx="37">
                  <c:v>2015.0</c:v>
                </c:pt>
                <c:pt idx="38">
                  <c:v>2016.0</c:v>
                </c:pt>
                <c:pt idx="39">
                  <c:v>2017.0</c:v>
                </c:pt>
                <c:pt idx="40">
                  <c:v>2018.0</c:v>
                </c:pt>
                <c:pt idx="41">
                  <c:v>2019.0</c:v>
                </c:pt>
              </c:numCache>
              <c:extLst xmlns:c15="http://schemas.microsoft.com/office/drawing/2012/chart" xmlns:c16r2="http://schemas.microsoft.com/office/drawing/2015/06/chart"/>
            </c:numRef>
          </c:cat>
          <c:val>
            <c:numRef>
              <c:f>'[中西部转移支付与债务-收入差距(更新版).xlsx]Sheet1'!$F$3:$F$44</c:f>
              <c:numCache>
                <c:formatCode>General</c:formatCode>
                <c:ptCount val="42"/>
                <c:pt idx="28">
                  <c:v>0.0287616519405076</c:v>
                </c:pt>
                <c:pt idx="29">
                  <c:v>0.0462952125756739</c:v>
                </c:pt>
                <c:pt idx="30">
                  <c:v>0.0546068519737398</c:v>
                </c:pt>
                <c:pt idx="31">
                  <c:v>0.0856263129128108</c:v>
                </c:pt>
                <c:pt idx="32">
                  <c:v>0.0929523504847773</c:v>
                </c:pt>
                <c:pt idx="33">
                  <c:v>0.0956492628475056</c:v>
                </c:pt>
                <c:pt idx="34">
                  <c:v>0.110654845488492</c:v>
                </c:pt>
                <c:pt idx="35">
                  <c:v>0.124060044340933</c:v>
                </c:pt>
                <c:pt idx="36">
                  <c:v>0.138090347966076</c:v>
                </c:pt>
                <c:pt idx="37">
                  <c:v>0.155097729851902</c:v>
                </c:pt>
                <c:pt idx="38">
                  <c:v>0.164411824737034</c:v>
                </c:pt>
                <c:pt idx="39">
                  <c:v>0.164074227038822</c:v>
                </c:pt>
                <c:pt idx="40">
                  <c:v>0.165581511344076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smooth val="0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4-8303-498D-BDA1-B9AF7513D706}"/>
            </c:ext>
          </c:extLst>
        </c:ser>
        <c:ser>
          <c:idx val="5"/>
          <c:order val="3"/>
          <c:tx>
            <c:strRef>
              <c:f>'[中西部转移支付与债务-收入差距(更新版).xlsx]Sheet1'!$G$2</c:f>
              <c:strCache>
                <c:ptCount val="1"/>
                <c:pt idx="0">
                  <c:v>中西部（加辽宁省）转移支付与其自身GDP比例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triang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numRef>
              <c:f>'[中西部转移支付与债务-收入差距(更新版).xlsx]Sheet1'!$A$3:$A$44</c:f>
              <c:numCache>
                <c:formatCode>General</c:formatCode>
                <c:ptCount val="42"/>
                <c:pt idx="0">
                  <c:v>1978.0</c:v>
                </c:pt>
                <c:pt idx="1">
                  <c:v>1979.0</c:v>
                </c:pt>
                <c:pt idx="2">
                  <c:v>1980.0</c:v>
                </c:pt>
                <c:pt idx="3">
                  <c:v>1981.0</c:v>
                </c:pt>
                <c:pt idx="4">
                  <c:v>1982.0</c:v>
                </c:pt>
                <c:pt idx="5">
                  <c:v>1983.0</c:v>
                </c:pt>
                <c:pt idx="6">
                  <c:v>1984.0</c:v>
                </c:pt>
                <c:pt idx="7">
                  <c:v>1985.0</c:v>
                </c:pt>
                <c:pt idx="8">
                  <c:v>1986.0</c:v>
                </c:pt>
                <c:pt idx="9">
                  <c:v>1987.0</c:v>
                </c:pt>
                <c:pt idx="10">
                  <c:v>1988.0</c:v>
                </c:pt>
                <c:pt idx="11">
                  <c:v>1989.0</c:v>
                </c:pt>
                <c:pt idx="12">
                  <c:v>1990.0</c:v>
                </c:pt>
                <c:pt idx="13">
                  <c:v>1991.0</c:v>
                </c:pt>
                <c:pt idx="14">
                  <c:v>1992.0</c:v>
                </c:pt>
                <c:pt idx="15">
                  <c:v>1993.0</c:v>
                </c:pt>
                <c:pt idx="16">
                  <c:v>1994.0</c:v>
                </c:pt>
                <c:pt idx="17">
                  <c:v>1995.0</c:v>
                </c:pt>
                <c:pt idx="18">
                  <c:v>1996.0</c:v>
                </c:pt>
                <c:pt idx="19">
                  <c:v>1997.0</c:v>
                </c:pt>
                <c:pt idx="20">
                  <c:v>1998.0</c:v>
                </c:pt>
                <c:pt idx="21">
                  <c:v>1999.0</c:v>
                </c:pt>
                <c:pt idx="22">
                  <c:v>2000.0</c:v>
                </c:pt>
                <c:pt idx="23">
                  <c:v>2001.0</c:v>
                </c:pt>
                <c:pt idx="24">
                  <c:v>2002.0</c:v>
                </c:pt>
                <c:pt idx="25">
                  <c:v>2003.0</c:v>
                </c:pt>
                <c:pt idx="26">
                  <c:v>2004.0</c:v>
                </c:pt>
                <c:pt idx="27">
                  <c:v>2005.0</c:v>
                </c:pt>
                <c:pt idx="28">
                  <c:v>2006.0</c:v>
                </c:pt>
                <c:pt idx="29">
                  <c:v>2007.0</c:v>
                </c:pt>
                <c:pt idx="30">
                  <c:v>2008.0</c:v>
                </c:pt>
                <c:pt idx="31">
                  <c:v>2009.0</c:v>
                </c:pt>
                <c:pt idx="32">
                  <c:v>2010.0</c:v>
                </c:pt>
                <c:pt idx="33">
                  <c:v>2011.0</c:v>
                </c:pt>
                <c:pt idx="34">
                  <c:v>2012.0</c:v>
                </c:pt>
                <c:pt idx="35">
                  <c:v>2013.0</c:v>
                </c:pt>
                <c:pt idx="36">
                  <c:v>2014.0</c:v>
                </c:pt>
                <c:pt idx="37">
                  <c:v>2015.0</c:v>
                </c:pt>
                <c:pt idx="38">
                  <c:v>2016.0</c:v>
                </c:pt>
                <c:pt idx="39">
                  <c:v>2017.0</c:v>
                </c:pt>
                <c:pt idx="40">
                  <c:v>2018.0</c:v>
                </c:pt>
                <c:pt idx="41">
                  <c:v>2019.0</c:v>
                </c:pt>
              </c:numCache>
              <c:extLst xmlns:c15="http://schemas.microsoft.com/office/drawing/2012/chart" xmlns:c16r2="http://schemas.microsoft.com/office/drawing/2015/06/chart"/>
            </c:numRef>
          </c:cat>
          <c:val>
            <c:numRef>
              <c:f>'[中西部转移支付与债务-收入差距(更新版).xlsx]Sheet1'!$G$3:$G$44</c:f>
              <c:numCache>
                <c:formatCode>General</c:formatCode>
                <c:ptCount val="42"/>
                <c:pt idx="16">
                  <c:v>0.061437</c:v>
                </c:pt>
                <c:pt idx="17">
                  <c:v>0.051314</c:v>
                </c:pt>
                <c:pt idx="18">
                  <c:v>0.047202</c:v>
                </c:pt>
                <c:pt idx="19">
                  <c:v>0.043422</c:v>
                </c:pt>
                <c:pt idx="20">
                  <c:v>0.050818</c:v>
                </c:pt>
                <c:pt idx="21">
                  <c:v>0.061814</c:v>
                </c:pt>
                <c:pt idx="22">
                  <c:v>0.070042</c:v>
                </c:pt>
                <c:pt idx="23">
                  <c:v>0.087856</c:v>
                </c:pt>
                <c:pt idx="24">
                  <c:v>0.090373</c:v>
                </c:pt>
                <c:pt idx="25">
                  <c:v>0.088226</c:v>
                </c:pt>
                <c:pt idx="26">
                  <c:v>0.095895</c:v>
                </c:pt>
                <c:pt idx="27">
                  <c:v>0.094813</c:v>
                </c:pt>
                <c:pt idx="28">
                  <c:v>0.100926</c:v>
                </c:pt>
                <c:pt idx="29">
                  <c:v>0.107716</c:v>
                </c:pt>
                <c:pt idx="30">
                  <c:v>0.117118</c:v>
                </c:pt>
                <c:pt idx="31">
                  <c:v>0.137841</c:v>
                </c:pt>
                <c:pt idx="32">
                  <c:v>0.131773</c:v>
                </c:pt>
                <c:pt idx="33">
                  <c:v>0.13987</c:v>
                </c:pt>
                <c:pt idx="34">
                  <c:v>0.139509</c:v>
                </c:pt>
                <c:pt idx="35">
                  <c:v>0.130372</c:v>
                </c:pt>
                <c:pt idx="36">
                  <c:v>0.131152</c:v>
                </c:pt>
                <c:pt idx="37">
                  <c:v>0.137353</c:v>
                </c:pt>
                <c:pt idx="38">
                  <c:v>0.13709</c:v>
                </c:pt>
                <c:pt idx="39">
                  <c:v>0.132367</c:v>
                </c:pt>
                <c:pt idx="40">
                  <c:v>0.128576</c:v>
                </c:pt>
                <c:pt idx="41">
                  <c:v>0.128171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smooth val="0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5-8303-498D-BDA1-B9AF7513D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93550480"/>
        <c:axId val="-961888288"/>
        <c:extLst xmlns:c16r2="http://schemas.microsoft.com/office/drawing/2015/06/chart"/>
      </c:lineChart>
      <c:catAx>
        <c:axId val="-5935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961888288"/>
        <c:crosses val="autoZero"/>
        <c:auto val="1"/>
        <c:lblAlgn val="ctr"/>
        <c:lblOffset val="100"/>
        <c:noMultiLvlLbl val="0"/>
      </c:catAx>
      <c:valAx>
        <c:axId val="-96188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9355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7654367691473"/>
          <c:y val="0.238119275546988"/>
          <c:w val="0.477465735757462"/>
          <c:h val="0.205172618095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3971706929447"/>
          <c:y val="0.0490196078431372"/>
          <c:w val="0.940486496367165"/>
          <c:h val="0.895011836755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tx1"/>
              </a:solidFill>
              <a:ln w="6350">
                <a:noFill/>
              </a:ln>
              <a:effectLst/>
            </c:spPr>
          </c:marker>
          <c:cat>
            <c:numRef>
              <c:f>Sheet1!$A$2:$A$23</c:f>
              <c:numCache>
                <c:formatCode>General</c:formatCode>
                <c:ptCount val="20"/>
                <c:pt idx="0">
                  <c:v>1995.0</c:v>
                </c:pt>
                <c:pt idx="1">
                  <c:v>1996.0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  <c:extLst xmlns:c16r2="http://schemas.microsoft.com/office/drawing/2015/06/chart"/>
            </c:numRef>
          </c:cat>
          <c:val>
            <c:numRef>
              <c:f>Sheet1!$B$2:$B$23</c:f>
              <c:numCache>
                <c:formatCode>General</c:formatCode>
                <c:ptCount val="20"/>
                <c:pt idx="0">
                  <c:v>0.616602059</c:v>
                </c:pt>
                <c:pt idx="1">
                  <c:v>0.487217641</c:v>
                </c:pt>
                <c:pt idx="2">
                  <c:v>0.567462058415868</c:v>
                </c:pt>
                <c:pt idx="3">
                  <c:v>0.465245547</c:v>
                </c:pt>
                <c:pt idx="4">
                  <c:v>0.378494087</c:v>
                </c:pt>
                <c:pt idx="5">
                  <c:v>0.419948629</c:v>
                </c:pt>
                <c:pt idx="6">
                  <c:v>0.31681665</c:v>
                </c:pt>
                <c:pt idx="7">
                  <c:v>0.295924683</c:v>
                </c:pt>
                <c:pt idx="8">
                  <c:v>0.391874998</c:v>
                </c:pt>
                <c:pt idx="9">
                  <c:v>0.368130485</c:v>
                </c:pt>
                <c:pt idx="10">
                  <c:v>0.373676966</c:v>
                </c:pt>
                <c:pt idx="11">
                  <c:v>0.435278838</c:v>
                </c:pt>
                <c:pt idx="12">
                  <c:v>0.456264379</c:v>
                </c:pt>
                <c:pt idx="13">
                  <c:v>0.412238423</c:v>
                </c:pt>
                <c:pt idx="14">
                  <c:v>0.449825882</c:v>
                </c:pt>
                <c:pt idx="15">
                  <c:v>0.503907331</c:v>
                </c:pt>
                <c:pt idx="16">
                  <c:v>0.560799925</c:v>
                </c:pt>
                <c:pt idx="17">
                  <c:v>0.558633046</c:v>
                </c:pt>
                <c:pt idx="18">
                  <c:v>0.59559732422017</c:v>
                </c:pt>
                <c:pt idx="19">
                  <c:v>0.626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28-45F2-B5D8-FC666BD74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38286688"/>
        <c:axId val="-782129808"/>
      </c:lineChart>
      <c:catAx>
        <c:axId val="-10382866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8575" cap="flat" cmpd="sng" algn="ctr">
            <a:solidFill>
              <a:srgbClr val="7030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82129808"/>
        <c:crosses val="autoZero"/>
        <c:auto val="1"/>
        <c:lblAlgn val="ctr"/>
        <c:lblOffset val="100"/>
        <c:noMultiLvlLbl val="0"/>
      </c:catAx>
      <c:valAx>
        <c:axId val="-78212980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solidFill>
            <a:schemeClr val="bg1"/>
          </a:solidFill>
          <a:ln w="28575">
            <a:solidFill>
              <a:srgbClr val="7030A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38286688"/>
        <c:crosses val="autoZero"/>
        <c:crossBetween val="between"/>
      </c:valAx>
      <c:spPr>
        <a:solidFill>
          <a:schemeClr val="bg1">
            <a:lumMod val="65000"/>
            <a:lumOff val="3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65000"/>
        <a:lumOff val="35000"/>
      </a:schemeClr>
    </a:solidFill>
    <a:ln>
      <a:noFill/>
    </a:ln>
    <a:effectLst/>
  </c:spPr>
  <c:txPr>
    <a:bodyPr/>
    <a:lstStyle/>
    <a:p>
      <a:pPr>
        <a:defRPr sz="2000"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25000"/>
            <a:lumOff val="7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10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9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ysClr val="windowText" lastClr="000000"/>
    </cs:fontRef>
  </cs:dataPoint>
  <cs:dataPoint3D>
    <cs:lnRef idx="0"/>
    <cs:fillRef idx="1">
      <cs:styleClr val="auto"/>
    </cs:fillRef>
    <cs:effectRef idx="0"/>
    <cs:fontRef idx="minor">
      <a:sysClr val="windowText" lastClr="000000"/>
    </cs:fontRef>
  </cs:dataPoint3D>
  <cs:dataPointLine>
    <cs:lnRef idx="0">
      <cs:styleClr val="auto"/>
    </cs:lnRef>
    <cs:fillRef idx="1"/>
    <cs:effectRef idx="0"/>
    <cs:fontRef idx="minor">
      <a:sysClr val="windowText" lastClr="000000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ysClr val="windowText" lastClr="000000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75000"/>
          <a:lumOff val="25000"/>
        </a:sysClr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0"/>
            <a:lumOff val="50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25000"/>
            <a:lumOff val="75000"/>
          </a:sysClr>
        </a:solidFill>
        <a:round/>
      </a:ln>
    </cs:spPr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10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9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ysClr val="windowText" lastClr="000000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ysClr val="windowText" lastClr="000000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ysClr val="windowText" lastClr="000000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ysClr val="windowText" lastClr="000000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65000"/>
          <a:lumOff val="35000"/>
        </a:sysClr>
      </a:solidFill>
      <a:ln w="9525">
        <a:solidFill>
          <a:sysClr val="windowText" lastClr="000000">
            <a:lumMod val="65000"/>
            <a:lumOff val="35000"/>
          </a:sysClr>
        </a:solidFill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75000"/>
            <a:lumOff val="25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>
        <a:solidFill>
          <a:sysClr val="windowText" lastClr="000000">
            <a:lumMod val="15000"/>
            <a:lumOff val="85000"/>
          </a:sysClr>
        </a:solidFill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0.34486</cdr:x>
      <cdr:y>0.13175</cdr:y>
    </cdr:from>
    <cdr:to>
      <cdr:x>0.74685</cdr:x>
      <cdr:y>0.23784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176696" y="573270"/>
          <a:ext cx="1371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zh-CN" sz="2400" b="1" dirty="0">
              <a:solidFill>
                <a:srgbClr val="FF0000"/>
              </a:solidFill>
            </a:rPr>
            <a:t>GDP</a:t>
          </a:r>
          <a:endParaRPr kumimoji="1" lang="zh-CN" altLang="en-US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0.34978</cdr:x>
      <cdr:y>0.29158</cdr:y>
    </cdr:from>
    <cdr:to>
      <cdr:x>0.75176</cdr:x>
      <cdr:y>0.39768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1193459" y="1268783"/>
          <a:ext cx="1371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zh-CN" altLang="en-US" sz="2400" b="1" dirty="0">
              <a:solidFill>
                <a:srgbClr val="0432FF"/>
              </a:solidFill>
            </a:rPr>
            <a:t>人口</a:t>
          </a:r>
        </a:p>
      </cdr:txBody>
    </cdr:sp>
  </cdr:relSizeAnchor>
  <cdr:relSizeAnchor xmlns:cdr="http://schemas.openxmlformats.org/drawingml/2006/chartDrawing">
    <cdr:from>
      <cdr:x>0.33325</cdr:x>
      <cdr:y>0.54075</cdr:y>
    </cdr:from>
    <cdr:to>
      <cdr:x>0.82754</cdr:x>
      <cdr:y>0.64685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1137072" y="2352982"/>
          <a:ext cx="16865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zh-CN" altLang="en-US" sz="2400" b="1">
              <a:solidFill>
                <a:schemeClr val="tx1"/>
              </a:solidFill>
            </a:rPr>
            <a:t>人均 </a:t>
          </a:r>
          <a:r>
            <a:rPr kumimoji="1" lang="en-US" altLang="zh-CN" sz="2400" b="1" dirty="0">
              <a:solidFill>
                <a:schemeClr val="tx1"/>
              </a:solidFill>
            </a:rPr>
            <a:t>GDP</a:t>
          </a:r>
          <a:endParaRPr kumimoji="1" lang="zh-CN" alt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0.30292</cdr:x>
      <cdr:y>0.30219</cdr:y>
    </cdr:from>
    <cdr:to>
      <cdr:x>0.69708</cdr:x>
      <cdr:y>0.40829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054100" y="1314950"/>
          <a:ext cx="1371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zh-CN" sz="2400" b="1" dirty="0">
              <a:solidFill>
                <a:srgbClr val="FF0000"/>
              </a:solidFill>
            </a:rPr>
            <a:t>GDP</a:t>
          </a:r>
          <a:endParaRPr kumimoji="1" lang="zh-CN" altLang="en-US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0.43066</cdr:x>
      <cdr:y>0.3939</cdr:y>
    </cdr:from>
    <cdr:to>
      <cdr:x>0.82482</cdr:x>
      <cdr:y>0.5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1498600" y="1714003"/>
          <a:ext cx="1371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zh-CN" altLang="en-US" sz="2400" b="1" dirty="0">
              <a:solidFill>
                <a:srgbClr val="0432FF"/>
              </a:solidFill>
            </a:rPr>
            <a:t>人口</a:t>
          </a:r>
        </a:p>
      </cdr:txBody>
    </cdr:sp>
  </cdr:relSizeAnchor>
  <cdr:relSizeAnchor xmlns:cdr="http://schemas.openxmlformats.org/drawingml/2006/chartDrawing">
    <cdr:from>
      <cdr:x>0.5</cdr:x>
      <cdr:y>0.54308</cdr:y>
    </cdr:from>
    <cdr:to>
      <cdr:x>0.98467</cdr:x>
      <cdr:y>0.64918</cdr:y>
    </cdr:to>
    <cdr:sp macro="" textlink="">
      <cdr:nvSpPr>
        <cdr:cNvPr id="6" name="文本框 5"/>
        <cdr:cNvSpPr txBox="1"/>
      </cdr:nvSpPr>
      <cdr:spPr>
        <a:xfrm xmlns:a="http://schemas.openxmlformats.org/drawingml/2006/main">
          <a:off x="1739900" y="2363142"/>
          <a:ext cx="16865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zh-CN" altLang="en-US" sz="2400" b="1">
              <a:solidFill>
                <a:schemeClr val="tx1"/>
              </a:solidFill>
            </a:rPr>
            <a:t>人均 </a:t>
          </a:r>
          <a:r>
            <a:rPr kumimoji="1" lang="en-US" altLang="zh-CN" sz="2400" b="1" dirty="0">
              <a:solidFill>
                <a:schemeClr val="tx1"/>
              </a:solidFill>
            </a:rPr>
            <a:t>GDP</a:t>
          </a:r>
          <a:endParaRPr kumimoji="1" lang="zh-CN" alt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0.33116</cdr:x>
      <cdr:y>0.23854</cdr:y>
    </cdr:from>
    <cdr:to>
      <cdr:x>0.75106</cdr:x>
      <cdr:y>0.34463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1081702" y="1037951"/>
          <a:ext cx="1371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zh-CN" sz="2400" b="1" dirty="0">
              <a:solidFill>
                <a:srgbClr val="FF0000"/>
              </a:solidFill>
            </a:rPr>
            <a:t>GDP</a:t>
          </a:r>
          <a:endParaRPr kumimoji="1" lang="zh-CN" altLang="en-US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0.35448</cdr:x>
      <cdr:y>0.3939</cdr:y>
    </cdr:from>
    <cdr:to>
      <cdr:x>0.77439</cdr:x>
      <cdr:y>0.5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1157902" y="1714003"/>
          <a:ext cx="13716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zh-CN" altLang="en-US" sz="2400" b="1" dirty="0">
              <a:solidFill>
                <a:srgbClr val="0432FF"/>
              </a:solidFill>
            </a:rPr>
            <a:t>人口</a:t>
          </a:r>
        </a:p>
      </cdr:txBody>
    </cdr:sp>
  </cdr:relSizeAnchor>
  <cdr:relSizeAnchor xmlns:cdr="http://schemas.openxmlformats.org/drawingml/2006/chartDrawing">
    <cdr:from>
      <cdr:x>0.33074</cdr:x>
      <cdr:y>0.54075</cdr:y>
    </cdr:from>
    <cdr:to>
      <cdr:x>0.84707</cdr:x>
      <cdr:y>0.64685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1080348" y="2352982"/>
          <a:ext cx="16865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zh-CN" altLang="en-US" sz="2400" b="1">
              <a:solidFill>
                <a:schemeClr val="tx1"/>
              </a:solidFill>
            </a:rPr>
            <a:t>人均 </a:t>
          </a:r>
          <a:r>
            <a:rPr kumimoji="1" lang="en-US" altLang="zh-CN" sz="2400" b="1" dirty="0">
              <a:solidFill>
                <a:schemeClr val="tx1"/>
              </a:solidFill>
            </a:rPr>
            <a:t>GDP</a:t>
          </a:r>
          <a:endParaRPr kumimoji="1" lang="zh-CN" alt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0.4017</cdr:x>
      <cdr:y>0.02561</cdr:y>
    </cdr:from>
    <cdr:to>
      <cdr:x>0.40237</cdr:x>
      <cdr:y>0.90576</cdr:y>
    </cdr:to>
    <cdr:cxnSp macro="">
      <cdr:nvCxnSpPr>
        <cdr:cNvPr id="2" name="直接连接符 1">
          <a:extLst xmlns:a="http://schemas.openxmlformats.org/drawingml/2006/main">
            <a:ext uri="{FF2B5EF4-FFF2-40B4-BE49-F238E27FC236}">
              <a16:creationId xmlns="" xmlns:a16="http://schemas.microsoft.com/office/drawing/2014/main" id="{21D61052-2899-4794-90D6-60856F904FE6}"/>
            </a:ext>
          </a:extLst>
        </cdr:cNvPr>
        <cdr:cNvCxnSpPr/>
      </cdr:nvCxnSpPr>
      <cdr:spPr>
        <a:xfrm xmlns:a="http://schemas.openxmlformats.org/drawingml/2006/main" flipH="1" flipV="1">
          <a:off x="4752042" y="139123"/>
          <a:ext cx="7926" cy="4781108"/>
        </a:xfrm>
        <a:prstGeom xmlns:a="http://schemas.openxmlformats.org/drawingml/2006/main" prst="line">
          <a:avLst/>
        </a:prstGeom>
        <a:ln xmlns:a="http://schemas.openxmlformats.org/drawingml/2006/main" w="28575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9619-173F-E64D-909B-018166135F87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1D2AA-C912-E04E-94DB-E8E7B90AD5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433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07B4-8941-9540-9759-BCCDDF2B1D4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4CEE2-BDED-E94E-B6C4-7DEB0627903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509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纵轴：</a:t>
            </a:r>
            <a:r>
              <a:rPr lang="en-US" altLang="zh-CN" dirty="0"/>
              <a:t>ln</a:t>
            </a:r>
            <a:r>
              <a:rPr lang="zh-CN" altLang="en-US" dirty="0"/>
              <a:t>（土地出让面积）</a:t>
            </a:r>
            <a:r>
              <a:rPr lang="zh-CN" altLang="en-US" baseline="0" dirty="0"/>
              <a:t> 面积单位为：公顷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%% </a:t>
            </a:r>
            <a:r>
              <a:rPr lang="zh-CN" altLang="en-US" baseline="0" dirty="0"/>
              <a:t>图标应该是</a:t>
            </a:r>
            <a:r>
              <a:rPr lang="en-US" altLang="zh-CN" baseline="0" dirty="0"/>
              <a:t>Land supply share increased (decreased)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3219-2DDA-443E-A916-E67F4496A5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李杰伟、梁芊芊、赵文悦、叶洁娜，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，《第六和第七次人口普查期间人口空间分布变化》，未发表工作论文，下载地址：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www.profluming.com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article.html?aid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=192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CEE2-BDED-E94E-B6C4-7DEB06279031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57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58E56B9-A36C-CB4E-91A6-F27AF0138B9A}" type="datetimeFigureOut">
              <a:rPr kumimoji="1" lang="zh-CN" altLang="en-US" smtClean="0"/>
              <a:t>23/5/13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slide" Target="slide35.xml"/><Relationship Id="rId5" Type="http://schemas.openxmlformats.org/officeDocument/2006/relationships/image" Target="../media/image15.jpeg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8" Type="http://schemas.openxmlformats.org/officeDocument/2006/relationships/image" Target="../media/image18.tiff"/><Relationship Id="rId9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人口</a:t>
            </a:r>
            <a:r>
              <a:rPr lang="zh-CN" altLang="en-US" dirty="0" smtClean="0"/>
              <a:t>集聚中的区域发展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246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集聚中走向平衡：中美日对比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en-US" altLang="zh-CN" sz="2800" dirty="0"/>
              <a:t>(Li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and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Lu,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2021)</a:t>
            </a:r>
            <a:endParaRPr kumimoji="1" lang="zh-CN" altLang="en-US" sz="2800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4707467" y="1825625"/>
          <a:ext cx="341206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38200" y="1825625"/>
          <a:ext cx="3479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8476825" y="1825625"/>
          <a:ext cx="3266441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813560" y="621792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中国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07880" y="619525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日本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84163" y="621049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美国</a:t>
            </a:r>
          </a:p>
        </p:txBody>
      </p:sp>
    </p:spTree>
    <p:extLst>
      <p:ext uri="{BB962C8B-B14F-4D97-AF65-F5344CB8AC3E}">
        <p14:creationId xmlns:p14="http://schemas.microsoft.com/office/powerpoint/2010/main" val="35403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 smtClean="0"/>
              <a:t>沿海内陆、南北差距</a:t>
            </a:r>
            <a:r>
              <a:rPr kumimoji="1" lang="en-US" altLang="zh-CN" sz="4400" dirty="0" smtClean="0"/>
              <a:t/>
            </a:r>
            <a:br>
              <a:rPr kumimoji="1" lang="en-US" altLang="zh-CN" sz="4400" dirty="0" smtClean="0"/>
            </a:br>
            <a:r>
              <a:rPr kumimoji="1" lang="zh-CN" altLang="en-US" sz="4400" dirty="0" smtClean="0"/>
              <a:t>总量分化，人均趋同</a:t>
            </a:r>
            <a:endParaRPr kumimoji="1" lang="zh-CN" altLang="en-US" sz="4400" dirty="0"/>
          </a:p>
        </p:txBody>
      </p:sp>
      <p:graphicFrame>
        <p:nvGraphicFramePr>
          <p:cNvPr id="4" name="图表 3"/>
          <p:cNvGraphicFramePr/>
          <p:nvPr>
            <p:extLst/>
          </p:nvPr>
        </p:nvGraphicFramePr>
        <p:xfrm>
          <a:off x="2240280" y="2155825"/>
          <a:ext cx="7818120" cy="415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0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二、生产要素流动不畅下的城乡和区域</a:t>
            </a:r>
            <a:r>
              <a:rPr lang="zh-CN" altLang="zh-CN" dirty="0" smtClean="0"/>
              <a:t>发展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总量平衡，还是人均平衡？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zh-CN" dirty="0"/>
              <a:t>以人民为中心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：</a:t>
            </a:r>
            <a:r>
              <a:rPr lang="zh-CN" altLang="zh-CN" dirty="0" smtClean="0"/>
              <a:t> </a:t>
            </a:r>
            <a:r>
              <a:rPr lang="en-US" altLang="zh-CN" dirty="0" smtClean="0"/>
              <a:t>“</a:t>
            </a:r>
            <a:r>
              <a:rPr lang="zh-CN" altLang="zh-CN" dirty="0"/>
              <a:t>帮人发展</a:t>
            </a:r>
            <a:r>
              <a:rPr lang="en-US" altLang="zh-CN" dirty="0"/>
              <a:t>”</a:t>
            </a:r>
            <a:r>
              <a:rPr lang="zh-CN" altLang="zh-CN" dirty="0" smtClean="0"/>
              <a:t>，</a:t>
            </a:r>
            <a:r>
              <a:rPr lang="zh-CN" altLang="en-US" dirty="0" smtClean="0"/>
              <a:t>还是</a:t>
            </a:r>
            <a:r>
              <a:rPr lang="zh-CN" altLang="zh-CN" dirty="0" smtClean="0"/>
              <a:t> </a:t>
            </a:r>
            <a:r>
              <a:rPr lang="en-US" altLang="zh-CN" dirty="0" smtClean="0"/>
              <a:t>“</a:t>
            </a:r>
            <a:r>
              <a:rPr lang="zh-CN" altLang="zh-CN" dirty="0"/>
              <a:t>帮地发展</a:t>
            </a:r>
            <a:r>
              <a:rPr lang="en-US" altLang="zh-CN" dirty="0"/>
              <a:t>”</a:t>
            </a:r>
            <a:r>
              <a:rPr lang="zh-CN" altLang="zh-CN" dirty="0"/>
              <a:t> </a:t>
            </a:r>
            <a:r>
              <a:rPr lang="zh-CN" altLang="en-US" dirty="0" smtClean="0"/>
              <a:t>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625" y="732011"/>
            <a:ext cx="10832465" cy="1222692"/>
          </a:xfrm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rgbClr val="C00000"/>
                </a:solidFill>
              </a:rPr>
              <a:t>国家</a:t>
            </a:r>
            <a:r>
              <a:rPr lang="zh-CN" altLang="zh-CN" dirty="0">
                <a:solidFill>
                  <a:schemeClr val="tx1"/>
                </a:solidFill>
              </a:rPr>
              <a:t>层面</a:t>
            </a:r>
            <a:r>
              <a:rPr lang="zh-CN" altLang="en-US" dirty="0">
                <a:solidFill>
                  <a:schemeClr val="tx1"/>
                </a:solidFill>
              </a:rPr>
              <a:t>的均衡</a:t>
            </a:r>
            <a:r>
              <a:rPr lang="zh-CN" altLang="zh-CN" dirty="0">
                <a:solidFill>
                  <a:schemeClr val="tx1"/>
                </a:solidFill>
              </a:rPr>
              <a:t>：统一、发展和平衡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69975" y="1812758"/>
                <a:ext cx="10058400" cy="4659480"/>
              </a:xfrm>
            </p:spPr>
            <p:txBody>
              <a:bodyPr>
                <a:normAutofit/>
              </a:bodyPr>
              <a:lstStyle/>
              <a:p>
                <a:pPr lvl="1">
                  <a:defRPr/>
                </a:pPr>
                <a:endParaRPr kumimoji="1" lang="en-US" altLang="zh-CN" sz="1400" dirty="0"/>
              </a:p>
              <a:p>
                <a:pPr>
                  <a:defRPr/>
                </a:pPr>
                <a:endParaRPr kumimoji="1" lang="en-US" altLang="zh-CN" sz="3200" dirty="0"/>
              </a:p>
              <a:p>
                <a:pPr>
                  <a:defRPr/>
                </a:pPr>
                <a:r>
                  <a:rPr kumimoji="1" lang="zh-CN" altLang="en-US" dirty="0"/>
                  <a:t>空间</a:t>
                </a:r>
                <a:r>
                  <a:rPr kumimoji="1" lang="zh-CN" altLang="en-US" dirty="0" smtClean="0"/>
                  <a:t>均衡</a:t>
                </a:r>
                <a:r>
                  <a:rPr kumimoji="1" lang="zh-CN" altLang="en-US" dirty="0"/>
                  <a:t>下的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共同富裕</a:t>
                </a:r>
                <a:endParaRPr kumimoji="1" lang="en-US" altLang="zh-CN" dirty="0"/>
              </a:p>
              <a:p>
                <a:pPr>
                  <a:defRPr/>
                </a:pPr>
                <a:endParaRPr kumimoji="1" lang="en-US" altLang="zh-CN" dirty="0"/>
              </a:p>
              <a:p>
                <a:pPr>
                  <a:defRPr/>
                </a:pPr>
                <a:r>
                  <a:rPr kumimoji="1" lang="zh-CN" altLang="en-US" dirty="0">
                    <a:solidFill>
                      <a:schemeClr val="bg1"/>
                    </a:solidFill>
                  </a:rPr>
                  <a:t>    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农村（小城市）＝城市（大城市）        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kumimoji="1" lang="zh-CN" alt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收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入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资源约束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𝑈</m:t>
                        </m:r>
                      </m:den>
                    </m:f>
                    <m:r>
                      <a:rPr lang="zh-CN" altLang="zh-CN" sz="3200">
                        <a:solidFill>
                          <a:schemeClr val="tx1"/>
                        </a:solidFill>
                        <a:latin typeface="Cambria Math" charset="0"/>
                      </a:rPr>
                      <m:t>＝</m:t>
                    </m:r>
                    <m:f>
                      <m:fPr>
                        <m:ctrlP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收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入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技术，资本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U</m:t>
                        </m:r>
                      </m:den>
                    </m:f>
                  </m:oMath>
                </a14:m>
                <a:endParaRPr lang="zh-CN" altLang="zh-CN" sz="32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kumimoji="1" lang="en-US" altLang="zh-CN" sz="3000" baseline="300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kumimoji="1" lang="en-US" altLang="zh-CN" sz="3000" baseline="30000" dirty="0"/>
              </a:p>
              <a:p>
                <a:pPr>
                  <a:defRPr/>
                </a:pPr>
                <a:endParaRPr kumimoji="1" lang="en-US" altLang="zh-CN" sz="3000" baseline="30000" dirty="0"/>
              </a:p>
              <a:p>
                <a:pPr>
                  <a:defRPr/>
                </a:pPr>
                <a:endParaRPr kumimoji="1" lang="en-US" altLang="zh-CN" sz="3000" dirty="0"/>
              </a:p>
              <a:p>
                <a:pPr lvl="1">
                  <a:defRPr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1843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975" y="1812758"/>
                <a:ext cx="10058400" cy="4659480"/>
              </a:xfrm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981714" y="4093936"/>
            <a:ext cx="1477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－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C(u)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ckwell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9227821" y="3657860"/>
            <a:ext cx="599122" cy="1343025"/>
          </a:xfrm>
          <a:prstGeom prst="leftBrace">
            <a:avLst>
              <a:gd name="adj1" fmla="val 8333"/>
              <a:gd name="adj2" fmla="val 4787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85298" y="4390230"/>
            <a:ext cx="17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技术与管理：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污染与拥堵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85298" y="3381090"/>
            <a:ext cx="16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制度成本</a:t>
            </a:r>
          </a:p>
        </p:txBody>
      </p:sp>
    </p:spTree>
    <p:extLst>
      <p:ext uri="{BB962C8B-B14F-4D97-AF65-F5344CB8AC3E}">
        <p14:creationId xmlns:p14="http://schemas.microsoft.com/office/powerpoint/2010/main" val="4239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3625" y="669151"/>
            <a:ext cx="10516316" cy="1222692"/>
          </a:xfrm>
        </p:spPr>
        <p:txBody>
          <a:bodyPr>
            <a:normAutofit/>
          </a:bodyPr>
          <a:lstStyle/>
          <a:p>
            <a:r>
              <a:rPr lang="zh-CN" altLang="zh-CN" sz="4800" dirty="0">
                <a:solidFill>
                  <a:srgbClr val="C00000"/>
                </a:solidFill>
              </a:rPr>
              <a:t>区域</a:t>
            </a:r>
            <a:r>
              <a:rPr lang="zh-CN" altLang="zh-CN" dirty="0">
                <a:solidFill>
                  <a:schemeClr val="tx1"/>
                </a:solidFill>
              </a:rPr>
              <a:t>层面</a:t>
            </a:r>
            <a:r>
              <a:rPr lang="zh-CN" altLang="en-US" sz="4800" dirty="0">
                <a:solidFill>
                  <a:schemeClr val="tx1"/>
                </a:solidFill>
              </a:rPr>
              <a:t>的均衡：</a:t>
            </a:r>
            <a:r>
              <a:rPr lang="zh-CN" altLang="zh-CN" sz="4800" dirty="0">
                <a:solidFill>
                  <a:schemeClr val="tx1"/>
                </a:solidFill>
              </a:rPr>
              <a:t>均匀、</a:t>
            </a:r>
            <a:r>
              <a:rPr lang="zh-CN" altLang="en-US" sz="4800" dirty="0">
                <a:solidFill>
                  <a:schemeClr val="tx1"/>
                </a:solidFill>
              </a:rPr>
              <a:t>均等</a:t>
            </a:r>
            <a:r>
              <a:rPr lang="zh-CN" altLang="zh-CN" sz="4800" dirty="0">
                <a:solidFill>
                  <a:schemeClr val="tx1"/>
                </a:solidFill>
              </a:rPr>
              <a:t>和补贴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69975" y="1891842"/>
                <a:ext cx="10058400" cy="4580395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kumimoji="1" lang="en-US" altLang="zh-CN" dirty="0"/>
              </a:p>
              <a:p>
                <a:pPr>
                  <a:defRPr/>
                </a:pPr>
                <a:r>
                  <a:rPr kumimoji="1" lang="zh-CN" altLang="en-US" dirty="0"/>
                  <a:t>   </a:t>
                </a:r>
                <a:r>
                  <a:rPr kumimoji="1" lang="zh-CN" altLang="en-US" dirty="0" smtClean="0"/>
                  <a:t>空间均衡</a:t>
                </a:r>
                <a:endParaRPr kumimoji="1" lang="en-US" altLang="zh-CN" dirty="0"/>
              </a:p>
              <a:p>
                <a:pPr>
                  <a:defRPr/>
                </a:pPr>
                <a:endParaRPr kumimoji="1" lang="en-US" altLang="zh-CN" dirty="0"/>
              </a:p>
              <a:p>
                <a:pPr>
                  <a:defRPr/>
                </a:pPr>
                <a:r>
                  <a:rPr kumimoji="1" lang="zh-CN" altLang="en-US" dirty="0"/>
                  <a:t>    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农村（小城市）＝城市（大城市）         </a:t>
                </a:r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kumimoji="1" lang="zh-CN" alt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收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入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资源约束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𝑈</m:t>
                        </m:r>
                      </m:den>
                    </m:f>
                    <m:r>
                      <a:rPr lang="zh-CN" altLang="zh-CN" sz="3200">
                        <a:solidFill>
                          <a:schemeClr val="tx1"/>
                        </a:solidFill>
                        <a:latin typeface="Cambria Math" charset="0"/>
                      </a:rPr>
                      <m:t>＝</m:t>
                    </m:r>
                    <m:f>
                      <m:fPr>
                        <m:ctrlP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zh-CN" sz="3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收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入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zh-CN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技术，资本</m:t>
                        </m:r>
                        <m: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U</m:t>
                        </m:r>
                      </m:den>
                    </m:f>
                  </m:oMath>
                </a14:m>
                <a:endParaRPr lang="zh-CN" altLang="zh-CN" sz="32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kumimoji="1" lang="en-US" altLang="zh-CN" sz="3000" baseline="30000" dirty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kumimoji="1" lang="en-US" altLang="zh-CN" sz="3000" baseline="30000" dirty="0"/>
              </a:p>
              <a:p>
                <a:pPr>
                  <a:defRPr/>
                </a:pPr>
                <a:endParaRPr kumimoji="1" lang="en-US" altLang="zh-CN" sz="3000" baseline="30000" dirty="0"/>
              </a:p>
              <a:p>
                <a:pPr>
                  <a:defRPr/>
                </a:pPr>
                <a:endParaRPr kumimoji="1" lang="en-US" altLang="zh-CN" sz="3000" dirty="0"/>
              </a:p>
              <a:p>
                <a:pPr lvl="1">
                  <a:defRPr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1843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975" y="1891842"/>
                <a:ext cx="10058400" cy="4580395"/>
              </a:xfrm>
              <a:blipFill rotWithShape="0">
                <a:blip r:embed="rId2"/>
                <a:stretch>
                  <a:fillRect l="-1818" t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926389" y="3865536"/>
            <a:ext cx="1477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－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C(u)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ckwell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9227821" y="3499844"/>
            <a:ext cx="599122" cy="1343025"/>
          </a:xfrm>
          <a:prstGeom prst="leftBrace">
            <a:avLst>
              <a:gd name="adj1" fmla="val 8333"/>
              <a:gd name="adj2" fmla="val 47872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solidFill>
                  <a:srgbClr val="FFFF00"/>
                </a:solidFill>
              </a:ln>
              <a:solidFill>
                <a:srgbClr val="C00000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85298" y="4445574"/>
            <a:ext cx="17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技术与管理：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污染与拥堵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85298" y="3177354"/>
            <a:ext cx="16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制度成本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2543979" y="5084067"/>
            <a:ext cx="2214561" cy="1296195"/>
          </a:xfrm>
          <a:prstGeom prst="wedgeRoundRectCallout">
            <a:avLst>
              <a:gd name="adj1" fmla="val 29135"/>
              <a:gd name="adj2" fmla="val -14140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+</a:t>
            </a:r>
            <a:r>
              <a:rPr kumimoji="1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S</a:t>
            </a: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（补贴）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做产业，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还是公共服务</a:t>
            </a:r>
          </a:p>
        </p:txBody>
      </p:sp>
    </p:spTree>
    <p:extLst>
      <p:ext uri="{BB962C8B-B14F-4D97-AF65-F5344CB8AC3E}">
        <p14:creationId xmlns:p14="http://schemas.microsoft.com/office/powerpoint/2010/main" val="5102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975" y="484189"/>
            <a:ext cx="10058400" cy="12226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zh-CN" altLang="en-US" dirty="0" smtClean="0">
                <a:solidFill>
                  <a:srgbClr val="FF0000"/>
                </a:solidFill>
              </a:rPr>
              <a:t>城市发展的活力、宜居与和谐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69975" y="2394898"/>
                <a:ext cx="10058400" cy="4077339"/>
              </a:xfrm>
              <a:extLst/>
            </p:spPr>
            <p:txBody>
              <a:bodyPr>
                <a:normAutofit/>
              </a:bodyPr>
              <a:lstStyle/>
              <a:p>
                <a:pPr lvl="1">
                  <a:defRPr/>
                </a:pPr>
                <a:endParaRPr kumimoji="1" lang="en-US" altLang="zh-CN" sz="1400" dirty="0"/>
              </a:p>
              <a:p>
                <a:pPr>
                  <a:defRPr/>
                </a:pPr>
                <a:r>
                  <a:rPr kumimoji="1" lang="zh-CN" altLang="en-US" sz="3200" dirty="0" smtClean="0"/>
                  <a:t>尊重每一种选择</a:t>
                </a:r>
                <a:endParaRPr kumimoji="1" lang="en-US" altLang="zh-CN" sz="3200" dirty="0" smtClean="0"/>
              </a:p>
              <a:p>
                <a:pPr>
                  <a:defRPr/>
                </a:pPr>
                <a:r>
                  <a:rPr kumimoji="1" lang="zh-CN" altLang="en-US" dirty="0" smtClean="0"/>
                  <a:t>   </a:t>
                </a:r>
                <a:endParaRPr kumimoji="1" lang="en-US" altLang="zh-CN" dirty="0" smtClean="0"/>
              </a:p>
              <a:p>
                <a:pPr>
                  <a:defRPr/>
                </a:pPr>
                <a:r>
                  <a:rPr kumimoji="1" lang="zh-CN" altLang="en-US" dirty="0"/>
                  <a:t> </a:t>
                </a:r>
                <a:r>
                  <a:rPr kumimoji="1" lang="zh-CN" altLang="en-US" dirty="0" smtClean="0"/>
                  <a:t>   农村（小城市）＝城市（大城市）         </a:t>
                </a:r>
                <a:endParaRPr kumimoji="1" lang="en-US" altLang="zh-CN" dirty="0" smtClean="0"/>
              </a:p>
              <a:p>
                <a:pPr>
                  <a:defRPr/>
                </a:pPr>
                <a:r>
                  <a:rPr kumimoji="1" lang="zh-CN" alt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zh-CN" sz="3200" i="1">
                            <a:latin typeface="Cambria Math" charset="0"/>
                          </a:rPr>
                          <m:t>收</m:t>
                        </m:r>
                        <m:r>
                          <a:rPr lang="zh-CN" altLang="zh-CN" sz="3200">
                            <a:latin typeface="Cambria Math" charset="0"/>
                          </a:rPr>
                          <m:t>入</m:t>
                        </m:r>
                        <m:r>
                          <a:rPr lang="en-US" altLang="zh-CN" sz="3200">
                            <a:latin typeface="Cambria Math" charset="0"/>
                          </a:rPr>
                          <m:t>(</m:t>
                        </m:r>
                        <m:r>
                          <a:rPr lang="zh-CN" altLang="zh-CN" sz="3200">
                            <a:latin typeface="Cambria Math" charset="0"/>
                          </a:rPr>
                          <m:t>资源约束</m:t>
                        </m:r>
                        <m:r>
                          <a:rPr lang="en-US" altLang="zh-CN" sz="320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altLang="zh-CN" sz="3200" i="1">
                            <a:latin typeface="Cambria Math" charset="0"/>
                          </a:rPr>
                          <m:t>𝑃</m:t>
                        </m:r>
                        <m:r>
                          <a:rPr lang="en-US" altLang="zh-CN" sz="3200" i="1">
                            <a:latin typeface="Cambria Math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charset="0"/>
                          </a:rPr>
                          <m:t>𝑈</m:t>
                        </m:r>
                      </m:den>
                    </m:f>
                    <m:r>
                      <a:rPr lang="zh-CN" altLang="zh-CN" sz="3200">
                        <a:latin typeface="Cambria Math" charset="0"/>
                      </a:rPr>
                      <m:t>＝</m:t>
                    </m:r>
                    <m:f>
                      <m:fPr>
                        <m:ctrlPr>
                          <a:rPr lang="zh-CN" altLang="zh-CN" sz="3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zh-CN" sz="3200" i="1">
                            <a:latin typeface="Cambria Math" charset="0"/>
                          </a:rPr>
                          <m:t>收</m:t>
                        </m:r>
                        <m:r>
                          <a:rPr lang="zh-CN" altLang="zh-CN" sz="3200">
                            <a:latin typeface="Cambria Math" charset="0"/>
                          </a:rPr>
                          <m:t>入</m:t>
                        </m:r>
                        <m:r>
                          <a:rPr lang="en-US" altLang="zh-CN" sz="3200">
                            <a:latin typeface="Cambria Math" charset="0"/>
                          </a:rPr>
                          <m:t>(</m:t>
                        </m:r>
                        <m:r>
                          <a:rPr lang="zh-CN" altLang="zh-CN" sz="3200">
                            <a:latin typeface="Cambria Math" charset="0"/>
                          </a:rPr>
                          <m:t>技术，资本</m:t>
                        </m:r>
                        <m:r>
                          <a:rPr lang="en-US" altLang="zh-CN" sz="320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charset="0"/>
                          </a:rPr>
                          <m:t>U</m:t>
                        </m:r>
                      </m:den>
                    </m:f>
                  </m:oMath>
                </a14:m>
                <a:endParaRPr lang="zh-CN" altLang="zh-CN" sz="3200" dirty="0"/>
              </a:p>
              <a:p>
                <a:pPr>
                  <a:defRPr/>
                </a:pPr>
                <a:endParaRPr kumimoji="1" lang="en-US" altLang="zh-CN" sz="3000" baseline="30000" dirty="0"/>
              </a:p>
              <a:p>
                <a:pPr>
                  <a:defRPr/>
                </a:pPr>
                <a:endParaRPr kumimoji="1" lang="en-US" altLang="zh-CN" sz="3000" baseline="30000" dirty="0" smtClean="0"/>
              </a:p>
              <a:p>
                <a:pPr>
                  <a:defRPr/>
                </a:pPr>
                <a:endParaRPr kumimoji="1" lang="en-US" altLang="zh-CN" sz="3000" baseline="30000" dirty="0"/>
              </a:p>
              <a:p>
                <a:pPr>
                  <a:defRPr/>
                </a:pPr>
                <a:endParaRPr kumimoji="1" lang="en-US" altLang="zh-CN" sz="3000" dirty="0" smtClean="0"/>
              </a:p>
              <a:p>
                <a:pPr lvl="1">
                  <a:defRPr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1843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975" y="2394898"/>
                <a:ext cx="10058400" cy="4077339"/>
              </a:xfrm>
              <a:blipFill rotWithShape="0">
                <a:blip r:embed="rId2"/>
                <a:stretch>
                  <a:fillRect l="-1818" t="-10762"/>
                </a:stretch>
              </a:blipFill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981714" y="4093936"/>
            <a:ext cx="1477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9pPr>
          </a:lstStyle>
          <a:p>
            <a:r>
              <a:rPr kumimoji="1" lang="zh-CN" altLang="en-US" sz="2400" dirty="0">
                <a:solidFill>
                  <a:srgbClr val="FF0000"/>
                </a:solidFill>
              </a:rPr>
              <a:t>－</a:t>
            </a:r>
            <a:r>
              <a:rPr kumimoji="1" lang="en-US" altLang="zh-CN" sz="2800" dirty="0">
                <a:solidFill>
                  <a:srgbClr val="FF0000"/>
                </a:solidFill>
              </a:rPr>
              <a:t>C(u)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9227821" y="3657860"/>
            <a:ext cx="599122" cy="1343025"/>
          </a:xfrm>
          <a:prstGeom prst="leftBrace">
            <a:avLst>
              <a:gd name="adj1" fmla="val 8333"/>
              <a:gd name="adj2" fmla="val 478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85298" y="4390230"/>
            <a:ext cx="17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技术与管理：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污染与拥堵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9985298" y="3381090"/>
            <a:ext cx="16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/>
              <a:t>制度成本</a:t>
            </a:r>
            <a:endParaRPr kumimoji="1" lang="zh-CN" altLang="en-US" sz="2400"/>
          </a:p>
        </p:txBody>
      </p:sp>
      <p:sp>
        <p:nvSpPr>
          <p:cNvPr id="6" name="圆角矩形标注 5"/>
          <p:cNvSpPr/>
          <p:nvPr/>
        </p:nvSpPr>
        <p:spPr>
          <a:xfrm>
            <a:off x="4743940" y="5686424"/>
            <a:ext cx="1785448" cy="900113"/>
          </a:xfrm>
          <a:prstGeom prst="wedgeRoundRectCallout">
            <a:avLst>
              <a:gd name="adj1" fmla="val 33946"/>
              <a:gd name="adj2" fmla="val -1435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rgbClr val="00FDFF"/>
                </a:solidFill>
              </a:rPr>
              <a:t>活力</a:t>
            </a:r>
            <a:endParaRPr kumimoji="1" lang="en-US" altLang="zh-CN" sz="2800" dirty="0" smtClean="0">
              <a:solidFill>
                <a:srgbClr val="00FDFF"/>
              </a:solidFill>
            </a:endParaRPr>
          </a:p>
          <a:p>
            <a:pPr algn="ctr"/>
            <a:r>
              <a:rPr kumimoji="1" lang="zh-CN" altLang="en-US" sz="2800" dirty="0" smtClean="0"/>
              <a:t>创新之城</a:t>
            </a:r>
            <a:endParaRPr kumimoji="1" lang="zh-CN" altLang="en-US" sz="2800" dirty="0"/>
          </a:p>
        </p:txBody>
      </p:sp>
      <p:sp>
        <p:nvSpPr>
          <p:cNvPr id="9" name="圆角矩形标注 8"/>
          <p:cNvSpPr/>
          <p:nvPr/>
        </p:nvSpPr>
        <p:spPr>
          <a:xfrm>
            <a:off x="8272368" y="5688903"/>
            <a:ext cx="1910906" cy="915490"/>
          </a:xfrm>
          <a:prstGeom prst="wedgeRoundRectCallout">
            <a:avLst>
              <a:gd name="adj1" fmla="val 82661"/>
              <a:gd name="adj2" fmla="val -10572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rgbClr val="00FDFF"/>
                </a:solidFill>
              </a:rPr>
              <a:t>宜居</a:t>
            </a:r>
            <a:endParaRPr kumimoji="1" lang="en-US" altLang="zh-CN" sz="2800" dirty="0" smtClean="0">
              <a:solidFill>
                <a:srgbClr val="00FDFF"/>
              </a:solidFill>
            </a:endParaRPr>
          </a:p>
          <a:p>
            <a:pPr algn="ctr"/>
            <a:r>
              <a:rPr kumimoji="1" lang="zh-CN" altLang="en-US" sz="2800" dirty="0" smtClean="0"/>
              <a:t>生态之城</a:t>
            </a:r>
            <a:endParaRPr kumimoji="1" lang="zh-CN" altLang="en-US" sz="2800" dirty="0"/>
          </a:p>
        </p:txBody>
      </p:sp>
      <p:sp>
        <p:nvSpPr>
          <p:cNvPr id="10" name="圆角矩形标注 9"/>
          <p:cNvSpPr/>
          <p:nvPr/>
        </p:nvSpPr>
        <p:spPr>
          <a:xfrm>
            <a:off x="8272368" y="2131156"/>
            <a:ext cx="1910906" cy="958873"/>
          </a:xfrm>
          <a:prstGeom prst="wedgeRoundRectCallout">
            <a:avLst>
              <a:gd name="adj1" fmla="val 74469"/>
              <a:gd name="adj2" fmla="val 8546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solidFill>
                  <a:srgbClr val="00FDFF"/>
                </a:solidFill>
              </a:rPr>
              <a:t>和谐</a:t>
            </a:r>
            <a:endParaRPr kumimoji="1" lang="en-US" altLang="zh-CN" sz="2800" dirty="0" smtClean="0">
              <a:solidFill>
                <a:srgbClr val="00FDFF"/>
              </a:solidFill>
            </a:endParaRPr>
          </a:p>
          <a:p>
            <a:pPr algn="ctr"/>
            <a:r>
              <a:rPr kumimoji="1" lang="zh-CN" altLang="en-US" sz="2800" dirty="0" smtClean="0"/>
              <a:t>人文之城</a:t>
            </a:r>
            <a:endParaRPr kumimoji="1" lang="zh-CN" altLang="en-US" sz="2800" dirty="0"/>
          </a:p>
        </p:txBody>
      </p:sp>
      <p:sp>
        <p:nvSpPr>
          <p:cNvPr id="11" name="圆角矩形标注 10"/>
          <p:cNvSpPr/>
          <p:nvPr/>
        </p:nvSpPr>
        <p:spPr>
          <a:xfrm>
            <a:off x="448229" y="5176042"/>
            <a:ext cx="2214561" cy="1296195"/>
          </a:xfrm>
          <a:prstGeom prst="wedgeRoundRectCallout">
            <a:avLst>
              <a:gd name="adj1" fmla="val 71071"/>
              <a:gd name="adj2" fmla="val -730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给钱</a:t>
            </a:r>
            <a:endParaRPr kumimoji="1" lang="en-US" altLang="zh-CN" sz="2800" dirty="0" smtClean="0"/>
          </a:p>
          <a:p>
            <a:pPr algn="ctr"/>
            <a:r>
              <a:rPr kumimoji="1" lang="zh-CN" altLang="en-US" sz="2000" dirty="0" smtClean="0"/>
              <a:t>做产业，</a:t>
            </a:r>
            <a:endParaRPr kumimoji="1" lang="en-US" altLang="zh-CN" sz="2000" dirty="0" smtClean="0"/>
          </a:p>
          <a:p>
            <a:pPr algn="ctr"/>
            <a:r>
              <a:rPr kumimoji="1" lang="zh-CN" altLang="en-US" sz="2000" dirty="0" smtClean="0"/>
              <a:t>还是公共服务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84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中国的区域发展之路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143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省间差距的变化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760365016"/>
              </p:ext>
            </p:extLst>
          </p:nvPr>
        </p:nvGraphicFramePr>
        <p:xfrm>
          <a:off x="1024128" y="1836821"/>
          <a:ext cx="10301598" cy="478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2120470" y="2286000"/>
            <a:ext cx="827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全国各省人均</a:t>
            </a:r>
            <a:r>
              <a:rPr lang="en-US" altLang="zh-CN" sz="2400" dirty="0"/>
              <a:t>GDP</a:t>
            </a:r>
            <a:r>
              <a:rPr lang="zh-CN" altLang="zh-CN" sz="2400" dirty="0"/>
              <a:t>与平均工资的</a:t>
            </a:r>
            <a:r>
              <a:rPr lang="en-US" altLang="zh-CN" sz="2400" dirty="0"/>
              <a:t>Gini</a:t>
            </a:r>
            <a:r>
              <a:rPr lang="zh-CN" altLang="zh-CN" sz="2400" dirty="0"/>
              <a:t>系数变化（</a:t>
            </a:r>
            <a:r>
              <a:rPr lang="en-US" altLang="zh-CN" sz="2400" dirty="0"/>
              <a:t>1955-2019</a:t>
            </a:r>
            <a:r>
              <a:rPr lang="zh-CN" altLang="zh-CN" sz="2400" dirty="0"/>
              <a:t>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749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历史背景</a:t>
            </a:r>
            <a:endParaRPr kumimoji="1" lang="zh-CN" altLang="en-US" dirty="0"/>
          </a:p>
        </p:txBody>
      </p:sp>
      <p:cxnSp>
        <p:nvCxnSpPr>
          <p:cNvPr id="5" name="直线箭头连接符 4"/>
          <p:cNvCxnSpPr/>
          <p:nvPr/>
        </p:nvCxnSpPr>
        <p:spPr>
          <a:xfrm>
            <a:off x="1187116" y="4299284"/>
            <a:ext cx="9689431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491789" y="4908884"/>
            <a:ext cx="2390274" cy="1187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dirty="0"/>
              <a:t>改革</a:t>
            </a:r>
            <a:r>
              <a:rPr lang="zh-CN" altLang="zh-CN" sz="2400" dirty="0" smtClean="0"/>
              <a:t>开放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沿海率先</a:t>
            </a:r>
            <a:r>
              <a:rPr lang="zh-CN" altLang="zh-CN" sz="2400" dirty="0" smtClean="0"/>
              <a:t> </a:t>
            </a:r>
            <a:endParaRPr kumimoji="1"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1331494" y="2663871"/>
            <a:ext cx="3160295" cy="1257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dirty="0"/>
              <a:t>新中国成立到改革开放前的计划经济</a:t>
            </a:r>
            <a:r>
              <a:rPr lang="zh-CN" altLang="zh-CN" sz="2400" dirty="0" smtClean="0"/>
              <a:t>时期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内地；东北</a:t>
            </a:r>
            <a:r>
              <a:rPr lang="zh-CN" altLang="zh-CN" sz="2400" dirty="0" smtClean="0"/>
              <a:t> </a:t>
            </a:r>
            <a:endParaRPr kumimoji="1" lang="zh-CN" altLang="en-US" sz="2400" dirty="0"/>
          </a:p>
        </p:txBody>
      </p:sp>
      <p:sp>
        <p:nvSpPr>
          <p:cNvPr id="8" name="圆角矩形 7"/>
          <p:cNvSpPr/>
          <p:nvPr/>
        </p:nvSpPr>
        <p:spPr>
          <a:xfrm>
            <a:off x="7224962" y="2699084"/>
            <a:ext cx="2390274" cy="1187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2003</a:t>
            </a:r>
            <a:r>
              <a:rPr lang="zh-CN" altLang="en-US" sz="2400" dirty="0" smtClean="0"/>
              <a:t>之后</a:t>
            </a:r>
            <a:endParaRPr lang="en-US" altLang="zh-CN" sz="2400" dirty="0" smtClean="0"/>
          </a:p>
          <a:p>
            <a:pPr algn="ctr"/>
            <a:r>
              <a:rPr kumimoji="1" lang="zh-CN" altLang="en-US" sz="2400" dirty="0" smtClean="0"/>
              <a:t>区域平衡发展</a:t>
            </a:r>
            <a:endParaRPr kumimoji="1" lang="en-US" altLang="zh-CN" sz="2400" dirty="0" smtClean="0"/>
          </a:p>
          <a:p>
            <a:pPr algn="ctr"/>
            <a:r>
              <a:rPr kumimoji="1" lang="zh-CN" altLang="en-US" sz="2400" dirty="0" smtClean="0"/>
              <a:t>四大板块</a:t>
            </a:r>
            <a:endParaRPr kumimoji="1"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8718884" y="4908884"/>
            <a:ext cx="2390274" cy="1187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新时代</a:t>
            </a:r>
            <a:endParaRPr lang="en-US" altLang="zh-CN" sz="2400" dirty="0" smtClean="0"/>
          </a:p>
          <a:p>
            <a:pPr algn="ctr"/>
            <a:r>
              <a:rPr kumimoji="1" lang="zh-CN" altLang="en-US" sz="2400" dirty="0" smtClean="0"/>
              <a:t>区域协调发展</a:t>
            </a:r>
            <a:endParaRPr kumimoji="1" lang="zh-CN" altLang="en-US" sz="2400" dirty="0"/>
          </a:p>
        </p:txBody>
      </p:sp>
      <p:cxnSp>
        <p:nvCxnSpPr>
          <p:cNvPr id="12" name="直线箭头连接符 11"/>
          <p:cNvCxnSpPr/>
          <p:nvPr/>
        </p:nvCxnSpPr>
        <p:spPr>
          <a:xfrm>
            <a:off x="2807368" y="3921413"/>
            <a:ext cx="16043" cy="37787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8404056" y="3886200"/>
            <a:ext cx="16043" cy="37787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 flipH="1" flipV="1">
            <a:off x="5662862" y="4327359"/>
            <a:ext cx="24064" cy="59443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 flipH="1" flipV="1">
            <a:off x="9889957" y="4306865"/>
            <a:ext cx="24064" cy="59443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7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1089" y="457094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>
                <a:solidFill>
                  <a:srgbClr val="0000FF"/>
                </a:solidFill>
              </a:rPr>
              <a:t>市场分割</a:t>
            </a:r>
            <a:r>
              <a:rPr lang="en-US" altLang="zh-CN" sz="2800" dirty="0"/>
              <a:t>+</a:t>
            </a:r>
            <a:r>
              <a:rPr lang="zh-CN" altLang="en-US" sz="3600" dirty="0">
                <a:solidFill>
                  <a:srgbClr val="0000FF"/>
                </a:solidFill>
              </a:rPr>
              <a:t>统一</a:t>
            </a:r>
            <a:r>
              <a:rPr lang="zh-CN" altLang="en-US" sz="3600" dirty="0" smtClean="0">
                <a:solidFill>
                  <a:srgbClr val="0000FF"/>
                </a:solidFill>
              </a:rPr>
              <a:t>货币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4800" b="1" dirty="0" smtClean="0"/>
              <a:t>=</a:t>
            </a:r>
            <a:br>
              <a:rPr lang="en-US" altLang="zh-CN" sz="4800" b="1" dirty="0" smtClean="0"/>
            </a:br>
            <a:r>
              <a:rPr lang="zh-CN" altLang="en-US" sz="4800" b="1" dirty="0" smtClean="0">
                <a:solidFill>
                  <a:srgbClr val="C00000"/>
                </a:solidFill>
              </a:rPr>
              <a:t>中国经济的欧元区化</a:t>
            </a:r>
            <a:r>
              <a:rPr lang="en-US" altLang="zh-CN" sz="4800" b="1" dirty="0" smtClean="0">
                <a:solidFill>
                  <a:srgbClr val="C00000"/>
                </a:solidFill>
              </a:rPr>
              <a:t/>
            </a:r>
            <a:br>
              <a:rPr lang="en-US" altLang="zh-CN" sz="4800" b="1" dirty="0" smtClean="0">
                <a:solidFill>
                  <a:srgbClr val="C00000"/>
                </a:solidFill>
              </a:rPr>
            </a:br>
            <a:r>
              <a:rPr lang="en-US" altLang="zh-CN" sz="4800" b="1" dirty="0" err="1" smtClean="0">
                <a:solidFill>
                  <a:srgbClr val="C00000"/>
                </a:solidFill>
              </a:rPr>
              <a:t>Eurozonization</a:t>
            </a:r>
            <a:endParaRPr lang="zh-CN" altLang="en-US" sz="4800" b="1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351089" y="1989138"/>
            <a:ext cx="3538537" cy="1223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ea typeface="华文中宋" panose="02010600040101010101" pitchFamily="2" charset="-122"/>
              </a:rPr>
              <a:t>劳动生产率巨大差异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383339" y="1989138"/>
            <a:ext cx="3538537" cy="1223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ea typeface="华文中宋" panose="02010600040101010101" pitchFamily="2" charset="-122"/>
              </a:rPr>
              <a:t>欠发达地区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>
                <a:ea typeface="华文中宋" panose="02010600040101010101" pitchFamily="2" charset="-122"/>
              </a:rPr>
              <a:t>汇率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>
                <a:ea typeface="华文中宋" panose="02010600040101010101" pitchFamily="2" charset="-122"/>
              </a:rPr>
              <a:t>高估，借债发展，但低效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151313" y="3213101"/>
            <a:ext cx="1008062" cy="9366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7032625" y="3211513"/>
            <a:ext cx="1150938" cy="10096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838200" y="365125"/>
            <a:ext cx="10515600" cy="672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918494" y="540318"/>
            <a:ext cx="4403725" cy="760499"/>
          </a:xfrm>
          <a:prstGeom prst="wedgeRoundRectCallout">
            <a:avLst>
              <a:gd name="adj1" fmla="val 756"/>
              <a:gd name="adj2" fmla="val 14076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800" smtClean="0">
                <a:solidFill>
                  <a:srgbClr val="FFFFFF"/>
                </a:solidFill>
              </a:rPr>
              <a:t>削减欠发达地区的工资？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52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转型与空间变局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zh-CN" sz="2800" dirty="0"/>
              <a:t>从农业经济向现代</a:t>
            </a:r>
            <a:r>
              <a:rPr lang="zh-CN" altLang="zh-CN" sz="2800" dirty="0" smtClean="0"/>
              <a:t>经济</a:t>
            </a:r>
            <a:endParaRPr lang="en-US" altLang="zh-CN" sz="2800" dirty="0" smtClean="0"/>
          </a:p>
          <a:p>
            <a:pPr>
              <a:buFont typeface="Wingdings" charset="2"/>
              <a:buChar char="p"/>
            </a:pPr>
            <a:r>
              <a:rPr lang="zh-CN" altLang="zh-CN" sz="2800" dirty="0" smtClean="0"/>
              <a:t>从</a:t>
            </a:r>
            <a:r>
              <a:rPr lang="zh-CN" altLang="zh-CN" sz="2800" dirty="0"/>
              <a:t>半封闭经济向开放经济 </a:t>
            </a:r>
            <a:endParaRPr lang="en-US" altLang="zh-CN" sz="2800" dirty="0" smtClean="0"/>
          </a:p>
          <a:p>
            <a:pPr>
              <a:buFont typeface="Wingdings" charset="2"/>
              <a:buChar char="p"/>
            </a:pP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 smtClean="0"/>
              <a:t>集聚与平衡</a:t>
            </a:r>
            <a:endParaRPr kumimoji="1" lang="en-US" altLang="zh-CN" sz="2800" dirty="0" smtClean="0"/>
          </a:p>
          <a:p>
            <a:pPr lvl="1">
              <a:buFont typeface="Wingdings" charset="2"/>
              <a:buChar char="p"/>
            </a:pPr>
            <a:r>
              <a:rPr lang="en-US" altLang="zh-CN" sz="2400" dirty="0"/>
              <a:t>“</a:t>
            </a:r>
            <a:r>
              <a:rPr lang="zh-CN" altLang="zh-CN" sz="2400" dirty="0"/>
              <a:t>在集聚中（人均）平衡</a:t>
            </a:r>
            <a:r>
              <a:rPr lang="en-US" altLang="zh-CN" sz="2400" dirty="0"/>
              <a:t>”</a:t>
            </a:r>
            <a:r>
              <a:rPr lang="zh-CN" altLang="zh-CN" sz="2400" dirty="0"/>
              <a:t>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19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线箭头连接符 23"/>
          <p:cNvCxnSpPr>
            <a:cxnSpLocks/>
            <a:stCxn id="11" idx="3"/>
          </p:cNvCxnSpPr>
          <p:nvPr/>
        </p:nvCxnSpPr>
        <p:spPr>
          <a:xfrm>
            <a:off x="5408930" y="3519497"/>
            <a:ext cx="3181350" cy="66791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75"/>
          <p:cNvCxnSpPr>
            <a:cxnSpLocks/>
            <a:endCxn id="73" idx="1"/>
          </p:cNvCxnSpPr>
          <p:nvPr/>
        </p:nvCxnSpPr>
        <p:spPr>
          <a:xfrm>
            <a:off x="10017760" y="5986557"/>
            <a:ext cx="411321" cy="237667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欠发达地区竞争力的三重门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45440" y="3726974"/>
            <a:ext cx="624840" cy="15087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竞争力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678940" y="2830238"/>
            <a:ext cx="144780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劳动生产率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678940" y="4150995"/>
            <a:ext cx="144780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工资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678940" y="5471752"/>
            <a:ext cx="144780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汇率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949700" y="5440302"/>
            <a:ext cx="1447800" cy="7334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/>
              <a:t>降汇率</a:t>
            </a:r>
            <a:endParaRPr kumimoji="1" lang="en-US" altLang="zh-CN" sz="1600" dirty="0"/>
          </a:p>
          <a:p>
            <a:pPr algn="ctr"/>
            <a:r>
              <a:rPr kumimoji="1" lang="zh-CN" altLang="en-US" sz="1600" dirty="0"/>
              <a:t>受限于统一货币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961130" y="4125753"/>
            <a:ext cx="1447800" cy="7183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/>
              <a:t>降工资</a:t>
            </a:r>
            <a:endParaRPr kumimoji="1" lang="en-US" altLang="zh-CN" sz="1600" dirty="0"/>
          </a:p>
          <a:p>
            <a:pPr algn="ctr"/>
            <a:r>
              <a:rPr kumimoji="1" lang="zh-CN" altLang="en-US" sz="1600" dirty="0"/>
              <a:t>地区间收入差距扩大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961130" y="3184217"/>
            <a:ext cx="144780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人口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949700" y="2353151"/>
            <a:ext cx="144780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GDP</a:t>
            </a:r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10428605" y="3069544"/>
            <a:ext cx="1448276" cy="6705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债务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0429081" y="2233851"/>
            <a:ext cx="1446530" cy="6705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转移支付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8590280" y="4125754"/>
            <a:ext cx="1447800" cy="6705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人口流出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319520" y="4125754"/>
            <a:ext cx="1447800" cy="6705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地区间差距缩小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335236" y="5468620"/>
            <a:ext cx="1447800" cy="6705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受汇率影响下降</a:t>
            </a:r>
          </a:p>
        </p:txBody>
      </p:sp>
      <p:cxnSp>
        <p:nvCxnSpPr>
          <p:cNvPr id="23" name="直线箭头连接符 22"/>
          <p:cNvCxnSpPr>
            <a:cxnSpLocks/>
            <a:endCxn id="6" idx="1"/>
          </p:cNvCxnSpPr>
          <p:nvPr/>
        </p:nvCxnSpPr>
        <p:spPr>
          <a:xfrm flipV="1">
            <a:off x="916305" y="3165518"/>
            <a:ext cx="762635" cy="915766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cxnSpLocks/>
            <a:endCxn id="13" idx="1"/>
          </p:cNvCxnSpPr>
          <p:nvPr/>
        </p:nvCxnSpPr>
        <p:spPr>
          <a:xfrm>
            <a:off x="5374640" y="2801780"/>
            <a:ext cx="944880" cy="22558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>
            <a:cxnSpLocks/>
            <a:endCxn id="14" idx="1"/>
          </p:cNvCxnSpPr>
          <p:nvPr/>
        </p:nvCxnSpPr>
        <p:spPr>
          <a:xfrm flipV="1">
            <a:off x="5374640" y="2024772"/>
            <a:ext cx="922020" cy="53100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/>
          <p:cNvCxnSpPr>
            <a:cxnSpLocks/>
            <a:endCxn id="15" idx="1"/>
          </p:cNvCxnSpPr>
          <p:nvPr/>
        </p:nvCxnSpPr>
        <p:spPr>
          <a:xfrm>
            <a:off x="9967595" y="3184217"/>
            <a:ext cx="461010" cy="220607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>
            <a:cxnSpLocks/>
            <a:endCxn id="16" idx="1"/>
          </p:cNvCxnSpPr>
          <p:nvPr/>
        </p:nvCxnSpPr>
        <p:spPr>
          <a:xfrm flipV="1">
            <a:off x="9967595" y="2569131"/>
            <a:ext cx="461486" cy="33528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>
            <a:cxnSpLocks/>
            <a:endCxn id="8" idx="1"/>
          </p:cNvCxnSpPr>
          <p:nvPr/>
        </p:nvCxnSpPr>
        <p:spPr>
          <a:xfrm>
            <a:off x="916305" y="4774904"/>
            <a:ext cx="762635" cy="1032128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>
            <a:cxnSpLocks/>
            <a:stCxn id="4" idx="3"/>
            <a:endCxn id="7" idx="1"/>
          </p:cNvCxnSpPr>
          <p:nvPr/>
        </p:nvCxnSpPr>
        <p:spPr>
          <a:xfrm>
            <a:off x="970280" y="4481354"/>
            <a:ext cx="708660" cy="492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>
            <a:cxnSpLocks/>
            <a:stCxn id="7" idx="3"/>
            <a:endCxn id="10" idx="1"/>
          </p:cNvCxnSpPr>
          <p:nvPr/>
        </p:nvCxnSpPr>
        <p:spPr>
          <a:xfrm flipV="1">
            <a:off x="3126740" y="4484922"/>
            <a:ext cx="834390" cy="13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>
            <a:cxnSpLocks/>
            <a:stCxn id="8" idx="3"/>
            <a:endCxn id="9" idx="1"/>
          </p:cNvCxnSpPr>
          <p:nvPr/>
        </p:nvCxnSpPr>
        <p:spPr>
          <a:xfrm>
            <a:off x="3126740" y="5807032"/>
            <a:ext cx="822960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>
            <a:cxnSpLocks/>
            <a:endCxn id="19" idx="3"/>
          </p:cNvCxnSpPr>
          <p:nvPr/>
        </p:nvCxnSpPr>
        <p:spPr>
          <a:xfrm flipH="1">
            <a:off x="7767320" y="4461034"/>
            <a:ext cx="960121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/>
          <p:cNvCxnSpPr>
            <a:cxnSpLocks/>
            <a:stCxn id="18" idx="2"/>
            <a:endCxn id="75" idx="0"/>
          </p:cNvCxnSpPr>
          <p:nvPr/>
        </p:nvCxnSpPr>
        <p:spPr>
          <a:xfrm>
            <a:off x="9314180" y="4796314"/>
            <a:ext cx="1270" cy="69067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/>
          <p:cNvCxnSpPr/>
          <p:nvPr/>
        </p:nvCxnSpPr>
        <p:spPr>
          <a:xfrm flipV="1">
            <a:off x="3835400" y="3103292"/>
            <a:ext cx="1661160" cy="14877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195320" y="2781650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＝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188652" y="4168348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205798" y="5499100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476240" y="1987552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467350" y="2583371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</a:rPr>
              <a:t>Ｘ</a:t>
            </a:r>
          </a:p>
        </p:txBody>
      </p:sp>
      <p:cxnSp>
        <p:nvCxnSpPr>
          <p:cNvPr id="65" name="直线箭头连接符 64"/>
          <p:cNvCxnSpPr>
            <a:cxnSpLocks/>
            <a:stCxn id="18" idx="0"/>
            <a:endCxn id="67" idx="2"/>
          </p:cNvCxnSpPr>
          <p:nvPr/>
        </p:nvCxnSpPr>
        <p:spPr>
          <a:xfrm flipH="1" flipV="1">
            <a:off x="9307830" y="3360301"/>
            <a:ext cx="6350" cy="76545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圆角矩形 66"/>
          <p:cNvSpPr/>
          <p:nvPr/>
        </p:nvSpPr>
        <p:spPr>
          <a:xfrm>
            <a:off x="8596630" y="2689741"/>
            <a:ext cx="1422400" cy="67056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财政负担</a:t>
            </a:r>
          </a:p>
        </p:txBody>
      </p:sp>
      <p:cxnSp>
        <p:nvCxnSpPr>
          <p:cNvPr id="68" name="直线箭头连接符 67"/>
          <p:cNvCxnSpPr>
            <a:cxnSpLocks/>
            <a:stCxn id="13" idx="3"/>
            <a:endCxn id="67" idx="1"/>
          </p:cNvCxnSpPr>
          <p:nvPr/>
        </p:nvCxnSpPr>
        <p:spPr>
          <a:xfrm flipV="1">
            <a:off x="7767320" y="3025021"/>
            <a:ext cx="829310" cy="23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10429081" y="5888944"/>
            <a:ext cx="1447800" cy="6705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城市内收入差距扩大</a:t>
            </a:r>
          </a:p>
        </p:txBody>
      </p:sp>
      <p:sp>
        <p:nvSpPr>
          <p:cNvPr id="74" name="圆角矩形 73"/>
          <p:cNvSpPr/>
          <p:nvPr/>
        </p:nvSpPr>
        <p:spPr>
          <a:xfrm>
            <a:off x="10428605" y="5076691"/>
            <a:ext cx="1447800" cy="6705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经济增长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8591550" y="5486985"/>
            <a:ext cx="1447800" cy="6705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人口流入地</a:t>
            </a:r>
          </a:p>
        </p:txBody>
      </p:sp>
      <p:cxnSp>
        <p:nvCxnSpPr>
          <p:cNvPr id="77" name="直线箭头连接符 76"/>
          <p:cNvCxnSpPr>
            <a:cxnSpLocks/>
            <a:endCxn id="74" idx="1"/>
          </p:cNvCxnSpPr>
          <p:nvPr/>
        </p:nvCxnSpPr>
        <p:spPr>
          <a:xfrm flipV="1">
            <a:off x="10017760" y="5411971"/>
            <a:ext cx="410845" cy="239306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/>
          <p:cNvCxnSpPr>
            <a:cxnSpLocks/>
            <a:stCxn id="19" idx="2"/>
            <a:endCxn id="20" idx="0"/>
          </p:cNvCxnSpPr>
          <p:nvPr/>
        </p:nvCxnSpPr>
        <p:spPr>
          <a:xfrm>
            <a:off x="7043420" y="4796314"/>
            <a:ext cx="15716" cy="672306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9327515" y="3434953"/>
            <a:ext cx="6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00B050"/>
                </a:solidFill>
              </a:rPr>
              <a:t>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8596629" y="1691855"/>
            <a:ext cx="1421131" cy="67056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产业规模化</a:t>
            </a:r>
          </a:p>
        </p:txBody>
      </p:sp>
      <p:cxnSp>
        <p:nvCxnSpPr>
          <p:cNvPr id="31" name="曲线连接符 30"/>
          <p:cNvCxnSpPr>
            <a:cxnSpLocks/>
          </p:cNvCxnSpPr>
          <p:nvPr/>
        </p:nvCxnSpPr>
        <p:spPr>
          <a:xfrm rot="16200000" flipH="1">
            <a:off x="7326024" y="2754816"/>
            <a:ext cx="2098618" cy="663576"/>
          </a:xfrm>
          <a:prstGeom prst="curvedConnector3">
            <a:avLst>
              <a:gd name="adj1" fmla="val 54841"/>
            </a:avLst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>
            <a:cxnSpLocks/>
            <a:stCxn id="14" idx="3"/>
            <a:endCxn id="3" idx="1"/>
          </p:cNvCxnSpPr>
          <p:nvPr/>
        </p:nvCxnSpPr>
        <p:spPr>
          <a:xfrm>
            <a:off x="7783036" y="2024772"/>
            <a:ext cx="813593" cy="2363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6296660" y="1635766"/>
            <a:ext cx="1486376" cy="77801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/>
              <a:t>有比较优势的受制于</a:t>
            </a:r>
            <a:endParaRPr kumimoji="1" lang="en-US" altLang="zh-CN" sz="1600" dirty="0"/>
          </a:p>
          <a:p>
            <a:pPr algn="ctr"/>
            <a:r>
              <a:rPr kumimoji="1" lang="zh-CN" altLang="en-US" sz="1600" dirty="0"/>
              <a:t>地理、资源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319520" y="2692081"/>
            <a:ext cx="1447800" cy="6705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无比较优势的</a:t>
            </a:r>
          </a:p>
        </p:txBody>
      </p:sp>
      <p:sp>
        <p:nvSpPr>
          <p:cNvPr id="49" name="左右箭头 4">
            <a:extLst>
              <a:ext uri="{FF2B5EF4-FFF2-40B4-BE49-F238E27FC236}">
                <a16:creationId xmlns:a16="http://schemas.microsoft.com/office/drawing/2014/main" xmlns="" id="{5A105260-706E-E13C-1C43-D19B311BED8B}"/>
              </a:ext>
            </a:extLst>
          </p:cNvPr>
          <p:cNvSpPr/>
          <p:nvPr/>
        </p:nvSpPr>
        <p:spPr>
          <a:xfrm>
            <a:off x="5412815" y="4883849"/>
            <a:ext cx="922421" cy="544871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对比</a:t>
            </a:r>
          </a:p>
        </p:txBody>
      </p:sp>
      <p:sp>
        <p:nvSpPr>
          <p:cNvPr id="50" name="上下箭头 20">
            <a:extLst>
              <a:ext uri="{FF2B5EF4-FFF2-40B4-BE49-F238E27FC236}">
                <a16:creationId xmlns:a16="http://schemas.microsoft.com/office/drawing/2014/main" xmlns="" id="{E436468C-56DE-2F47-551B-F39AD821A2D2}"/>
              </a:ext>
            </a:extLst>
          </p:cNvPr>
          <p:cNvSpPr/>
          <p:nvPr/>
        </p:nvSpPr>
        <p:spPr>
          <a:xfrm>
            <a:off x="10839524" y="3834390"/>
            <a:ext cx="625643" cy="1148014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负债率</a:t>
            </a:r>
          </a:p>
        </p:txBody>
      </p:sp>
    </p:spTree>
    <p:extLst>
      <p:ext uri="{BB962C8B-B14F-4D97-AF65-F5344CB8AC3E}">
        <p14:creationId xmlns:p14="http://schemas.microsoft.com/office/powerpoint/2010/main" val="16224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57" grpId="0"/>
      <p:bldP spid="58" grpId="0"/>
      <p:bldP spid="59" grpId="0"/>
      <p:bldP spid="60" grpId="0"/>
      <p:bldP spid="61" grpId="0"/>
      <p:bldP spid="67" grpId="0" animBg="1"/>
      <p:bldP spid="73" grpId="0" animBg="1"/>
      <p:bldP spid="74" grpId="0" animBg="1"/>
      <p:bldP spid="75" grpId="0" animBg="1"/>
      <p:bldP spid="88" grpId="0"/>
      <p:bldP spid="3" grpId="0" animBg="1"/>
      <p:bldP spid="14" grpId="0" animBg="1"/>
      <p:bldP spid="13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三条路径的比较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585219" cy="4023360"/>
          </a:xfrm>
        </p:spPr>
        <p:txBody>
          <a:bodyPr>
            <a:normAutofit/>
          </a:bodyPr>
          <a:lstStyle/>
          <a:p>
            <a:pPr lvl="0"/>
            <a:r>
              <a:rPr lang="zh-CN" altLang="zh-CN" dirty="0"/>
              <a:t>帮助欠发达地区</a:t>
            </a:r>
            <a:r>
              <a:rPr lang="zh-CN" altLang="zh-CN" dirty="0" smtClean="0"/>
              <a:t>发展</a:t>
            </a:r>
            <a:endParaRPr lang="en-US" altLang="zh-CN" dirty="0" smtClean="0"/>
          </a:p>
          <a:p>
            <a:pPr lvl="0"/>
            <a:r>
              <a:rPr lang="zh-CN" altLang="zh-CN" dirty="0" smtClean="0"/>
              <a:t>发展</a:t>
            </a:r>
            <a:r>
              <a:rPr lang="zh-CN" altLang="zh-CN" dirty="0"/>
              <a:t>当地具有比较优势的</a:t>
            </a:r>
            <a:r>
              <a:rPr lang="zh-CN" altLang="zh-CN" dirty="0" smtClean="0"/>
              <a:t>产业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全局</a:t>
            </a:r>
            <a:r>
              <a:rPr lang="zh-CN" altLang="zh-CN" dirty="0"/>
              <a:t>效率和平等的兼得</a:t>
            </a:r>
          </a:p>
          <a:p>
            <a:pPr lvl="0"/>
            <a:r>
              <a:rPr lang="zh-CN" altLang="zh-CN" dirty="0" smtClean="0"/>
              <a:t>发展</a:t>
            </a:r>
            <a:r>
              <a:rPr lang="zh-CN" altLang="zh-CN" dirty="0"/>
              <a:t>教育和</a:t>
            </a:r>
            <a:r>
              <a:rPr lang="zh-CN" altLang="zh-CN" dirty="0" smtClean="0"/>
              <a:t>医疗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长期</a:t>
            </a:r>
            <a:r>
              <a:rPr lang="zh-CN" altLang="zh-CN" dirty="0"/>
              <a:t>、多维的发展</a:t>
            </a:r>
          </a:p>
          <a:p>
            <a:pPr lvl="0"/>
            <a:r>
              <a:rPr lang="zh-CN" altLang="zh-CN" dirty="0" smtClean="0"/>
              <a:t>发展</a:t>
            </a:r>
            <a:r>
              <a:rPr lang="zh-CN" altLang="zh-CN" dirty="0"/>
              <a:t>当地没有比较优势的</a:t>
            </a:r>
            <a:r>
              <a:rPr lang="zh-CN" altLang="zh-CN" dirty="0" smtClean="0"/>
              <a:t>产业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效率</a:t>
            </a:r>
            <a:r>
              <a:rPr lang="zh-CN" altLang="zh-CN" dirty="0"/>
              <a:t>和平等的</a:t>
            </a:r>
            <a:r>
              <a:rPr lang="zh-CN" altLang="zh-CN" dirty="0" smtClean="0"/>
              <a:t>兼失</a:t>
            </a:r>
            <a:endParaRPr lang="en-US" altLang="zh-CN" dirty="0"/>
          </a:p>
          <a:p>
            <a:pPr lvl="1"/>
            <a:r>
              <a:rPr lang="zh-CN" altLang="en-US" dirty="0" smtClean="0"/>
              <a:t>除非考虑转型的成本</a:t>
            </a:r>
            <a:endParaRPr lang="zh-CN" altLang="zh-CN" dirty="0"/>
          </a:p>
          <a:p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36041" y="2084832"/>
            <a:ext cx="3882189" cy="4023360"/>
          </a:xfrm>
        </p:spPr>
        <p:txBody>
          <a:bodyPr/>
          <a:lstStyle/>
          <a:p>
            <a:r>
              <a:rPr lang="en-US" altLang="zh-CN" dirty="0"/>
              <a:t>“</a:t>
            </a:r>
            <a:r>
              <a:rPr lang="zh-CN" altLang="zh-CN" dirty="0"/>
              <a:t>有效的财政转移支付</a:t>
            </a:r>
            <a:r>
              <a:rPr lang="en-US" altLang="zh-CN" dirty="0" smtClean="0"/>
              <a:t>”</a:t>
            </a:r>
          </a:p>
          <a:p>
            <a:r>
              <a:rPr lang="zh-CN" altLang="zh-CN" dirty="0" smtClean="0"/>
              <a:t>发展</a:t>
            </a:r>
            <a:r>
              <a:rPr lang="zh-CN" altLang="zh-CN" dirty="0"/>
              <a:t>是硬</a:t>
            </a:r>
            <a:r>
              <a:rPr lang="zh-CN" altLang="zh-CN" dirty="0" smtClean="0"/>
              <a:t>道理</a:t>
            </a:r>
            <a:endParaRPr lang="en-US" altLang="zh-CN" dirty="0" smtClean="0"/>
          </a:p>
          <a:p>
            <a:r>
              <a:rPr lang="zh-CN" altLang="zh-CN" dirty="0" smtClean="0"/>
              <a:t>硬</a:t>
            </a:r>
            <a:r>
              <a:rPr lang="zh-CN" altLang="zh-CN" dirty="0"/>
              <a:t>发展是没</a:t>
            </a:r>
            <a:r>
              <a:rPr lang="zh-CN" altLang="zh-CN" dirty="0" smtClean="0"/>
              <a:t>道理</a:t>
            </a:r>
            <a:endParaRPr kumimoji="1" lang="zh-CN" altLang="en-US" dirty="0"/>
          </a:p>
        </p:txBody>
      </p:sp>
      <p:cxnSp>
        <p:nvCxnSpPr>
          <p:cNvPr id="7" name="直线箭头连接符 6"/>
          <p:cNvCxnSpPr/>
          <p:nvPr/>
        </p:nvCxnSpPr>
        <p:spPr>
          <a:xfrm>
            <a:off x="6208295" y="2951747"/>
            <a:ext cx="1427746" cy="1048833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>
            <a:endCxn id="4" idx="1"/>
          </p:cNvCxnSpPr>
          <p:nvPr/>
        </p:nvCxnSpPr>
        <p:spPr>
          <a:xfrm>
            <a:off x="6208295" y="4096512"/>
            <a:ext cx="1427746" cy="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 flipV="1">
            <a:off x="6208295" y="4630553"/>
            <a:ext cx="1451810" cy="246888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7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7908" y="2022039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东部与中西部平均最低工资之比</a:t>
            </a:r>
            <a:r>
              <a:rPr lang="en-US" altLang="zh-CN" sz="40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altLang="zh-CN" sz="40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图片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798" y="467208"/>
            <a:ext cx="7153007" cy="592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73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14287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FangSong" charset="-122"/>
                <a:ea typeface="FangSong" charset="-122"/>
                <a:cs typeface="FangSong" charset="-122"/>
              </a:rPr>
              <a:t>中国地方政府债务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latin typeface="FangSong" charset="-122"/>
                <a:ea typeface="FangSong" charset="-122"/>
                <a:cs typeface="FangSong" charset="-122"/>
              </a:rPr>
              <a:t>的形成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FangSong" charset="-122"/>
                <a:ea typeface="FangSong" charset="-122"/>
                <a:cs typeface="FangSong" charset="-122"/>
              </a:rPr>
              <a:t>机制分析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" y="1117600"/>
            <a:ext cx="12188166" cy="5740400"/>
          </a:xfrm>
          <a:prstGeom prst="rect">
            <a:avLst/>
          </a:prstGeo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580913" y="4536740"/>
            <a:ext cx="1814287" cy="1601595"/>
          </a:xfrm>
          <a:prstGeom prst="ellipse">
            <a:avLst/>
          </a:prstGeom>
          <a:solidFill>
            <a:srgbClr val="FF00FF">
              <a:alpha val="1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" name="线形标注 1 5"/>
          <p:cNvSpPr/>
          <p:nvPr/>
        </p:nvSpPr>
        <p:spPr>
          <a:xfrm>
            <a:off x="3078032" y="4777344"/>
            <a:ext cx="1493967" cy="560193"/>
          </a:xfrm>
          <a:prstGeom prst="borderCallout1">
            <a:avLst>
              <a:gd name="adj1" fmla="val 18750"/>
              <a:gd name="adj2" fmla="val -8333"/>
              <a:gd name="adj3" fmla="val -83980"/>
              <a:gd name="adj4" fmla="val 229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挣钱</a:t>
            </a:r>
            <a:endParaRPr kumimoji="1" lang="zh-CN" altLang="en-US" sz="2800" dirty="0"/>
          </a:p>
        </p:txBody>
      </p:sp>
      <p:sp>
        <p:nvSpPr>
          <p:cNvPr id="7" name="线形标注 1 6"/>
          <p:cNvSpPr/>
          <p:nvPr/>
        </p:nvSpPr>
        <p:spPr>
          <a:xfrm>
            <a:off x="3078032" y="6003229"/>
            <a:ext cx="1493967" cy="560193"/>
          </a:xfrm>
          <a:prstGeom prst="borderCallout1">
            <a:avLst>
              <a:gd name="adj1" fmla="val 18750"/>
              <a:gd name="adj2" fmla="val -8333"/>
              <a:gd name="adj3" fmla="val 85295"/>
              <a:gd name="adj4" fmla="val 164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等钱</a:t>
            </a:r>
            <a:endParaRPr kumimoji="1" lang="zh-CN" altLang="en-US" sz="2800" dirty="0"/>
          </a:p>
        </p:txBody>
      </p:sp>
      <p:sp>
        <p:nvSpPr>
          <p:cNvPr id="8" name="线形标注 1 7"/>
          <p:cNvSpPr/>
          <p:nvPr/>
        </p:nvSpPr>
        <p:spPr>
          <a:xfrm>
            <a:off x="10105365" y="2938295"/>
            <a:ext cx="1493967" cy="560193"/>
          </a:xfrm>
          <a:prstGeom prst="borderCallout1">
            <a:avLst>
              <a:gd name="adj1" fmla="val 18750"/>
              <a:gd name="adj2" fmla="val -8333"/>
              <a:gd name="adj3" fmla="val 175978"/>
              <a:gd name="adj4" fmla="val 39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借钱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68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093E108-2078-4108-8232-8F5CBC9C540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000" y="1966297"/>
          <a:ext cx="10830434" cy="47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8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kumimoji="1" lang="zh-CN" altLang="en-US" sz="4800" dirty="0">
                <a:solidFill>
                  <a:schemeClr val="accent2">
                    <a:lumMod val="50000"/>
                  </a:schemeClr>
                </a:solidFill>
              </a:rPr>
              <a:t>挣钱</a:t>
            </a:r>
            <a:r>
              <a:rPr kumimoji="1" lang="zh-CN" altLang="en-US" sz="4800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kumimoji="1" lang="zh-CN" altLang="en-US" sz="4800" dirty="0">
                <a:solidFill>
                  <a:schemeClr val="accent2">
                    <a:lumMod val="50000"/>
                  </a:schemeClr>
                </a:solidFill>
              </a:rPr>
              <a:t>、</a:t>
            </a:r>
            <a:r>
              <a:rPr kumimoji="1" lang="zh-CN" altLang="en-US" sz="48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kumimoji="1" lang="zh-CN" altLang="en-US" sz="4800" dirty="0">
                <a:solidFill>
                  <a:schemeClr val="accent2">
                    <a:lumMod val="50000"/>
                  </a:schemeClr>
                </a:solidFill>
              </a:rPr>
              <a:t>等钱”和“借钱</a:t>
            </a:r>
            <a:r>
              <a:rPr kumimoji="1" lang="zh-CN" altLang="en-US" sz="4800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zh-CN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kumimoji="1" lang="zh-CN" altLang="en-US" sz="3200" dirty="0">
                <a:solidFill>
                  <a:schemeClr val="accent2">
                    <a:lumMod val="50000"/>
                  </a:schemeClr>
                </a:solidFill>
              </a:rPr>
              <a:t>增长动力不足、依赖转移支付、扩张政府债务 </a:t>
            </a:r>
          </a:p>
        </p:txBody>
      </p:sp>
      <p:cxnSp>
        <p:nvCxnSpPr>
          <p:cNvPr id="6" name="直线连接符 5"/>
          <p:cNvCxnSpPr/>
          <p:nvPr/>
        </p:nvCxnSpPr>
        <p:spPr>
          <a:xfrm flipV="1">
            <a:off x="7366000" y="2084830"/>
            <a:ext cx="0" cy="39773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 flipV="1">
            <a:off x="8873067" y="2084830"/>
            <a:ext cx="0" cy="39773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57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效率和平衡之间的决择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空间错</a:t>
            </a:r>
            <a:r>
              <a:rPr lang="zh-CN" altLang="zh-CN" dirty="0" smtClean="0"/>
              <a:t>配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房价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债务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增长</a:t>
            </a:r>
            <a:r>
              <a:rPr lang="zh-CN" altLang="en-US" dirty="0"/>
              <a:t>；</a:t>
            </a:r>
            <a:r>
              <a:rPr lang="zh-CN" altLang="zh-CN" dirty="0"/>
              <a:t>效率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产业结构</a:t>
            </a:r>
            <a:r>
              <a:rPr lang="zh-CN" altLang="en-US" dirty="0"/>
              <a:t>；</a:t>
            </a:r>
            <a:r>
              <a:rPr lang="zh-CN" altLang="zh-CN" dirty="0" smtClean="0"/>
              <a:t>农业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750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74776" y="2907739"/>
            <a:ext cx="344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CN" charset="-122"/>
                <a:ea typeface="Source Han Sans CN" charset="-122"/>
                <a:cs typeface="Source Han Sans CN" charset="-122"/>
              </a:rPr>
              <a:t>土地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179294" y="1258208"/>
          <a:ext cx="11829826" cy="543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28570" y="430379"/>
            <a:ext cx="7856393" cy="696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 Condensed" panose="020B0606020104020203"/>
                <a:ea typeface="华文仿宋" panose="02010600040101010101" pitchFamily="2" charset="-122"/>
                <a:cs typeface="+mj-cs"/>
              </a:rPr>
              <a:t>地往低处走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 Condensed" panose="020B0606020104020203"/>
              <a:ea typeface="华文仿宋" panose="02010600040101010101" pitchFamily="2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 Condensed" panose="020B0606020104020203"/>
                <a:ea typeface="华文仿宋" panose="02010600040101010101" pitchFamily="2" charset="-122"/>
                <a:cs typeface="+mj-cs"/>
              </a:rPr>
              <a:t>03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 Condensed" panose="020B0606020104020203"/>
                <a:ea typeface="华文仿宋" panose="02010600040101010101" pitchFamily="2" charset="-122"/>
                <a:cs typeface="+mj-cs"/>
              </a:rPr>
              <a:t>年后中西部土地供应份额持续上升</a:t>
            </a:r>
          </a:p>
        </p:txBody>
      </p:sp>
      <p:sp>
        <p:nvSpPr>
          <p:cNvPr id="9" name="内容占位符 5"/>
          <p:cNvSpPr txBox="1">
            <a:spLocks/>
          </p:cNvSpPr>
          <p:nvPr/>
        </p:nvSpPr>
        <p:spPr>
          <a:xfrm>
            <a:off x="6533803" y="4819102"/>
            <a:ext cx="5200996" cy="985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伴随着投资（工业园，新城）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2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2156" y="372979"/>
            <a:ext cx="8167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土地供应政策的拐点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78" y="1234439"/>
            <a:ext cx="12469091" cy="5748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97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230556" y="471719"/>
            <a:ext cx="10058400" cy="867435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3600" dirty="0"/>
              <a:t>房价－工资比的分化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79" y="1339154"/>
            <a:ext cx="12452466" cy="5676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6922652" y="274216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土地供应收紧组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22455" y="46684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土地供应放松组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E2B21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241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房价上涨的影响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0865"/>
            <a:ext cx="10515600" cy="4351338"/>
          </a:xfrm>
        </p:spPr>
        <p:txBody>
          <a:bodyPr anchor="ctr">
            <a:normAutofit lnSpcReduction="10000"/>
          </a:bodyPr>
          <a:lstStyle/>
          <a:p>
            <a:pPr>
              <a:buFont typeface="Wingdings" charset="2"/>
              <a:buChar char="p"/>
            </a:pPr>
            <a:r>
              <a:rPr kumimoji="1" lang="zh-CN" altLang="en-US" sz="2800" dirty="0">
                <a:solidFill>
                  <a:srgbClr val="C00000"/>
                </a:solidFill>
              </a:rPr>
              <a:t>房价抬高工资</a:t>
            </a:r>
            <a:r>
              <a:rPr kumimoji="1" lang="zh-CN" altLang="en-US" sz="2800" dirty="0"/>
              <a:t>，</a:t>
            </a:r>
            <a:r>
              <a:rPr lang="zh-CN" altLang="zh-CN" sz="2800" dirty="0"/>
              <a:t>影响企业的竞争力</a:t>
            </a:r>
            <a:r>
              <a:rPr lang="zh-CN" altLang="zh-CN" sz="2800" dirty="0">
                <a:effectLst/>
              </a:rPr>
              <a:t> </a:t>
            </a:r>
            <a:endParaRPr lang="en-US" altLang="zh-CN" sz="280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zh-CN" dirty="0"/>
              <a:t>（陆铭、张航、梁文泉，</a:t>
            </a:r>
            <a:r>
              <a:rPr lang="en-US" altLang="zh-CN" dirty="0"/>
              <a:t>2015; Liang, Lu and Zhang, 2016</a:t>
            </a:r>
            <a:r>
              <a:rPr lang="zh-CN" altLang="zh-CN" dirty="0"/>
              <a:t>） </a:t>
            </a:r>
            <a:endParaRPr lang="en-US" altLang="zh-CN" dirty="0"/>
          </a:p>
          <a:p>
            <a:pPr lvl="1"/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zh-CN" sz="2800" dirty="0"/>
              <a:t>劳动力价格快速上涨的同时，资本价格（利率）被压低，导致 </a:t>
            </a:r>
            <a:r>
              <a:rPr lang="en-US" altLang="zh-CN" sz="2800" dirty="0"/>
              <a:t>“</a:t>
            </a:r>
            <a:r>
              <a:rPr lang="zh-CN" altLang="zh-CN" sz="2800" dirty="0">
                <a:solidFill>
                  <a:srgbClr val="C00000"/>
                </a:solidFill>
              </a:rPr>
              <a:t>过早的资本深化</a:t>
            </a:r>
            <a:r>
              <a:rPr lang="en-US" altLang="zh-CN" sz="2800" dirty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zh-CN" dirty="0"/>
              <a:t>中国经济中的结构失衡（包括投资－消费结构失衡、劳动收入占国民收入之比下降、服务业占比被抑制等）（陈斌开、陆铭，</a:t>
            </a:r>
            <a:r>
              <a:rPr lang="en-US" altLang="zh-CN" dirty="0"/>
              <a:t>2016</a:t>
            </a:r>
            <a:r>
              <a:rPr lang="zh-CN" altLang="zh-CN" dirty="0"/>
              <a:t>）</a:t>
            </a:r>
            <a:endParaRPr lang="en-US" altLang="zh-CN" dirty="0"/>
          </a:p>
          <a:p>
            <a:pPr lvl="1"/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zh-CN" sz="2800" dirty="0"/>
              <a:t>房价</a:t>
            </a:r>
            <a:r>
              <a:rPr lang="zh-CN" altLang="zh-CN" sz="2800" dirty="0">
                <a:solidFill>
                  <a:srgbClr val="C00000"/>
                </a:solidFill>
              </a:rPr>
              <a:t>对于投资的挤出效应</a:t>
            </a:r>
            <a:r>
              <a:rPr lang="zh-CN" altLang="zh-CN" sz="2800" dirty="0"/>
              <a:t>，超过房价上升以后带来的抵押物价值上升和促进投资的正面效应</a:t>
            </a:r>
            <a:endParaRPr lang="en-US" altLang="zh-CN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zh-CN" dirty="0"/>
              <a:t>（</a:t>
            </a:r>
            <a:r>
              <a:rPr lang="en-US" altLang="zh-CN" dirty="0"/>
              <a:t>Han and Lu, 2016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895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中央财经委员会第五次会议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en-US" altLang="zh-CN" sz="2800" dirty="0"/>
              <a:t>2019</a:t>
            </a:r>
            <a:r>
              <a:rPr lang="zh-CN" altLang="zh-CN" sz="2800" dirty="0"/>
              <a:t>年</a:t>
            </a:r>
            <a:r>
              <a:rPr lang="en-US" altLang="zh-CN" sz="2800" dirty="0"/>
              <a:t>8</a:t>
            </a:r>
            <a:r>
              <a:rPr lang="zh-CN" altLang="zh-CN" sz="2800" dirty="0"/>
              <a:t>月</a:t>
            </a:r>
            <a:r>
              <a:rPr lang="en-US" altLang="zh-CN" sz="2800" dirty="0"/>
              <a:t>26</a:t>
            </a:r>
            <a:r>
              <a:rPr lang="zh-CN" altLang="zh-CN" sz="2800" dirty="0" smtClean="0"/>
              <a:t>日</a:t>
            </a:r>
            <a:endParaRPr lang="en-US" altLang="zh-CN" sz="2800" dirty="0" smtClean="0"/>
          </a:p>
          <a:p>
            <a:pPr>
              <a:buFont typeface="Wingdings" charset="2"/>
              <a:buChar char="p"/>
            </a:pPr>
            <a:r>
              <a:rPr lang="zh-CN" altLang="zh-CN" sz="2800" dirty="0" smtClean="0"/>
              <a:t>要</a:t>
            </a:r>
            <a:r>
              <a:rPr lang="zh-CN" altLang="zh-CN" sz="2800" dirty="0"/>
              <a:t>按照客观经济规律调整完善区域政策体系，发挥各地区比较优势，促进各类要素合理流动和高效</a:t>
            </a:r>
            <a:r>
              <a:rPr lang="zh-CN" altLang="zh-CN" sz="2800" dirty="0" smtClean="0"/>
              <a:t>集聚</a:t>
            </a:r>
            <a:endParaRPr lang="en-US" altLang="zh-CN" sz="2800" dirty="0" smtClean="0"/>
          </a:p>
          <a:p>
            <a:pPr>
              <a:buFont typeface="Wingdings" charset="2"/>
              <a:buChar char="p"/>
            </a:pPr>
            <a:r>
              <a:rPr lang="zh-CN" altLang="zh-CN" sz="2800" dirty="0" smtClean="0"/>
              <a:t>增强</a:t>
            </a:r>
            <a:r>
              <a:rPr lang="zh-CN" altLang="zh-CN" sz="2800" dirty="0"/>
              <a:t>中心城市和城市群等经济发展优势区域的经济和人口承载能力，增强其他地区在保障粮食安全、生态安全、边疆安全等方面的功能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buFont typeface="Wingdings" charset="2"/>
              <a:buChar char="p"/>
            </a:pPr>
            <a:r>
              <a:rPr lang="zh-CN" altLang="zh-CN" sz="2800" dirty="0" smtClean="0"/>
              <a:t>要</a:t>
            </a:r>
            <a:r>
              <a:rPr lang="zh-CN" altLang="zh-CN" sz="2800" dirty="0"/>
              <a:t>保障民生底线，推进基本公共服务均等化，在发展中营造平衡</a:t>
            </a:r>
            <a:r>
              <a:rPr lang="zh-CN" altLang="zh-CN" sz="2800" dirty="0" smtClean="0"/>
              <a:t>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531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新城热潮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en-US" sz="2600" dirty="0">
                <a:cs typeface="Times New Roman" panose="02020603050405020304" pitchFamily="18" charset="0"/>
              </a:rPr>
              <a:t>土地城市化快于人口城市化 </a:t>
            </a:r>
            <a:r>
              <a:rPr lang="en-US" altLang="zh-CN" sz="1800" dirty="0"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cs typeface="Times New Roman" panose="02020603050405020304" pitchFamily="18" charset="0"/>
              </a:rPr>
              <a:t>陆铭，</a:t>
            </a:r>
            <a:r>
              <a:rPr lang="en-US" altLang="zh-CN" sz="1800" dirty="0">
                <a:cs typeface="Times New Roman" panose="02020603050405020304" pitchFamily="18" charset="0"/>
              </a:rPr>
              <a:t>2011)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2600" dirty="0" smtClean="0">
                <a:cs typeface="Times New Roman" panose="02020603050405020304" pitchFamily="18" charset="0"/>
              </a:rPr>
              <a:t>我们自己收集数据</a:t>
            </a:r>
            <a:r>
              <a:rPr lang="zh-CN" altLang="en-US" sz="1800" dirty="0" smtClean="0">
                <a:cs typeface="Times New Roman" panose="02020603050405020304" pitchFamily="18" charset="0"/>
              </a:rPr>
              <a:t>（常晨、陆铭，</a:t>
            </a:r>
            <a:r>
              <a:rPr lang="en-US" altLang="zh-CN" sz="1800" dirty="0" smtClean="0">
                <a:cs typeface="Times New Roman" panose="02020603050405020304" pitchFamily="18" charset="0"/>
              </a:rPr>
              <a:t>2017</a:t>
            </a:r>
            <a:r>
              <a:rPr lang="zh-CN" altLang="en-US" sz="1800" dirty="0" smtClean="0">
                <a:cs typeface="Times New Roman" panose="02020603050405020304" pitchFamily="18" charset="0"/>
              </a:rPr>
              <a:t>）</a:t>
            </a:r>
            <a:r>
              <a:rPr lang="zh-CN" altLang="en-US" sz="2600" dirty="0" smtClean="0">
                <a:cs typeface="Times New Roman" panose="02020603050405020304" pitchFamily="18" charset="0"/>
              </a:rPr>
              <a:t>：</a:t>
            </a:r>
            <a:endParaRPr lang="en-US" altLang="zh-CN" sz="2600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截至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2014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年，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272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个城市建有新城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规划面积加总达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6.63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万平方公里，规划人口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1.93</a:t>
            </a:r>
            <a:r>
              <a:rPr lang="zh-CN" altLang="en-US" sz="400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亿</a:t>
            </a:r>
            <a:endParaRPr lang="en-US" altLang="zh-CN" sz="400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77.8%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的面积和</a:t>
            </a:r>
            <a:r>
              <a:rPr lang="en-US" altLang="zh-CN" sz="400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71.8%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的人口是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2008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年及以后设立的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cs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cs typeface="Times New Roman" panose="02020603050405020304" pitchFamily="18" charset="0"/>
              </a:rPr>
              <a:t>远、大</a:t>
            </a:r>
            <a:r>
              <a:rPr lang="zh-CN" altLang="en-US" dirty="0">
                <a:latin typeface="+mj-ea"/>
                <a:cs typeface="Times New Roman" panose="02020603050405020304" pitchFamily="18" charset="0"/>
              </a:rPr>
              <a:t>”的新城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084832"/>
            <a:ext cx="4285809" cy="4351338"/>
          </a:xfrm>
        </p:spPr>
        <p:txBody>
          <a:bodyPr anchor="ctr"/>
          <a:lstStyle/>
          <a:p>
            <a:r>
              <a:rPr kumimoji="1" lang="zh-CN" altLang="en-US" dirty="0"/>
              <a:t>规划的平均值</a:t>
            </a:r>
            <a:endParaRPr kumimoji="1" lang="en-US" altLang="zh-CN" dirty="0"/>
          </a:p>
          <a:p>
            <a:r>
              <a:rPr kumimoji="1" lang="zh-CN" altLang="en-US" dirty="0"/>
              <a:t>面积</a:t>
            </a:r>
            <a:r>
              <a:rPr lang="en-US" altLang="zh-CN" sz="4400" kern="100" dirty="0">
                <a:solidFill>
                  <a:srgbClr val="C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114.8</a:t>
            </a:r>
            <a:r>
              <a:rPr lang="zh-CN" altLang="en-US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平方公里</a:t>
            </a:r>
            <a:endParaRPr lang="zh-CN" altLang="zh-CN" kern="1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/>
              <a:t>人口</a:t>
            </a:r>
            <a:r>
              <a:rPr kumimoji="1" lang="en-US" altLang="zh-CN" sz="4400" dirty="0">
                <a:solidFill>
                  <a:srgbClr val="C00000"/>
                </a:solidFill>
              </a:rPr>
              <a:t>42.5</a:t>
            </a:r>
            <a:r>
              <a:rPr kumimoji="1" lang="zh-CN" altLang="en-US" sz="4400" dirty="0">
                <a:solidFill>
                  <a:srgbClr val="C00000"/>
                </a:solidFill>
              </a:rPr>
              <a:t>万</a:t>
            </a:r>
            <a:endParaRPr kumimoji="1" lang="en-US" altLang="zh-CN" sz="4400" dirty="0">
              <a:solidFill>
                <a:srgbClr val="C00000"/>
              </a:solidFill>
            </a:endParaRPr>
          </a:p>
          <a:p>
            <a:r>
              <a:rPr kumimoji="1" lang="zh-CN" altLang="en-US" dirty="0"/>
              <a:t>到老城距离</a:t>
            </a:r>
            <a:r>
              <a:rPr kumimoji="1" lang="en-US" altLang="zh-CN" sz="4400" dirty="0">
                <a:solidFill>
                  <a:srgbClr val="C00000"/>
                </a:solidFill>
              </a:rPr>
              <a:t>25</a:t>
            </a:r>
            <a:r>
              <a:rPr kumimoji="1" lang="zh-CN" altLang="en-US" sz="4400" dirty="0">
                <a:solidFill>
                  <a:srgbClr val="C00000"/>
                </a:solidFill>
              </a:rPr>
              <a:t>公里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785811" y="3288632"/>
            <a:ext cx="4828673" cy="2005263"/>
          </a:xfrm>
          <a:prstGeom prst="wedgeRoundRectCallout">
            <a:avLst>
              <a:gd name="adj1" fmla="val -80634"/>
              <a:gd name="adj2" fmla="val 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内陆更低投资回报；</a:t>
            </a:r>
            <a:endParaRPr kumimoji="1" lang="en-US" altLang="zh-CN" sz="2800" dirty="0" smtClean="0"/>
          </a:p>
          <a:p>
            <a:pPr algn="ctr"/>
            <a:r>
              <a:rPr kumimoji="1" lang="zh-CN" altLang="en-US" sz="2800" dirty="0" smtClean="0"/>
              <a:t>更高负债率</a:t>
            </a:r>
            <a:endParaRPr kumimoji="1" lang="en-US" altLang="zh-CN" sz="2800" dirty="0" smtClean="0"/>
          </a:p>
          <a:p>
            <a:pPr algn="ctr"/>
            <a:r>
              <a:rPr kumimoji="1" lang="zh-CN" altLang="en-US" sz="2800" dirty="0" smtClean="0"/>
              <a:t>更高的融资成本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370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欠发达地区负债率更高</a:t>
            </a:r>
            <a:endParaRPr kumimoji="1" lang="zh-CN" altLang="en-US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1024127" y="1763990"/>
          <a:ext cx="10718693" cy="477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74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对比</a:t>
            </a:r>
            <a:r>
              <a:rPr lang="en-US" altLang="zh-CN" dirty="0" smtClean="0"/>
              <a:t>“</a:t>
            </a:r>
            <a:r>
              <a:rPr lang="zh-CN" altLang="zh-CN" dirty="0"/>
              <a:t>以人为本</a:t>
            </a:r>
            <a:r>
              <a:rPr lang="en-US" altLang="zh-CN" dirty="0"/>
              <a:t>”</a:t>
            </a:r>
            <a:r>
              <a:rPr lang="zh-CN" altLang="zh-CN" dirty="0"/>
              <a:t>和</a:t>
            </a:r>
            <a:r>
              <a:rPr lang="en-US" altLang="zh-CN" dirty="0"/>
              <a:t>“</a:t>
            </a:r>
            <a:r>
              <a:rPr lang="zh-CN" altLang="zh-CN" dirty="0"/>
              <a:t>以地为本</a:t>
            </a:r>
            <a:r>
              <a:rPr lang="en-US" altLang="zh-CN" dirty="0"/>
              <a:t>”</a:t>
            </a:r>
            <a:r>
              <a:rPr lang="zh-CN" altLang="zh-CN" dirty="0"/>
              <a:t>的地区发展政策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地理</a:t>
            </a:r>
            <a:r>
              <a:rPr lang="zh-CN" altLang="zh-CN" dirty="0"/>
              <a:t>和规模经济</a:t>
            </a:r>
            <a:r>
              <a:rPr lang="zh-CN" altLang="zh-CN" dirty="0" smtClean="0"/>
              <a:t>效应</a:t>
            </a:r>
            <a:endParaRPr lang="en-US" altLang="zh-CN" dirty="0" smtClean="0"/>
          </a:p>
          <a:p>
            <a:r>
              <a:rPr lang="zh-CN" altLang="zh-CN" dirty="0" smtClean="0"/>
              <a:t>如果</a:t>
            </a:r>
            <a:r>
              <a:rPr lang="zh-CN" altLang="en-US" dirty="0" smtClean="0"/>
              <a:t>两者</a:t>
            </a:r>
            <a:r>
              <a:rPr lang="zh-CN" altLang="zh-CN" dirty="0" smtClean="0"/>
              <a:t>不重要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</a:t>
            </a:r>
            <a:r>
              <a:rPr lang="zh-CN" altLang="zh-CN" dirty="0"/>
              <a:t>以人为本</a:t>
            </a:r>
            <a:r>
              <a:rPr lang="en-US" altLang="zh-CN" dirty="0"/>
              <a:t>”</a:t>
            </a:r>
            <a:r>
              <a:rPr lang="zh-CN" altLang="zh-CN" dirty="0"/>
              <a:t>和</a:t>
            </a:r>
            <a:r>
              <a:rPr lang="en-US" altLang="zh-CN" dirty="0"/>
              <a:t>“</a:t>
            </a:r>
            <a:r>
              <a:rPr lang="zh-CN" altLang="zh-CN" dirty="0"/>
              <a:t>以地为本</a:t>
            </a:r>
            <a:r>
              <a:rPr lang="en-US" altLang="zh-CN" dirty="0"/>
              <a:t>”</a:t>
            </a:r>
            <a:r>
              <a:rPr lang="zh-CN" altLang="zh-CN" dirty="0"/>
              <a:t>的政策都可以促进地区间收入差距缩小，且不会损失</a:t>
            </a:r>
            <a:r>
              <a:rPr lang="zh-CN" altLang="zh-CN" dirty="0" smtClean="0"/>
              <a:t>效率</a:t>
            </a:r>
            <a:endParaRPr lang="en-US" altLang="zh-CN" dirty="0" smtClean="0"/>
          </a:p>
          <a:p>
            <a:r>
              <a:rPr lang="zh-CN" altLang="zh-CN" dirty="0" smtClean="0"/>
              <a:t>如果</a:t>
            </a:r>
            <a:r>
              <a:rPr lang="zh-CN" altLang="en-US" dirty="0" smtClean="0"/>
              <a:t>两者</a:t>
            </a:r>
            <a:r>
              <a:rPr lang="zh-CN" altLang="zh-CN" dirty="0" smtClean="0"/>
              <a:t>之一</a:t>
            </a:r>
            <a:r>
              <a:rPr lang="zh-CN" altLang="zh-CN" dirty="0"/>
              <a:t>是重要</a:t>
            </a:r>
            <a:r>
              <a:rPr lang="zh-CN" altLang="zh-CN" dirty="0" smtClean="0"/>
              <a:t>的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以</a:t>
            </a:r>
            <a:r>
              <a:rPr lang="zh-CN" altLang="zh-CN" dirty="0"/>
              <a:t>长期、全局和多维的发展为目标，</a:t>
            </a:r>
            <a:r>
              <a:rPr lang="en-US" altLang="zh-CN" dirty="0"/>
              <a:t>“</a:t>
            </a:r>
            <a:r>
              <a:rPr lang="zh-CN" altLang="zh-CN" dirty="0"/>
              <a:t>以人为本</a:t>
            </a:r>
            <a:r>
              <a:rPr lang="en-US" altLang="zh-CN" dirty="0"/>
              <a:t>”</a:t>
            </a:r>
            <a:r>
              <a:rPr lang="zh-CN" altLang="zh-CN" dirty="0"/>
              <a:t>优于</a:t>
            </a:r>
            <a:r>
              <a:rPr lang="en-US" altLang="zh-CN" dirty="0"/>
              <a:t>“</a:t>
            </a:r>
            <a:r>
              <a:rPr lang="zh-CN" altLang="zh-CN" dirty="0"/>
              <a:t>以地为本</a:t>
            </a:r>
            <a:r>
              <a:rPr lang="en-US" altLang="zh-CN" dirty="0"/>
              <a:t>”</a:t>
            </a:r>
            <a:r>
              <a:rPr lang="zh-CN" altLang="zh-CN" dirty="0"/>
              <a:t>的</a:t>
            </a:r>
            <a:r>
              <a:rPr lang="zh-CN" altLang="zh-CN" dirty="0" smtClean="0"/>
              <a:t>政策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2452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城乡和区域发展新格局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4596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一、在发展中促进相对</a:t>
            </a:r>
            <a:r>
              <a:rPr lang="zh-CN" altLang="zh-CN" dirty="0" smtClean="0"/>
              <a:t>平衡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zh-CN" dirty="0"/>
              <a:t>､持续推进城市化</a:t>
            </a:r>
          </a:p>
          <a:p>
            <a:r>
              <a:rPr lang="zh-CN" altLang="zh-CN" dirty="0" smtClean="0"/>
              <a:t>全国</a:t>
            </a:r>
            <a:r>
              <a:rPr lang="zh-CN" altLang="zh-CN" dirty="0"/>
              <a:t>第七次人口普查数据显示，城市化率已经达到了</a:t>
            </a:r>
            <a:r>
              <a:rPr lang="en-US" altLang="zh-CN" dirty="0"/>
              <a:t>64</a:t>
            </a:r>
            <a:r>
              <a:rPr lang="en-US" altLang="zh-CN" dirty="0" smtClean="0"/>
              <a:t>%</a:t>
            </a:r>
          </a:p>
          <a:p>
            <a:r>
              <a:rPr lang="zh-CN" altLang="zh-CN" dirty="0" smtClean="0"/>
              <a:t>随着</a:t>
            </a:r>
            <a:r>
              <a:rPr lang="zh-CN" altLang="zh-CN" dirty="0"/>
              <a:t>经济发展水平的不断提高，中国城市化率达到</a:t>
            </a:r>
            <a:r>
              <a:rPr lang="en-US" altLang="zh-CN" dirty="0"/>
              <a:t>80%</a:t>
            </a:r>
            <a:r>
              <a:rPr lang="zh-CN" altLang="zh-CN" dirty="0"/>
              <a:t>甚至</a:t>
            </a:r>
            <a:r>
              <a:rPr lang="en-US" altLang="zh-CN" dirty="0"/>
              <a:t>90</a:t>
            </a:r>
            <a:r>
              <a:rPr lang="en-US" altLang="zh-CN" dirty="0" smtClean="0"/>
              <a:t>%</a:t>
            </a:r>
          </a:p>
          <a:p>
            <a:r>
              <a:rPr lang="zh-CN" altLang="zh-CN" dirty="0" smtClean="0"/>
              <a:t>农业</a:t>
            </a:r>
            <a:r>
              <a:rPr lang="zh-CN" altLang="zh-CN" dirty="0"/>
              <a:t>人口的减少，农场面积将逐步扩大，农业的规模化和现代化水平将不断提高，农民的收入持续</a:t>
            </a:r>
            <a:r>
              <a:rPr lang="zh-CN" altLang="zh-CN" dirty="0" smtClean="0"/>
              <a:t>上升</a:t>
            </a:r>
            <a:endParaRPr lang="en-US" altLang="zh-CN" dirty="0" smtClean="0"/>
          </a:p>
          <a:p>
            <a:r>
              <a:rPr lang="zh-CN" altLang="zh-CN" dirty="0" smtClean="0"/>
              <a:t>城乡</a:t>
            </a:r>
            <a:r>
              <a:rPr lang="zh-CN" altLang="zh-CN" dirty="0"/>
              <a:t>间收入差距将</a:t>
            </a:r>
            <a:r>
              <a:rPr lang="zh-CN" altLang="zh-CN" dirty="0" smtClean="0"/>
              <a:t>延续缩小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7682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689811"/>
            <a:ext cx="9720071" cy="5619549"/>
          </a:xfrm>
        </p:spPr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zh-CN" dirty="0"/>
              <a:t>､城市群和都市圈的引领作用</a:t>
            </a:r>
          </a:p>
          <a:p>
            <a:r>
              <a:rPr lang="zh-CN" altLang="zh-CN" dirty="0"/>
              <a:t>京津冀、长三角和粤港澳三大城市群，以及以成渝双城经济圈为核心的中国经济第四</a:t>
            </a:r>
            <a:r>
              <a:rPr lang="zh-CN" altLang="zh-CN" dirty="0" smtClean="0"/>
              <a:t>极</a:t>
            </a:r>
            <a:endParaRPr lang="en-US" altLang="zh-CN" dirty="0" smtClean="0"/>
          </a:p>
          <a:p>
            <a:r>
              <a:rPr lang="zh-CN" altLang="zh-CN" dirty="0" smtClean="0"/>
              <a:t>以</a:t>
            </a:r>
            <a:r>
              <a:rPr lang="zh-CN" altLang="zh-CN" dirty="0"/>
              <a:t>武汉、郑州、西安等国家级中心城市为核心的区域性城市群，以及若干个以省会级城市为核心的小城市</a:t>
            </a:r>
            <a:r>
              <a:rPr lang="zh-CN" altLang="zh-CN" dirty="0" smtClean="0"/>
              <a:t>群</a:t>
            </a:r>
            <a:endParaRPr lang="en-US" altLang="zh-CN" dirty="0" smtClean="0"/>
          </a:p>
          <a:p>
            <a:r>
              <a:rPr lang="zh-CN" altLang="zh-CN" dirty="0" smtClean="0"/>
              <a:t>城市</a:t>
            </a:r>
            <a:r>
              <a:rPr lang="zh-CN" altLang="zh-CN" dirty="0"/>
              <a:t>群内部中心城市的辐射带动</a:t>
            </a:r>
            <a:r>
              <a:rPr lang="zh-CN" altLang="zh-CN" dirty="0" smtClean="0"/>
              <a:t>作用</a:t>
            </a:r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一些大城市附近将形成半径在</a:t>
            </a:r>
            <a:r>
              <a:rPr lang="en-US" altLang="zh-CN" dirty="0"/>
              <a:t>30</a:t>
            </a:r>
            <a:r>
              <a:rPr lang="zh-CN" altLang="zh-CN" dirty="0"/>
              <a:t>至</a:t>
            </a:r>
            <a:r>
              <a:rPr lang="en-US" altLang="zh-CN" dirty="0"/>
              <a:t>50</a:t>
            </a:r>
            <a:r>
              <a:rPr lang="zh-CN" altLang="zh-CN" dirty="0"/>
              <a:t>公里甚至</a:t>
            </a:r>
            <a:r>
              <a:rPr lang="en-US" altLang="zh-CN" dirty="0"/>
              <a:t>80</a:t>
            </a:r>
            <a:r>
              <a:rPr lang="zh-CN" altLang="zh-CN" dirty="0"/>
              <a:t>公里的都市</a:t>
            </a:r>
            <a:r>
              <a:rPr lang="zh-CN" altLang="zh-CN" dirty="0" smtClean="0"/>
              <a:t>圈</a:t>
            </a:r>
            <a:endParaRPr lang="zh-CN" altLang="zh-CN" dirty="0"/>
          </a:p>
          <a:p>
            <a:r>
              <a:rPr lang="zh-CN" altLang="zh-CN" dirty="0" smtClean="0"/>
              <a:t>地区</a:t>
            </a:r>
            <a:r>
              <a:rPr lang="zh-CN" altLang="zh-CN" dirty="0"/>
              <a:t>之间的人均</a:t>
            </a:r>
            <a:r>
              <a:rPr lang="en-US" altLang="zh-CN" dirty="0"/>
              <a:t>GDP</a:t>
            </a:r>
            <a:r>
              <a:rPr lang="zh-CN" altLang="zh-CN" dirty="0"/>
              <a:t>和生活质量正在逐步实现平衡</a:t>
            </a:r>
            <a:r>
              <a:rPr lang="zh-CN" altLang="zh-CN" dirty="0" smtClean="0"/>
              <a:t>发展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28525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3" r="2551" b="2546"/>
          <a:stretch/>
        </p:blipFill>
        <p:spPr>
          <a:xfrm>
            <a:off x="6093593" y="1885065"/>
            <a:ext cx="6036565" cy="4465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4184" y="525227"/>
            <a:ext cx="10638483" cy="1499616"/>
          </a:xfrm>
        </p:spPr>
        <p:txBody>
          <a:bodyPr>
            <a:normAutofit/>
          </a:bodyPr>
          <a:lstStyle/>
          <a:p>
            <a:r>
              <a:rPr kumimoji="1" lang="zh-CN" altLang="en-US" sz="4000" dirty="0" smtClean="0"/>
              <a:t>经济</a:t>
            </a:r>
            <a:r>
              <a:rPr kumimoji="1" lang="zh-CN" altLang="en-US" sz="4000" dirty="0"/>
              <a:t>集聚：车流大数据下的城市群和中心城市</a:t>
            </a:r>
            <a:r>
              <a:rPr kumimoji="1" lang="en-US" altLang="zh-CN" sz="4000" dirty="0"/>
              <a:t/>
            </a:r>
            <a:br>
              <a:rPr kumimoji="1" lang="en-US" altLang="zh-CN" sz="4000" dirty="0"/>
            </a:br>
            <a:r>
              <a:rPr kumimoji="1" lang="zh-CN" altLang="en-US" sz="2800" dirty="0" smtClean="0"/>
              <a:t>（交大“城市酷想家”</a:t>
            </a:r>
            <a:r>
              <a:rPr kumimoji="1" lang="en-US" altLang="zh-CN" sz="2800" dirty="0" smtClean="0"/>
              <a:t>X</a:t>
            </a:r>
            <a:r>
              <a:rPr kumimoji="1" lang="zh-CN" altLang="en-US" sz="2800" dirty="0"/>
              <a:t>评驾科技）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37EEE095-B3FB-4B25-B43C-73BF248B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华文仿宋" panose="0201060004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华文仿宋" panose="02010600040101010101" pitchFamily="2" charset="-122"/>
              <a:cs typeface="+mn-cs"/>
            </a:endParaRPr>
          </a:p>
        </p:txBody>
      </p:sp>
      <p:grpSp>
        <p:nvGrpSpPr>
          <p:cNvPr id="5" name="组合 9"/>
          <p:cNvGrpSpPr>
            <a:grpSpLocks noChangeAspect="1"/>
          </p:cNvGrpSpPr>
          <p:nvPr/>
        </p:nvGrpSpPr>
        <p:grpSpPr>
          <a:xfrm>
            <a:off x="0" y="1891295"/>
            <a:ext cx="6234862" cy="4465055"/>
            <a:chOff x="0" y="0"/>
            <a:chExt cx="5264150" cy="3185795"/>
          </a:xfrm>
        </p:grpSpPr>
        <p:grpSp>
          <p:nvGrpSpPr>
            <p:cNvPr id="6" name="组合 14"/>
            <p:cNvGrpSpPr/>
            <p:nvPr/>
          </p:nvGrpSpPr>
          <p:grpSpPr>
            <a:xfrm>
              <a:off x="0" y="0"/>
              <a:ext cx="5264150" cy="3181350"/>
              <a:chOff x="0" y="0"/>
              <a:chExt cx="5264150" cy="318135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64150" cy="31813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" name="直接连接符 16"/>
              <p:cNvCxnSpPr/>
              <p:nvPr/>
            </p:nvCxnSpPr>
            <p:spPr>
              <a:xfrm flipH="1">
                <a:off x="2146300" y="393700"/>
                <a:ext cx="2457450" cy="210820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715" y="2413010"/>
              <a:ext cx="580739" cy="77278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11" name="图片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9" r="14884"/>
          <a:stretch/>
        </p:blipFill>
        <p:spPr bwMode="auto">
          <a:xfrm>
            <a:off x="11192934" y="5152668"/>
            <a:ext cx="779377" cy="11974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2422358" y="2229853"/>
            <a:ext cx="145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货车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31641" y="2229853"/>
            <a:ext cx="145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客车</a:t>
            </a:r>
          </a:p>
        </p:txBody>
      </p:sp>
      <p:sp>
        <p:nvSpPr>
          <p:cNvPr id="16" name="虚尾箭头 15"/>
          <p:cNvSpPr/>
          <p:nvPr/>
        </p:nvSpPr>
        <p:spPr>
          <a:xfrm>
            <a:off x="5259945" y="3888488"/>
            <a:ext cx="1993571" cy="1211179"/>
          </a:xfrm>
          <a:prstGeom prst="stripedRightArrow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多尺度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348234" y="4601436"/>
            <a:ext cx="1038478" cy="471488"/>
          </a:xfrm>
          <a:prstGeom prst="roundRect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长三角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3430174" y="5397836"/>
            <a:ext cx="1038478" cy="471488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粤港澳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882189" y="3805036"/>
            <a:ext cx="1038478" cy="471488"/>
          </a:xfrm>
          <a:prstGeom prst="roundRect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京津冀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688138" y="4628934"/>
            <a:ext cx="1038478" cy="471488"/>
          </a:xfrm>
          <a:prstGeom prst="round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成渝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1192933" y="4040780"/>
            <a:ext cx="779377" cy="617209"/>
          </a:xfrm>
          <a:prstGeom prst="roundRect">
            <a:avLst/>
          </a:prstGeom>
          <a:solidFill>
            <a:srgbClr val="0070C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中心城市</a:t>
            </a:r>
          </a:p>
        </p:txBody>
      </p:sp>
      <p:cxnSp>
        <p:nvCxnSpPr>
          <p:cNvPr id="20" name="曲线连接符 19"/>
          <p:cNvCxnSpPr>
            <a:stCxn id="13" idx="1"/>
          </p:cNvCxnSpPr>
          <p:nvPr/>
        </p:nvCxnSpPr>
        <p:spPr>
          <a:xfrm rot="10800000">
            <a:off x="10367827" y="3805037"/>
            <a:ext cx="825107" cy="544349"/>
          </a:xfrm>
          <a:prstGeom prst="curvedConnector3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>
            <a:stCxn id="13" idx="1"/>
          </p:cNvCxnSpPr>
          <p:nvPr/>
        </p:nvCxnSpPr>
        <p:spPr>
          <a:xfrm rot="10800000" flipV="1">
            <a:off x="10834529" y="4349384"/>
            <a:ext cx="358405" cy="487795"/>
          </a:xfrm>
          <a:prstGeom prst="curved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3" idx="1"/>
          </p:cNvCxnSpPr>
          <p:nvPr/>
        </p:nvCxnSpPr>
        <p:spPr>
          <a:xfrm rot="10800000" flipV="1">
            <a:off x="9326129" y="4349385"/>
            <a:ext cx="1866804" cy="499094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/>
          <p:nvPr/>
        </p:nvCxnSpPr>
        <p:spPr>
          <a:xfrm rot="5400000">
            <a:off x="9864073" y="4540463"/>
            <a:ext cx="1519941" cy="1137780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/>
          <p:nvPr/>
        </p:nvCxnSpPr>
        <p:spPr>
          <a:xfrm rot="10800000">
            <a:off x="10055153" y="4312505"/>
            <a:ext cx="1137781" cy="25577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3" idx="1"/>
          </p:cNvCxnSpPr>
          <p:nvPr/>
        </p:nvCxnSpPr>
        <p:spPr>
          <a:xfrm rot="10800000" flipV="1">
            <a:off x="10055153" y="4349384"/>
            <a:ext cx="1137781" cy="523775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7" grpId="0" animBg="1"/>
      <p:bldP spid="18" grpId="0" animBg="1"/>
      <p:bldP spid="19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9171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､人口重新布局中的城乡发展政策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zh-CN" sz="2800" dirty="0"/>
              <a:t>人口在向沿海地区和内陆的中心城市周围</a:t>
            </a:r>
            <a:r>
              <a:rPr lang="zh-CN" altLang="zh-CN" sz="2800" dirty="0" smtClean="0"/>
              <a:t>集中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876926"/>
            <a:ext cx="4943535" cy="4432434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 smtClean="0"/>
              <a:t>在</a:t>
            </a:r>
            <a:r>
              <a:rPr lang="zh-CN" altLang="zh-CN" dirty="0"/>
              <a:t>人口大量增长的中心城市及周边的都市</a:t>
            </a:r>
            <a:r>
              <a:rPr lang="zh-CN" altLang="zh-CN" dirty="0" smtClean="0"/>
              <a:t>圈</a:t>
            </a:r>
            <a:endParaRPr lang="en-US" altLang="zh-CN" dirty="0" smtClean="0"/>
          </a:p>
          <a:p>
            <a:pPr lvl="1"/>
            <a:r>
              <a:rPr lang="zh-CN" altLang="zh-CN" sz="2600" dirty="0" smtClean="0"/>
              <a:t>科学预测人口</a:t>
            </a:r>
            <a:r>
              <a:rPr lang="zh-CN" altLang="zh-CN" sz="2600" dirty="0"/>
              <a:t>增长</a:t>
            </a:r>
            <a:r>
              <a:rPr lang="zh-CN" altLang="zh-CN" sz="2600" dirty="0" smtClean="0"/>
              <a:t>趋势，建设</a:t>
            </a:r>
            <a:r>
              <a:rPr lang="zh-CN" altLang="zh-CN" sz="2600" dirty="0"/>
              <a:t>紧凑型</a:t>
            </a:r>
            <a:r>
              <a:rPr lang="zh-CN" altLang="zh-CN" sz="2600" dirty="0" smtClean="0"/>
              <a:t>城市</a:t>
            </a:r>
            <a:endParaRPr lang="zh-CN" altLang="zh-CN" sz="2600" dirty="0"/>
          </a:p>
          <a:p>
            <a:pPr lvl="1"/>
            <a:r>
              <a:rPr lang="zh-CN" altLang="zh-CN" sz="2600" dirty="0" smtClean="0"/>
              <a:t>都市</a:t>
            </a:r>
            <a:r>
              <a:rPr lang="zh-CN" altLang="zh-CN" sz="2600" dirty="0"/>
              <a:t>圈建设密集的轨道交通</a:t>
            </a:r>
            <a:r>
              <a:rPr lang="zh-CN" altLang="zh-CN" sz="2600" dirty="0" smtClean="0"/>
              <a:t>网络</a:t>
            </a:r>
            <a:endParaRPr lang="en-US" altLang="zh-CN" sz="2600" dirty="0" smtClean="0"/>
          </a:p>
          <a:p>
            <a:pPr lvl="1"/>
            <a:r>
              <a:rPr lang="zh-CN" altLang="zh-CN" sz="2600" dirty="0" smtClean="0"/>
              <a:t>公共服务</a:t>
            </a:r>
            <a:r>
              <a:rPr lang="zh-CN" altLang="en-US" sz="2600" dirty="0" smtClean="0"/>
              <a:t>，</a:t>
            </a:r>
            <a:r>
              <a:rPr lang="zh-CN" altLang="zh-CN" sz="2600" dirty="0" smtClean="0"/>
              <a:t>要</a:t>
            </a:r>
            <a:r>
              <a:rPr lang="zh-CN" altLang="zh-CN" sz="2600" dirty="0"/>
              <a:t>改善供给的数量、质量、结构和空间</a:t>
            </a:r>
            <a:r>
              <a:rPr lang="zh-CN" altLang="zh-CN" sz="2600" dirty="0" smtClean="0"/>
              <a:t>布局</a:t>
            </a:r>
            <a:endParaRPr lang="en-US" altLang="zh-CN" sz="2600" dirty="0" smtClean="0"/>
          </a:p>
          <a:p>
            <a:pPr lvl="1"/>
            <a:r>
              <a:rPr lang="zh-CN" altLang="zh-CN" sz="2600" dirty="0" smtClean="0"/>
              <a:t>在</a:t>
            </a:r>
            <a:r>
              <a:rPr lang="zh-CN" altLang="zh-CN" sz="2600" dirty="0"/>
              <a:t>大城市</a:t>
            </a:r>
            <a:r>
              <a:rPr lang="zh-CN" altLang="zh-CN" sz="2600" dirty="0" smtClean="0"/>
              <a:t>，做好</a:t>
            </a:r>
            <a:r>
              <a:rPr lang="zh-CN" altLang="zh-CN" sz="2600" dirty="0"/>
              <a:t>人口重新向中心城区集中的</a:t>
            </a:r>
            <a:r>
              <a:rPr lang="zh-CN" altLang="zh-CN" sz="2600" dirty="0" smtClean="0"/>
              <a:t>准备</a:t>
            </a:r>
            <a:endParaRPr lang="en-US" altLang="zh-CN" sz="2600" dirty="0" smtClean="0"/>
          </a:p>
          <a:p>
            <a:pPr lvl="1"/>
            <a:r>
              <a:rPr lang="zh-CN" altLang="zh-CN" sz="2600" dirty="0" smtClean="0"/>
              <a:t>生态</a:t>
            </a:r>
            <a:r>
              <a:rPr lang="zh-CN" altLang="en-US" sz="2600" dirty="0" smtClean="0"/>
              <a:t>宜居：生产、生活</a:t>
            </a:r>
            <a:endParaRPr lang="en-US" altLang="zh-CN" sz="2600" dirty="0" smtClean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631004" y="2081463"/>
            <a:ext cx="4754880" cy="4023360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/>
              <a:t>人口负增长</a:t>
            </a:r>
            <a:r>
              <a:rPr lang="zh-CN" altLang="en-US" dirty="0"/>
              <a:t>的外围区域</a:t>
            </a:r>
            <a:endParaRPr lang="en-US" altLang="zh-CN" dirty="0"/>
          </a:p>
          <a:p>
            <a:r>
              <a:rPr lang="zh-CN" altLang="zh-CN" sz="2600" dirty="0"/>
              <a:t>发展农业、旅游和自然资源等产业，提高人均</a:t>
            </a:r>
            <a:r>
              <a:rPr lang="en-US" altLang="zh-CN" sz="2600" dirty="0"/>
              <a:t>GDP</a:t>
            </a:r>
          </a:p>
          <a:p>
            <a:r>
              <a:rPr lang="zh-CN" altLang="zh-CN" sz="2600" dirty="0"/>
              <a:t>适度的人口负增长，也有利于承载力较弱地区的生态恢复。</a:t>
            </a:r>
            <a:endParaRPr lang="en-US" altLang="zh-CN" sz="2600" dirty="0"/>
          </a:p>
          <a:p>
            <a:r>
              <a:rPr lang="zh-CN" altLang="zh-CN" sz="2600" dirty="0"/>
              <a:t>在收缩城市，进行减量规划，将公共服务向中心城区适度集中</a:t>
            </a:r>
            <a:endParaRPr lang="en-US" altLang="zh-CN" sz="2600" dirty="0"/>
          </a:p>
          <a:p>
            <a:r>
              <a:rPr lang="zh-CN" altLang="zh-CN" sz="2600" dirty="0"/>
              <a:t>在一些靠近边境的地区，要发展边境贸易、特色产业等，同时，转移</a:t>
            </a:r>
            <a:r>
              <a:rPr lang="zh-CN" altLang="zh-CN" sz="2600" dirty="0" smtClean="0"/>
              <a:t>支付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8638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92643" cy="1499616"/>
          </a:xfrm>
        </p:spPr>
        <p:txBody>
          <a:bodyPr>
            <a:normAutofit/>
          </a:bodyPr>
          <a:lstStyle/>
          <a:p>
            <a:r>
              <a:rPr kumimoji="1" lang="zh-CN" altLang="en-US" sz="4800" dirty="0"/>
              <a:t>人口集聚：全球化和现代化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r>
              <a:rPr kumimoji="1" lang="zh-CN" altLang="en-US" sz="2800" dirty="0"/>
              <a:t>（人口普查：人口向沿海、大城市（都市圈）和中心城区集中）</a:t>
            </a: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="" xmlns:a16="http://schemas.microsoft.com/office/drawing/2014/main" id="{AB0DF707-9B6D-44C5-B8FA-4BA98FD4E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8" y="2003164"/>
            <a:ext cx="5685505" cy="4854836"/>
          </a:xfrm>
          <a:prstGeom prst="rect">
            <a:avLst/>
          </a:prstGeom>
        </p:spPr>
      </p:pic>
      <p:pic>
        <p:nvPicPr>
          <p:cNvPr id="5" name="内容占位符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43CDB2-4639-4756-9B7B-CD5114C33F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r="-584"/>
          <a:stretch/>
        </p:blipFill>
        <p:spPr>
          <a:xfrm>
            <a:off x="6225007" y="2003164"/>
            <a:ext cx="5664334" cy="48548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0864B2D-3CF7-494D-8B5B-BCD5EB775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06" y="5805840"/>
            <a:ext cx="1208642" cy="9293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AB7D252-7E28-4924-989E-68969471B3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62" y="5613637"/>
            <a:ext cx="837321" cy="115895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D0F1584-5F6D-48A1-B835-C0E3045C5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" y="5880347"/>
            <a:ext cx="1117651" cy="7684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666C291-19B8-4B0E-B29D-D0F5ED018C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1" y="5615062"/>
            <a:ext cx="787407" cy="105450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0" name="虚尾箭头 9"/>
          <p:cNvSpPr/>
          <p:nvPr/>
        </p:nvSpPr>
        <p:spPr>
          <a:xfrm>
            <a:off x="5175280" y="3888488"/>
            <a:ext cx="1993571" cy="1211179"/>
          </a:xfrm>
          <a:prstGeom prst="stripedRightArrow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精细化</a:t>
            </a:r>
          </a:p>
        </p:txBody>
      </p:sp>
      <p:sp>
        <p:nvSpPr>
          <p:cNvPr id="11" name="虚尾箭头 10"/>
          <p:cNvSpPr/>
          <p:nvPr/>
        </p:nvSpPr>
        <p:spPr>
          <a:xfrm>
            <a:off x="8013222" y="2300024"/>
            <a:ext cx="2496857" cy="1004650"/>
          </a:xfrm>
          <a:prstGeom prst="stripedRightArrow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集中式收缩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744200" y="5700545"/>
            <a:ext cx="1145141" cy="948266"/>
          </a:xfrm>
          <a:prstGeom prst="roundRect">
            <a:avLst/>
          </a:prstGeom>
          <a:solidFill>
            <a:srgbClr val="FFC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向中心城区集中</a:t>
            </a:r>
          </a:p>
        </p:txBody>
      </p:sp>
      <p:cxnSp>
        <p:nvCxnSpPr>
          <p:cNvPr id="13" name="曲线连接符 12"/>
          <p:cNvCxnSpPr/>
          <p:nvPr/>
        </p:nvCxnSpPr>
        <p:spPr>
          <a:xfrm rot="16200000" flipV="1">
            <a:off x="10202885" y="4586659"/>
            <a:ext cx="1206468" cy="1021303"/>
          </a:xfrm>
          <a:prstGeom prst="curvedConnector3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/>
          <p:nvPr/>
        </p:nvCxnSpPr>
        <p:spPr>
          <a:xfrm rot="16200000" flipV="1">
            <a:off x="10257140" y="4554006"/>
            <a:ext cx="1312570" cy="806691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3" idx="0"/>
          </p:cNvCxnSpPr>
          <p:nvPr/>
        </p:nvCxnSpPr>
        <p:spPr>
          <a:xfrm rot="16200000" flipH="1" flipV="1">
            <a:off x="10739098" y="5228166"/>
            <a:ext cx="105295" cy="1050051"/>
          </a:xfrm>
          <a:prstGeom prst="curvedConnector4">
            <a:avLst>
              <a:gd name="adj1" fmla="val -217104"/>
              <a:gd name="adj2" fmla="val 77264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stCxn id="3" idx="0"/>
          </p:cNvCxnSpPr>
          <p:nvPr/>
        </p:nvCxnSpPr>
        <p:spPr>
          <a:xfrm rot="16200000" flipV="1">
            <a:off x="10174562" y="4558335"/>
            <a:ext cx="603235" cy="1681185"/>
          </a:xfrm>
          <a:prstGeom prst="curved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形状 28"/>
          <p:cNvSpPr/>
          <p:nvPr/>
        </p:nvSpPr>
        <p:spPr>
          <a:xfrm rot="11329058">
            <a:off x="10887031" y="3056934"/>
            <a:ext cx="795237" cy="2649430"/>
          </a:xfrm>
          <a:custGeom>
            <a:avLst/>
            <a:gdLst>
              <a:gd name="connsiteX0" fmla="*/ 237067 w 447874"/>
              <a:gd name="connsiteY0" fmla="*/ 2692400 h 2692400"/>
              <a:gd name="connsiteX1" fmla="*/ 440267 w 447874"/>
              <a:gd name="connsiteY1" fmla="*/ 1202266 h 2692400"/>
              <a:gd name="connsiteX2" fmla="*/ 0 w 447874"/>
              <a:gd name="connsiteY2" fmla="*/ 0 h 2692400"/>
              <a:gd name="connsiteX0" fmla="*/ 477682 w 702095"/>
              <a:gd name="connsiteY0" fmla="*/ 2586531 h 2586531"/>
              <a:gd name="connsiteX1" fmla="*/ 680882 w 702095"/>
              <a:gd name="connsiteY1" fmla="*/ 1096397 h 2586531"/>
              <a:gd name="connsiteX2" fmla="*/ 0 w 702095"/>
              <a:gd name="connsiteY2" fmla="*/ 0 h 2586531"/>
              <a:gd name="connsiteX0" fmla="*/ 626899 w 641935"/>
              <a:gd name="connsiteY0" fmla="*/ 2586531 h 2586531"/>
              <a:gd name="connsiteX1" fmla="*/ 17959 w 641935"/>
              <a:gd name="connsiteY1" fmla="*/ 1273787 h 2586531"/>
              <a:gd name="connsiteX2" fmla="*/ 149217 w 641935"/>
              <a:gd name="connsiteY2" fmla="*/ 0 h 2586531"/>
              <a:gd name="connsiteX0" fmla="*/ 782351 w 795237"/>
              <a:gd name="connsiteY0" fmla="*/ 2649430 h 2649430"/>
              <a:gd name="connsiteX1" fmla="*/ 26567 w 795237"/>
              <a:gd name="connsiteY1" fmla="*/ 1273787 h 2649430"/>
              <a:gd name="connsiteX2" fmla="*/ 157825 w 795237"/>
              <a:gd name="connsiteY2" fmla="*/ 0 h 26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237" h="2649430">
                <a:moveTo>
                  <a:pt x="782351" y="2649430"/>
                </a:moveTo>
                <a:cubicBezTo>
                  <a:pt x="903706" y="2128729"/>
                  <a:pt x="130655" y="1715359"/>
                  <a:pt x="26567" y="1273787"/>
                </a:cubicBezTo>
                <a:cubicBezTo>
                  <a:pt x="-77521" y="832215"/>
                  <a:pt x="157825" y="0"/>
                  <a:pt x="157825" y="0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面向长期、全局、多维的区域发展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5621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二、推动形成优势互补高质量发展的区域经济</a:t>
            </a:r>
            <a:r>
              <a:rPr lang="zh-CN" altLang="zh-CN" dirty="0" smtClean="0"/>
              <a:t>布局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2019</a:t>
            </a:r>
            <a:r>
              <a:rPr lang="zh-CN" altLang="zh-CN" dirty="0"/>
              <a:t>年</a:t>
            </a:r>
            <a:r>
              <a:rPr lang="en-US" altLang="zh-CN" dirty="0"/>
              <a:t>8</a:t>
            </a:r>
            <a:r>
              <a:rPr lang="zh-CN" altLang="zh-CN" dirty="0"/>
              <a:t>月，中央财经委员会第五次会议提出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zh-CN" dirty="0"/>
              <a:t>新形势下促进区域协调发展，要按照客观经济规律调整完善区域政策体系，发挥各地区比较优势，促进各类要素合理流动和高效集聚，增强创新发展动力，加快构建高质量发展的动力系统，增强中心城市和城市群等经济发展优势区域的经济和人口承载能力，增强其他地区在保障粮食安全、生态安全、边疆安全等方面的功能。要保障民生底线，推进基本公共服务均等化，在发展中营造平衡</a:t>
            </a:r>
            <a:r>
              <a:rPr lang="en-US" altLang="zh-CN" dirty="0"/>
              <a:t>”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4729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299411"/>
            <a:ext cx="9720071" cy="500994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</a:t>
            </a:r>
            <a:r>
              <a:rPr lang="zh-CN" altLang="zh-CN" sz="3600" dirty="0"/>
              <a:t>．优化和完善《全国主体功能区规划》</a:t>
            </a:r>
          </a:p>
          <a:p>
            <a:r>
              <a:rPr lang="zh-CN" altLang="zh-CN" dirty="0"/>
              <a:t>在将国土空间划分为优化开发、重点开发、限制开发和禁止开发四</a:t>
            </a:r>
            <a:r>
              <a:rPr lang="zh-CN" altLang="zh-CN" dirty="0" smtClean="0"/>
              <a:t>类</a:t>
            </a:r>
            <a:endParaRPr lang="en-US" altLang="zh-CN" dirty="0" smtClean="0"/>
          </a:p>
          <a:p>
            <a:r>
              <a:rPr lang="zh-CN" altLang="zh-CN" dirty="0" smtClean="0"/>
              <a:t>划分</a:t>
            </a:r>
            <a:r>
              <a:rPr lang="zh-CN" altLang="zh-CN" dirty="0"/>
              <a:t>出产业发展区、农业主产区和生态</a:t>
            </a:r>
            <a:r>
              <a:rPr lang="zh-CN" altLang="zh-CN" dirty="0" smtClean="0"/>
              <a:t>保护区</a:t>
            </a:r>
            <a:endParaRPr lang="en-US" altLang="zh-CN" dirty="0" smtClean="0"/>
          </a:p>
          <a:p>
            <a:r>
              <a:rPr lang="zh-CN" altLang="zh-CN" dirty="0" smtClean="0"/>
              <a:t>识别</a:t>
            </a:r>
            <a:r>
              <a:rPr lang="zh-CN" altLang="zh-CN" dirty="0"/>
              <a:t>出人口净流入和净流出地区，进行分类</a:t>
            </a:r>
            <a:r>
              <a:rPr lang="zh-CN" altLang="zh-CN" dirty="0" smtClean="0"/>
              <a:t>规划</a:t>
            </a:r>
            <a:endParaRPr lang="en-US" altLang="zh-CN" dirty="0" smtClean="0"/>
          </a:p>
          <a:p>
            <a:r>
              <a:rPr lang="zh-CN" altLang="zh-CN" dirty="0" smtClean="0"/>
              <a:t>建设</a:t>
            </a:r>
            <a:r>
              <a:rPr lang="zh-CN" altLang="zh-CN" dirty="0"/>
              <a:t>用地、投资等资源投向与人口流动</a:t>
            </a:r>
            <a:r>
              <a:rPr lang="zh-CN" altLang="zh-CN" dirty="0" smtClean="0"/>
              <a:t>方向保持一致</a:t>
            </a:r>
            <a:endParaRPr lang="zh-CN" altLang="zh-CN" dirty="0"/>
          </a:p>
          <a:p>
            <a:r>
              <a:rPr lang="zh-CN" altLang="zh-CN" dirty="0"/>
              <a:t>中央财政转移支付</a:t>
            </a:r>
            <a:r>
              <a:rPr lang="zh-CN" altLang="zh-CN" dirty="0" smtClean="0"/>
              <a:t>既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帮助</a:t>
            </a:r>
            <a:r>
              <a:rPr lang="zh-CN" altLang="zh-CN" dirty="0"/>
              <a:t>相对欠发达地区提供公共服务和基础</a:t>
            </a:r>
            <a:r>
              <a:rPr lang="zh-CN" altLang="zh-CN" dirty="0" smtClean="0"/>
              <a:t>设施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帮助</a:t>
            </a:r>
            <a:r>
              <a:rPr lang="zh-CN" altLang="zh-CN" dirty="0"/>
              <a:t>人口流入地区提供适应人口增长趋势的公共服务和基础</a:t>
            </a:r>
            <a:r>
              <a:rPr lang="zh-CN" altLang="zh-CN" dirty="0" smtClean="0"/>
              <a:t>设施</a:t>
            </a:r>
            <a:endParaRPr lang="zh-C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879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577516"/>
            <a:ext cx="10574314" cy="6096000"/>
          </a:xfrm>
        </p:spPr>
        <p:txBody>
          <a:bodyPr>
            <a:normAutofit lnSpcReduction="10000"/>
          </a:bodyPr>
          <a:lstStyle/>
          <a:p>
            <a:r>
              <a:rPr lang="en-US" altLang="zh-CN" sz="3900" dirty="0"/>
              <a:t>2</a:t>
            </a:r>
            <a:r>
              <a:rPr lang="zh-CN" altLang="zh-CN" sz="3900" dirty="0"/>
              <a:t>．进一步发挥优势地区的高效集聚的潜力，增加经济和人口的承载力 </a:t>
            </a:r>
          </a:p>
          <a:p>
            <a:r>
              <a:rPr lang="zh-CN" altLang="zh-CN" dirty="0" smtClean="0"/>
              <a:t>发挥</a:t>
            </a:r>
            <a:r>
              <a:rPr lang="zh-CN" altLang="zh-CN" dirty="0"/>
              <a:t>中心城市对周边城市的带动作用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跨</a:t>
            </a:r>
            <a:r>
              <a:rPr lang="zh-CN" altLang="zh-CN" dirty="0"/>
              <a:t>行政区的管理</a:t>
            </a:r>
            <a:r>
              <a:rPr lang="zh-CN" altLang="zh-CN" dirty="0" smtClean="0"/>
              <a:t>机构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公路</a:t>
            </a:r>
            <a:r>
              <a:rPr lang="zh-CN" altLang="zh-CN" dirty="0"/>
              <a:t>和铁路的</a:t>
            </a:r>
            <a:r>
              <a:rPr lang="zh-CN" altLang="zh-CN" dirty="0" smtClean="0"/>
              <a:t>网络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制度</a:t>
            </a:r>
            <a:r>
              <a:rPr lang="zh-CN" altLang="zh-CN" dirty="0"/>
              <a:t>和政策的</a:t>
            </a:r>
            <a:r>
              <a:rPr lang="zh-CN" altLang="zh-CN" dirty="0" smtClean="0"/>
              <a:t>一体化</a:t>
            </a:r>
            <a:endParaRPr lang="en-US" altLang="zh-CN" dirty="0" smtClean="0"/>
          </a:p>
          <a:p>
            <a:r>
              <a:rPr lang="zh-CN" altLang="zh-CN" dirty="0" smtClean="0"/>
              <a:t>土地</a:t>
            </a:r>
            <a:r>
              <a:rPr lang="zh-CN" altLang="zh-CN" dirty="0"/>
              <a:t>制度</a:t>
            </a:r>
            <a:r>
              <a:rPr lang="zh-CN" altLang="zh-CN" dirty="0" smtClean="0"/>
              <a:t>改革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新增</a:t>
            </a:r>
            <a:r>
              <a:rPr lang="zh-CN" altLang="zh-CN" dirty="0"/>
              <a:t>建设用地指标根据常住人口的增长数量和速度进行</a:t>
            </a:r>
            <a:r>
              <a:rPr lang="zh-CN" altLang="zh-CN" dirty="0" smtClean="0"/>
              <a:t>分配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跨</a:t>
            </a:r>
            <a:r>
              <a:rPr lang="zh-CN" altLang="zh-CN" dirty="0"/>
              <a:t>地区建设用地指标</a:t>
            </a:r>
            <a:r>
              <a:rPr lang="zh-CN" altLang="zh-CN" dirty="0" smtClean="0"/>
              <a:t>转让</a:t>
            </a:r>
            <a:endParaRPr lang="en-US" altLang="zh-CN" dirty="0"/>
          </a:p>
          <a:p>
            <a:pPr lvl="1"/>
            <a:r>
              <a:rPr lang="zh-CN" altLang="zh-CN" dirty="0" smtClean="0"/>
              <a:t>增强</a:t>
            </a:r>
            <a:r>
              <a:rPr lang="zh-CN" altLang="zh-CN" dirty="0"/>
              <a:t>土地管理的</a:t>
            </a:r>
            <a:r>
              <a:rPr lang="zh-CN" altLang="zh-CN" dirty="0" smtClean="0"/>
              <a:t>灵活性住房制度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公租房</a:t>
            </a:r>
            <a:r>
              <a:rPr lang="zh-CN" altLang="zh-CN" dirty="0"/>
              <a:t>、廉租房、经济适用房覆盖到长期稳定就业和居住的外来</a:t>
            </a:r>
            <a:r>
              <a:rPr lang="zh-CN" altLang="zh-CN" dirty="0" smtClean="0"/>
              <a:t>人口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增强</a:t>
            </a:r>
            <a:r>
              <a:rPr lang="zh-CN" altLang="zh-CN" dirty="0"/>
              <a:t>对于低成本居住形态的</a:t>
            </a:r>
            <a:r>
              <a:rPr lang="zh-CN" altLang="zh-CN" dirty="0" smtClean="0"/>
              <a:t>包容度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通过</a:t>
            </a:r>
            <a:r>
              <a:rPr lang="zh-CN" altLang="zh-CN" dirty="0"/>
              <a:t>增加住房供应，建设多元化的住房供应</a:t>
            </a:r>
            <a:r>
              <a:rPr lang="zh-CN" altLang="zh-CN" dirty="0" smtClean="0"/>
              <a:t>体系</a:t>
            </a:r>
            <a:endParaRPr lang="en-US" altLang="zh-CN" dirty="0"/>
          </a:p>
          <a:p>
            <a:r>
              <a:rPr lang="zh-CN" altLang="zh-CN" dirty="0" smtClean="0"/>
              <a:t>户籍</a:t>
            </a:r>
            <a:r>
              <a:rPr lang="zh-CN" altLang="zh-CN" dirty="0"/>
              <a:t>制度改革</a:t>
            </a:r>
            <a:r>
              <a:rPr lang="zh-CN" altLang="zh-CN" dirty="0" smtClean="0"/>
              <a:t>方面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降低落户门槛，</a:t>
            </a:r>
            <a:r>
              <a:rPr lang="zh-CN" altLang="en-US" dirty="0" smtClean="0"/>
              <a:t>（</a:t>
            </a:r>
            <a:r>
              <a:rPr lang="zh-CN" altLang="zh-CN" dirty="0" smtClean="0"/>
              <a:t>稳定</a:t>
            </a:r>
            <a:r>
              <a:rPr lang="zh-CN" altLang="zh-CN" dirty="0"/>
              <a:t>就业和缴纳社会保障的</a:t>
            </a:r>
            <a:r>
              <a:rPr lang="zh-CN" altLang="zh-CN" dirty="0" smtClean="0"/>
              <a:t>年限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逐步</a:t>
            </a:r>
            <a:r>
              <a:rPr lang="zh-CN" altLang="zh-CN" dirty="0"/>
              <a:t>扩大居住证覆盖范围</a:t>
            </a:r>
            <a:r>
              <a:rPr lang="zh-CN" altLang="zh-CN" dirty="0" smtClean="0"/>
              <a:t>，公共</a:t>
            </a:r>
            <a:r>
              <a:rPr lang="zh-CN" altLang="zh-CN" dirty="0"/>
              <a:t>资源按常住人口</a:t>
            </a:r>
            <a:r>
              <a:rPr lang="zh-CN" altLang="zh-CN" dirty="0" smtClean="0"/>
              <a:t>配置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77380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818147"/>
            <a:ext cx="9720071" cy="5491213"/>
          </a:xfrm>
        </p:spPr>
        <p:txBody>
          <a:bodyPr>
            <a:normAutofit lnSpcReduction="10000"/>
          </a:bodyPr>
          <a:lstStyle/>
          <a:p>
            <a:r>
              <a:rPr lang="en-US" altLang="zh-CN" sz="3600" dirty="0"/>
              <a:t>3</a:t>
            </a:r>
            <a:r>
              <a:rPr lang="zh-CN" altLang="zh-CN" sz="3600" dirty="0"/>
              <a:t>．地理欠佳地区形成与优势地区的互补格局，推动整个国家的高质量发展 </a:t>
            </a:r>
            <a:endParaRPr lang="en-US" altLang="zh-CN" sz="3600" dirty="0" smtClean="0"/>
          </a:p>
          <a:p>
            <a:r>
              <a:rPr kumimoji="1" lang="zh-CN" altLang="en-US" dirty="0"/>
              <a:t>内陆的中心城市和都市圈</a:t>
            </a:r>
            <a:r>
              <a:rPr kumimoji="1" lang="zh-CN" altLang="en-US" dirty="0" smtClean="0"/>
              <a:t>带动（不是</a:t>
            </a:r>
            <a:r>
              <a:rPr lang="en-US" altLang="zh-CN" dirty="0" smtClean="0"/>
              <a:t> </a:t>
            </a:r>
            <a:r>
              <a:rPr lang="en-US" altLang="zh-CN" dirty="0"/>
              <a:t>“</a:t>
            </a:r>
            <a:r>
              <a:rPr lang="zh-CN" altLang="zh-CN" dirty="0"/>
              <a:t>一城独大</a:t>
            </a:r>
            <a:r>
              <a:rPr lang="en-US" altLang="zh-CN" dirty="0"/>
              <a:t>”</a:t>
            </a:r>
            <a:r>
              <a:rPr lang="zh-CN" altLang="zh-CN" dirty="0"/>
              <a:t> </a:t>
            </a:r>
            <a:r>
              <a:rPr lang="zh-CN" altLang="en-US" dirty="0" smtClean="0"/>
              <a:t>）</a:t>
            </a:r>
            <a:endParaRPr kumimoji="1" lang="en-US" altLang="zh-CN" dirty="0"/>
          </a:p>
          <a:p>
            <a:r>
              <a:rPr lang="zh-CN" altLang="en-US" dirty="0"/>
              <a:t>把握比较优势</a:t>
            </a:r>
            <a:endParaRPr lang="en-US" altLang="zh-CN" dirty="0"/>
          </a:p>
          <a:p>
            <a:pPr lvl="1"/>
            <a:r>
              <a:rPr kumimoji="1" lang="zh-CN" altLang="en-US" dirty="0"/>
              <a:t>不依赖于海运的；服务于内需，且规模经济不强的；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农业、旅游和资源型产业的规模化与现代化</a:t>
            </a:r>
            <a:endParaRPr kumimoji="1" lang="en-US" altLang="zh-CN" dirty="0"/>
          </a:p>
          <a:p>
            <a:r>
              <a:rPr kumimoji="1" lang="zh-CN" altLang="en-US" dirty="0" smtClean="0"/>
              <a:t>高等教育与产学研</a:t>
            </a:r>
            <a:endParaRPr kumimoji="1" lang="en-US" altLang="zh-CN" dirty="0" smtClean="0"/>
          </a:p>
          <a:p>
            <a:r>
              <a:rPr kumimoji="1" lang="zh-CN" altLang="en-US" dirty="0" smtClean="0"/>
              <a:t>有效</a:t>
            </a:r>
            <a:r>
              <a:rPr kumimoji="1" lang="zh-CN" altLang="en-US" dirty="0"/>
              <a:t>财政转移支付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按比较优势＋</a:t>
            </a:r>
            <a:r>
              <a:rPr kumimoji="1" lang="zh-CN" altLang="en-US" dirty="0" smtClean="0"/>
              <a:t>公共品</a:t>
            </a:r>
            <a:endParaRPr kumimoji="1" lang="en-US" altLang="zh-CN" dirty="0" smtClean="0"/>
          </a:p>
          <a:p>
            <a:r>
              <a:rPr lang="zh-CN" altLang="zh-CN" dirty="0" smtClean="0"/>
              <a:t>控制</a:t>
            </a:r>
            <a:r>
              <a:rPr lang="zh-CN" altLang="zh-CN" dirty="0"/>
              <a:t>人口流出地的债务</a:t>
            </a:r>
            <a:r>
              <a:rPr lang="zh-CN" altLang="zh-CN" dirty="0" smtClean="0"/>
              <a:t>增长</a:t>
            </a:r>
            <a:endParaRPr lang="en-US" altLang="zh-CN" dirty="0" smtClean="0"/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p"/>
            </a:pPr>
            <a:r>
              <a:rPr kumimoji="1" lang="zh-CN" altLang="en-US" sz="2400" dirty="0"/>
              <a:t>防止道德风险，克服欧元区</a:t>
            </a:r>
            <a:r>
              <a:rPr kumimoji="1" lang="zh-CN" altLang="en-US" sz="2400" dirty="0" smtClean="0"/>
              <a:t>病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1508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529389"/>
            <a:ext cx="9720071" cy="577997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</a:t>
            </a:r>
            <a:r>
              <a:rPr lang="zh-CN" altLang="zh-CN" sz="3600" dirty="0"/>
              <a:t>．地区间利益共享机制 </a:t>
            </a:r>
          </a:p>
          <a:p>
            <a:r>
              <a:rPr lang="zh-CN" altLang="zh-CN" dirty="0" smtClean="0"/>
              <a:t>以</a:t>
            </a:r>
            <a:r>
              <a:rPr lang="zh-CN" altLang="zh-CN" dirty="0"/>
              <a:t>地区之间的人口自由流动为</a:t>
            </a:r>
            <a:r>
              <a:rPr lang="zh-CN" altLang="zh-CN" dirty="0" smtClean="0"/>
              <a:t>前提</a:t>
            </a:r>
            <a:endParaRPr lang="en-US" altLang="zh-CN" dirty="0" smtClean="0"/>
          </a:p>
          <a:p>
            <a:r>
              <a:rPr lang="zh-CN" altLang="zh-CN" dirty="0" smtClean="0"/>
              <a:t>在</a:t>
            </a:r>
            <a:r>
              <a:rPr lang="zh-CN" altLang="zh-CN" dirty="0"/>
              <a:t>城市群内部探索成立共同发展</a:t>
            </a:r>
            <a:r>
              <a:rPr lang="zh-CN" altLang="zh-CN" dirty="0" smtClean="0"/>
              <a:t>基金</a:t>
            </a:r>
            <a:endParaRPr lang="en-US" altLang="zh-CN" dirty="0" smtClean="0"/>
          </a:p>
          <a:p>
            <a:r>
              <a:rPr lang="zh-CN" altLang="zh-CN" dirty="0" smtClean="0"/>
              <a:t>财税</a:t>
            </a:r>
            <a:r>
              <a:rPr lang="zh-CN" altLang="zh-CN" dirty="0"/>
              <a:t>分享</a:t>
            </a:r>
            <a:r>
              <a:rPr lang="zh-CN" altLang="zh-CN" dirty="0" smtClean="0"/>
              <a:t>机制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地区</a:t>
            </a:r>
            <a:r>
              <a:rPr lang="zh-CN" altLang="zh-CN" dirty="0"/>
              <a:t>政府共同成立的发展</a:t>
            </a:r>
            <a:r>
              <a:rPr lang="zh-CN" altLang="zh-CN" dirty="0" smtClean="0"/>
              <a:t>基金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</a:t>
            </a:r>
            <a:r>
              <a:rPr lang="zh-CN" altLang="zh-CN" dirty="0"/>
              <a:t>飞地经济</a:t>
            </a:r>
            <a:r>
              <a:rPr lang="en-US" altLang="zh-CN" dirty="0"/>
              <a:t>”</a:t>
            </a:r>
            <a:r>
              <a:rPr lang="zh-CN" altLang="zh-CN" dirty="0"/>
              <a:t>的</a:t>
            </a:r>
            <a:r>
              <a:rPr lang="zh-CN" altLang="zh-CN" dirty="0" smtClean="0"/>
              <a:t>实验</a:t>
            </a:r>
            <a:endParaRPr lang="zh-CN" altLang="zh-CN" dirty="0"/>
          </a:p>
          <a:p>
            <a:r>
              <a:rPr lang="zh-CN" altLang="zh-CN" dirty="0" smtClean="0"/>
              <a:t>服务</a:t>
            </a:r>
            <a:r>
              <a:rPr lang="zh-CN" altLang="zh-CN" dirty="0"/>
              <a:t>互通</a:t>
            </a:r>
            <a:r>
              <a:rPr lang="zh-CN" altLang="zh-CN" dirty="0" smtClean="0"/>
              <a:t>共享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51543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753979"/>
            <a:ext cx="10333683" cy="5555381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5</a:t>
            </a:r>
            <a:r>
              <a:rPr lang="zh-CN" altLang="zh-CN" sz="3600" dirty="0"/>
              <a:t>．配套机制 </a:t>
            </a:r>
          </a:p>
          <a:p>
            <a:r>
              <a:rPr lang="zh-CN" altLang="zh-CN" dirty="0" smtClean="0"/>
              <a:t>淡化</a:t>
            </a:r>
            <a:r>
              <a:rPr lang="zh-CN" altLang="zh-CN" dirty="0"/>
              <a:t>地方政府的</a:t>
            </a:r>
            <a:r>
              <a:rPr lang="en-US" altLang="zh-CN" dirty="0"/>
              <a:t>GDP</a:t>
            </a:r>
            <a:r>
              <a:rPr lang="zh-CN" altLang="zh-CN" dirty="0"/>
              <a:t>和税收总量考核机制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强化</a:t>
            </a:r>
            <a:r>
              <a:rPr lang="zh-CN" altLang="zh-CN" dirty="0"/>
              <a:t>常住人口对日常城市管理和公共服务等方面的评价和反馈机制。</a:t>
            </a:r>
          </a:p>
          <a:p>
            <a:r>
              <a:rPr lang="zh-CN" altLang="zh-CN" dirty="0" smtClean="0"/>
              <a:t>新</a:t>
            </a:r>
            <a:r>
              <a:rPr lang="zh-CN" altLang="zh-CN" dirty="0"/>
              <a:t>的中央－地方财政</a:t>
            </a:r>
            <a:r>
              <a:rPr lang="zh-CN" altLang="zh-CN" dirty="0" smtClean="0"/>
              <a:t>关系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放宽</a:t>
            </a:r>
            <a:r>
              <a:rPr lang="zh-CN" altLang="zh-CN" dirty="0"/>
              <a:t>地方政府自主</a:t>
            </a:r>
            <a:r>
              <a:rPr lang="zh-CN" altLang="zh-CN" dirty="0" smtClean="0"/>
              <a:t>发债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打破 </a:t>
            </a:r>
            <a:r>
              <a:rPr lang="en-US" altLang="zh-CN" dirty="0" smtClean="0"/>
              <a:t>“</a:t>
            </a:r>
            <a:r>
              <a:rPr lang="zh-CN" altLang="zh-CN" dirty="0"/>
              <a:t>刚性兑付</a:t>
            </a:r>
            <a:r>
              <a:rPr lang="en-US" altLang="zh-CN" dirty="0"/>
              <a:t>”</a:t>
            </a:r>
            <a:r>
              <a:rPr lang="zh-CN" altLang="zh-CN" dirty="0" smtClean="0"/>
              <a:t>预期</a:t>
            </a:r>
            <a:endParaRPr lang="zh-CN" altLang="zh-CN" dirty="0"/>
          </a:p>
          <a:p>
            <a:r>
              <a:rPr lang="zh-CN" altLang="zh-CN" dirty="0" smtClean="0"/>
              <a:t>寻求</a:t>
            </a:r>
            <a:r>
              <a:rPr lang="zh-CN" altLang="zh-CN" dirty="0"/>
              <a:t>新的机制来制约地方</a:t>
            </a:r>
            <a:r>
              <a:rPr lang="zh-CN" altLang="zh-CN" dirty="0" smtClean="0"/>
              <a:t>政府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更</a:t>
            </a:r>
            <a:r>
              <a:rPr lang="zh-CN" altLang="zh-CN" dirty="0"/>
              <a:t>完善的金融市场和更透明的信息</a:t>
            </a:r>
            <a:r>
              <a:rPr lang="zh-CN" altLang="zh-CN" dirty="0" smtClean="0"/>
              <a:t>机制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当地</a:t>
            </a:r>
            <a:r>
              <a:rPr lang="zh-CN" altLang="zh-CN" dirty="0"/>
              <a:t>居民通过地区间移民</a:t>
            </a:r>
            <a:r>
              <a:rPr lang="en-US" altLang="zh-CN" dirty="0"/>
              <a:t>“</a:t>
            </a:r>
            <a:r>
              <a:rPr lang="zh-CN" altLang="zh-CN" dirty="0"/>
              <a:t>用脚投票</a:t>
            </a:r>
            <a:r>
              <a:rPr lang="en-US" altLang="zh-CN" dirty="0" smtClean="0"/>
              <a:t>”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1879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非常感谢！</a:t>
            </a:r>
            <a:endParaRPr kumimoji="1"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8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中国经济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5055830" cy="4023360"/>
          </a:xfrm>
        </p:spPr>
        <p:txBody>
          <a:bodyPr anchor="ctr"/>
          <a:lstStyle/>
          <a:p>
            <a:r>
              <a:rPr lang="zh-CN" altLang="zh-CN" dirty="0" smtClean="0"/>
              <a:t>生产</a:t>
            </a:r>
            <a:r>
              <a:rPr lang="zh-CN" altLang="zh-CN" dirty="0"/>
              <a:t>要素数量的</a:t>
            </a:r>
            <a:r>
              <a:rPr lang="zh-CN" altLang="zh-CN" dirty="0" smtClean="0"/>
              <a:t>增长出现瓶颈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人口老龄化</a:t>
            </a:r>
            <a:r>
              <a:rPr lang="zh-CN" altLang="zh-CN" dirty="0"/>
              <a:t>和</a:t>
            </a:r>
            <a:r>
              <a:rPr lang="zh-CN" altLang="zh-CN" dirty="0" smtClean="0"/>
              <a:t>少子化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投资</a:t>
            </a:r>
            <a:r>
              <a:rPr lang="zh-CN" altLang="zh-CN" dirty="0"/>
              <a:t>过度和回报</a:t>
            </a:r>
            <a:r>
              <a:rPr lang="zh-CN" altLang="zh-CN" dirty="0" smtClean="0"/>
              <a:t>下降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城镇</a:t>
            </a:r>
            <a:r>
              <a:rPr lang="zh-CN" altLang="zh-CN" dirty="0"/>
              <a:t>面积扩张快于城镇人口</a:t>
            </a:r>
            <a:r>
              <a:rPr lang="zh-CN" altLang="zh-CN" dirty="0" smtClean="0"/>
              <a:t>增长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7218947" y="2277979"/>
            <a:ext cx="4572000" cy="4023360"/>
          </a:xfrm>
        </p:spPr>
        <p:txBody>
          <a:bodyPr/>
          <a:lstStyle/>
          <a:p>
            <a:r>
              <a:rPr lang="zh-CN" altLang="zh-CN" dirty="0" smtClean="0"/>
              <a:t>转向</a:t>
            </a:r>
            <a:r>
              <a:rPr lang="zh-CN" altLang="zh-CN" dirty="0"/>
              <a:t>全要素生产率的提高</a:t>
            </a:r>
            <a:endParaRPr kumimoji="1" lang="zh-CN" altLang="en-US" dirty="0"/>
          </a:p>
          <a:p>
            <a:r>
              <a:rPr kumimoji="1" lang="zh-CN" altLang="en-US" sz="2400" dirty="0"/>
              <a:t>人口流动</a:t>
            </a:r>
            <a:endParaRPr kumimoji="1" lang="en-US" altLang="zh-CN" sz="2400" dirty="0"/>
          </a:p>
          <a:p>
            <a:r>
              <a:rPr kumimoji="1" lang="zh-CN" altLang="en-US" sz="2400" dirty="0"/>
              <a:t>建设用地再配置</a:t>
            </a:r>
          </a:p>
          <a:p>
            <a:endParaRPr kumimoji="1"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5884164" y="3720165"/>
            <a:ext cx="1010652" cy="577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029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发展与</a:t>
            </a:r>
            <a:r>
              <a:rPr lang="zh-CN" altLang="zh-CN" dirty="0" smtClean="0"/>
              <a:t>平衡 </a:t>
            </a:r>
            <a:r>
              <a:rPr lang="en-US" altLang="zh-CN" dirty="0" smtClean="0"/>
              <a:t>“</a:t>
            </a:r>
            <a:r>
              <a:rPr lang="zh-CN" altLang="zh-CN" dirty="0"/>
              <a:t>双赢</a:t>
            </a:r>
            <a:r>
              <a:rPr lang="en-US" altLang="zh-CN" dirty="0"/>
              <a:t>”</a:t>
            </a:r>
            <a:r>
              <a:rPr lang="zh-CN" altLang="zh-CN" dirty="0"/>
              <a:t> </a:t>
            </a:r>
            <a:r>
              <a:rPr lang="zh-CN" altLang="en-US" dirty="0" smtClean="0"/>
              <a:t>？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经济全球化和</a:t>
            </a:r>
            <a:r>
              <a:rPr lang="zh-CN" altLang="zh-CN" dirty="0" smtClean="0"/>
              <a:t>现代化</a:t>
            </a:r>
            <a:endParaRPr lang="en-US" altLang="zh-CN" dirty="0"/>
          </a:p>
          <a:p>
            <a:r>
              <a:rPr lang="zh-CN" altLang="zh-CN" dirty="0" smtClean="0"/>
              <a:t>制造业</a:t>
            </a:r>
            <a:r>
              <a:rPr lang="zh-CN" altLang="zh-CN" dirty="0"/>
              <a:t>和服务业向沿海沿江和中心城市周边地区</a:t>
            </a:r>
            <a:r>
              <a:rPr lang="zh-CN" altLang="zh-CN" dirty="0" smtClean="0"/>
              <a:t>集聚</a:t>
            </a:r>
            <a:endParaRPr lang="en-US" altLang="zh-CN" dirty="0" smtClean="0"/>
          </a:p>
          <a:p>
            <a:r>
              <a:rPr lang="zh-CN" altLang="zh-CN" dirty="0" smtClean="0"/>
              <a:t>规模</a:t>
            </a:r>
            <a:r>
              <a:rPr lang="zh-CN" altLang="zh-CN" dirty="0"/>
              <a:t>经济效应和集聚效应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52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市场一体化下的区域发展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经济</a:t>
            </a:r>
            <a:r>
              <a:rPr lang="zh-CN" altLang="zh-CN" dirty="0"/>
              <a:t>高效</a:t>
            </a:r>
            <a:r>
              <a:rPr lang="zh-CN" altLang="zh-CN" dirty="0" smtClean="0"/>
              <a:t>集聚</a:t>
            </a:r>
            <a:r>
              <a:rPr lang="zh-CN" altLang="en-US" dirty="0" smtClean="0"/>
              <a:t>：</a:t>
            </a:r>
            <a:r>
              <a:rPr lang="zh-CN" altLang="zh-CN" dirty="0"/>
              <a:t>分享、匹配和学习 </a:t>
            </a:r>
            <a:endParaRPr lang="en-US" altLang="zh-CN" dirty="0" smtClean="0"/>
          </a:p>
          <a:p>
            <a:pPr lvl="1"/>
            <a:r>
              <a:rPr lang="zh-CN" altLang="zh-CN" dirty="0"/>
              <a:t>人力资本</a:t>
            </a:r>
            <a:r>
              <a:rPr lang="zh-CN" altLang="zh-CN" dirty="0" smtClean="0"/>
              <a:t>外部性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技能互补性</a:t>
            </a:r>
            <a:endParaRPr lang="en-US" altLang="zh-CN" dirty="0" smtClean="0"/>
          </a:p>
          <a:p>
            <a:r>
              <a:rPr lang="zh-CN" altLang="zh-CN" dirty="0"/>
              <a:t>全球化进程中的出口导向型制造业</a:t>
            </a:r>
            <a:r>
              <a:rPr lang="zh-CN" altLang="zh-CN" dirty="0" smtClean="0"/>
              <a:t>发展</a:t>
            </a:r>
            <a:r>
              <a:rPr lang="zh-CN" altLang="en-US" dirty="0" smtClean="0"/>
              <a:t>：海运</a:t>
            </a:r>
            <a:endParaRPr lang="en-US" altLang="zh-CN" dirty="0" smtClean="0"/>
          </a:p>
          <a:p>
            <a:r>
              <a:rPr lang="zh-CN" altLang="zh-CN" dirty="0"/>
              <a:t>经济发展的中心－外围城市体系 </a:t>
            </a:r>
            <a:r>
              <a:rPr lang="zh-CN" altLang="zh-CN" dirty="0" smtClean="0"/>
              <a:t> 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kumimoji="1" lang="zh-CN" altLang="en-US" dirty="0" smtClean="0"/>
              <a:t>服务业</a:t>
            </a:r>
            <a:r>
              <a:rPr kumimoji="1" lang="zh-CN" altLang="en-US" dirty="0"/>
              <a:t>的发展强化了中心城市的作用</a:t>
            </a:r>
            <a:endParaRPr kumimoji="1" lang="en-US" altLang="zh-CN" dirty="0"/>
          </a:p>
          <a:p>
            <a:pPr marR="0" lvl="1" fontAlgn="auto">
              <a:buSzPct val="100000"/>
              <a:tabLst/>
              <a:defRPr/>
            </a:pPr>
            <a:r>
              <a:rPr kumimoji="1" lang="zh-CN" altLang="en-US" dirty="0"/>
              <a:t>知识和信息密集型产业强化中心</a:t>
            </a:r>
            <a:r>
              <a:rPr kumimoji="1" lang="zh-CN" altLang="en-US" dirty="0" smtClean="0"/>
              <a:t>城市</a:t>
            </a:r>
            <a:endParaRPr kumimoji="1" lang="en-US" altLang="zh-CN" dirty="0" smtClean="0"/>
          </a:p>
          <a:p>
            <a:pPr>
              <a:defRPr/>
            </a:pPr>
            <a:r>
              <a:rPr kumimoji="1" lang="zh-CN" altLang="en-US" dirty="0" smtClean="0"/>
              <a:t>城市</a:t>
            </a:r>
            <a:r>
              <a:rPr kumimoji="1" lang="zh-CN" altLang="en-US" dirty="0"/>
              <a:t>发展的路径</a:t>
            </a:r>
            <a:r>
              <a:rPr kumimoji="1" lang="zh-CN" altLang="en-US" dirty="0" smtClean="0"/>
              <a:t>依赖性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7474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城市体系和中心外围模型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Wingdings" charset="2"/>
              <a:buChar char="p"/>
            </a:pPr>
            <a:r>
              <a:rPr kumimoji="1" lang="zh-CN" altLang="en-US" sz="2800" dirty="0"/>
              <a:t> 距离与市场潜力的三次关系</a:t>
            </a:r>
          </a:p>
        </p:txBody>
      </p:sp>
      <p:sp>
        <p:nvSpPr>
          <p:cNvPr id="12" name="任意形状 11"/>
          <p:cNvSpPr/>
          <p:nvPr/>
        </p:nvSpPr>
        <p:spPr>
          <a:xfrm>
            <a:off x="2908308" y="3258876"/>
            <a:ext cx="7298575" cy="2327563"/>
          </a:xfrm>
          <a:custGeom>
            <a:avLst/>
            <a:gdLst>
              <a:gd name="connsiteX0" fmla="*/ 0 w 7298575"/>
              <a:gd name="connsiteY0" fmla="*/ 0 h 2327563"/>
              <a:gd name="connsiteX1" fmla="*/ 1995055 w 7298575"/>
              <a:gd name="connsiteY1" fmla="*/ 1479665 h 2327563"/>
              <a:gd name="connsiteX2" fmla="*/ 4422371 w 7298575"/>
              <a:gd name="connsiteY2" fmla="*/ 615142 h 2327563"/>
              <a:gd name="connsiteX3" fmla="*/ 7298575 w 7298575"/>
              <a:gd name="connsiteY3" fmla="*/ 2327563 h 2327563"/>
              <a:gd name="connsiteX0" fmla="*/ 0 w 7298575"/>
              <a:gd name="connsiteY0" fmla="*/ 0 h 2327563"/>
              <a:gd name="connsiteX1" fmla="*/ 1995055 w 7298575"/>
              <a:gd name="connsiteY1" fmla="*/ 1479665 h 2327563"/>
              <a:gd name="connsiteX2" fmla="*/ 4598834 w 7298575"/>
              <a:gd name="connsiteY2" fmla="*/ 855774 h 2327563"/>
              <a:gd name="connsiteX3" fmla="*/ 7298575 w 7298575"/>
              <a:gd name="connsiteY3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8575" h="2327563">
                <a:moveTo>
                  <a:pt x="0" y="0"/>
                </a:moveTo>
                <a:cubicBezTo>
                  <a:pt x="628996" y="688570"/>
                  <a:pt x="1228583" y="1337036"/>
                  <a:pt x="1995055" y="1479665"/>
                </a:cubicBezTo>
                <a:cubicBezTo>
                  <a:pt x="2761527" y="1622294"/>
                  <a:pt x="3714914" y="714458"/>
                  <a:pt x="4598834" y="855774"/>
                </a:cubicBezTo>
                <a:cubicBezTo>
                  <a:pt x="5482754" y="997090"/>
                  <a:pt x="6302433" y="1542010"/>
                  <a:pt x="7298575" y="2327563"/>
                </a:cubicBezTo>
              </a:path>
            </a:pathLst>
          </a:custGeom>
          <a:noFill/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5" name="任意形状 4"/>
          <p:cNvSpPr/>
          <p:nvPr/>
        </p:nvSpPr>
        <p:spPr>
          <a:xfrm>
            <a:off x="2848570" y="3258876"/>
            <a:ext cx="7410543" cy="3055351"/>
          </a:xfrm>
          <a:custGeom>
            <a:avLst/>
            <a:gdLst>
              <a:gd name="connsiteX0" fmla="*/ 0 w 7298575"/>
              <a:gd name="connsiteY0" fmla="*/ 0 h 2327563"/>
              <a:gd name="connsiteX1" fmla="*/ 1995055 w 7298575"/>
              <a:gd name="connsiteY1" fmla="*/ 1479665 h 2327563"/>
              <a:gd name="connsiteX2" fmla="*/ 4422371 w 7298575"/>
              <a:gd name="connsiteY2" fmla="*/ 615142 h 2327563"/>
              <a:gd name="connsiteX3" fmla="*/ 7298575 w 7298575"/>
              <a:gd name="connsiteY3" fmla="*/ 2327563 h 2327563"/>
              <a:gd name="connsiteX0" fmla="*/ 0 w 7298575"/>
              <a:gd name="connsiteY0" fmla="*/ 0 h 2327563"/>
              <a:gd name="connsiteX1" fmla="*/ 1995055 w 7298575"/>
              <a:gd name="connsiteY1" fmla="*/ 1479665 h 2327563"/>
              <a:gd name="connsiteX2" fmla="*/ 4664967 w 7298575"/>
              <a:gd name="connsiteY2" fmla="*/ 1548203 h 2327563"/>
              <a:gd name="connsiteX3" fmla="*/ 7298575 w 7298575"/>
              <a:gd name="connsiteY3" fmla="*/ 2327563 h 2327563"/>
              <a:gd name="connsiteX0" fmla="*/ 0 w 7391881"/>
              <a:gd name="connsiteY0" fmla="*/ 0 h 2980706"/>
              <a:gd name="connsiteX1" fmla="*/ 1995055 w 7391881"/>
              <a:gd name="connsiteY1" fmla="*/ 1479665 h 2980706"/>
              <a:gd name="connsiteX2" fmla="*/ 4664967 w 7391881"/>
              <a:gd name="connsiteY2" fmla="*/ 1548203 h 2980706"/>
              <a:gd name="connsiteX3" fmla="*/ 7391881 w 7391881"/>
              <a:gd name="connsiteY3" fmla="*/ 2980706 h 2980706"/>
              <a:gd name="connsiteX0" fmla="*/ 0 w 7391881"/>
              <a:gd name="connsiteY0" fmla="*/ 0 h 2980706"/>
              <a:gd name="connsiteX1" fmla="*/ 1995055 w 7391881"/>
              <a:gd name="connsiteY1" fmla="*/ 1479665 h 2980706"/>
              <a:gd name="connsiteX2" fmla="*/ 4664967 w 7391881"/>
              <a:gd name="connsiteY2" fmla="*/ 1697493 h 2980706"/>
              <a:gd name="connsiteX3" fmla="*/ 7391881 w 7391881"/>
              <a:gd name="connsiteY3" fmla="*/ 2980706 h 2980706"/>
              <a:gd name="connsiteX0" fmla="*/ 0 w 7391881"/>
              <a:gd name="connsiteY0" fmla="*/ 0 h 2980706"/>
              <a:gd name="connsiteX1" fmla="*/ 1715137 w 7391881"/>
              <a:gd name="connsiteY1" fmla="*/ 1572971 h 2980706"/>
              <a:gd name="connsiteX2" fmla="*/ 4664967 w 7391881"/>
              <a:gd name="connsiteY2" fmla="*/ 1697493 h 2980706"/>
              <a:gd name="connsiteX3" fmla="*/ 7391881 w 7391881"/>
              <a:gd name="connsiteY3" fmla="*/ 2980706 h 2980706"/>
              <a:gd name="connsiteX0" fmla="*/ 0 w 7391881"/>
              <a:gd name="connsiteY0" fmla="*/ 0 h 2980706"/>
              <a:gd name="connsiteX1" fmla="*/ 1715137 w 7391881"/>
              <a:gd name="connsiteY1" fmla="*/ 1572971 h 2980706"/>
              <a:gd name="connsiteX2" fmla="*/ 4664967 w 7391881"/>
              <a:gd name="connsiteY2" fmla="*/ 1884105 h 2980706"/>
              <a:gd name="connsiteX3" fmla="*/ 7391881 w 7391881"/>
              <a:gd name="connsiteY3" fmla="*/ 2980706 h 2980706"/>
              <a:gd name="connsiteX0" fmla="*/ 0 w 7410543"/>
              <a:gd name="connsiteY0" fmla="*/ 0 h 3055351"/>
              <a:gd name="connsiteX1" fmla="*/ 1733799 w 7410543"/>
              <a:gd name="connsiteY1" fmla="*/ 1647616 h 3055351"/>
              <a:gd name="connsiteX2" fmla="*/ 4683629 w 7410543"/>
              <a:gd name="connsiteY2" fmla="*/ 1958750 h 3055351"/>
              <a:gd name="connsiteX3" fmla="*/ 7410543 w 7410543"/>
              <a:gd name="connsiteY3" fmla="*/ 3055351 h 305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0543" h="3055351">
                <a:moveTo>
                  <a:pt x="0" y="0"/>
                </a:moveTo>
                <a:cubicBezTo>
                  <a:pt x="628996" y="688570"/>
                  <a:pt x="953194" y="1321158"/>
                  <a:pt x="1733799" y="1647616"/>
                </a:cubicBezTo>
                <a:cubicBezTo>
                  <a:pt x="2514404" y="1974074"/>
                  <a:pt x="3799709" y="1817434"/>
                  <a:pt x="4683629" y="1958750"/>
                </a:cubicBezTo>
                <a:cubicBezTo>
                  <a:pt x="5567549" y="2100066"/>
                  <a:pt x="6414401" y="2269798"/>
                  <a:pt x="7410543" y="3055351"/>
                </a:cubicBezTo>
              </a:path>
            </a:pathLst>
          </a:cu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3897008" y="2888394"/>
            <a:ext cx="1362269" cy="940270"/>
          </a:xfrm>
          <a:prstGeom prst="wedgeRectCallout">
            <a:avLst>
              <a:gd name="adj1" fmla="val -113983"/>
              <a:gd name="adj2" fmla="val -14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中心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7142636" y="2712593"/>
            <a:ext cx="3359020" cy="940270"/>
          </a:xfrm>
          <a:prstGeom prst="wedgeRectCallout">
            <a:avLst>
              <a:gd name="adj1" fmla="val -42201"/>
              <a:gd name="adj2" fmla="val 90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次</a:t>
            </a:r>
            <a:r>
              <a:rPr kumimoji="1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中心的水平：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规模与距离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4126916" y="5591159"/>
            <a:ext cx="2404187" cy="940270"/>
          </a:xfrm>
          <a:prstGeom prst="wedgeRectCallout">
            <a:avLst>
              <a:gd name="adj1" fmla="val -12562"/>
              <a:gd name="adj2" fmla="val -108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集聚的阴影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 flipV="1">
            <a:off x="2848570" y="2920943"/>
            <a:ext cx="0" cy="355605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2848570" y="6512767"/>
            <a:ext cx="7895629" cy="1866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207755" y="3091236"/>
            <a:ext cx="158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市场潜力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381729" y="5898805"/>
            <a:ext cx="158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距离</a:t>
            </a:r>
          </a:p>
        </p:txBody>
      </p:sp>
    </p:spTree>
    <p:extLst>
      <p:ext uri="{BB962C8B-B14F-4D97-AF65-F5344CB8AC3E}">
        <p14:creationId xmlns:p14="http://schemas.microsoft.com/office/powerpoint/2010/main" val="8860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1254195" y="2028034"/>
            <a:ext cx="3728275" cy="26402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</a:rPr>
              <a:t>在集聚中走向平衡</a:t>
            </a:r>
            <a:r>
              <a:rPr lang="zh-CN" altLang="en-US" sz="2400" dirty="0"/>
              <a:t>的美国</a:t>
            </a:r>
          </a:p>
        </p:txBody>
      </p:sp>
      <p:graphicFrame>
        <p:nvGraphicFramePr>
          <p:cNvPr id="4" name="图表 3"/>
          <p:cNvGraphicFramePr/>
          <p:nvPr>
            <p:extLst/>
          </p:nvPr>
        </p:nvGraphicFramePr>
        <p:xfrm>
          <a:off x="52549" y="2397422"/>
          <a:ext cx="61200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圆角矩形标注 1"/>
          <p:cNvSpPr/>
          <p:nvPr/>
        </p:nvSpPr>
        <p:spPr>
          <a:xfrm>
            <a:off x="3589434" y="2571587"/>
            <a:ext cx="2254786" cy="1488859"/>
          </a:xfrm>
          <a:prstGeom prst="wedgeRoundRectCallout">
            <a:avLst>
              <a:gd name="adj1" fmla="val -59058"/>
              <a:gd name="adj2" fmla="val 103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人少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有利于提高人均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GDP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：有某种核心投入品数量有限，农业、旅游、自然资源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171658" y="2687970"/>
            <a:ext cx="2233612" cy="1079500"/>
          </a:xfrm>
          <a:prstGeom prst="wedgeRoundRectCallout">
            <a:avLst>
              <a:gd name="adj1" fmla="val -45959"/>
              <a:gd name="adj2" fmla="val 922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Rockwel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人多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有利于提高人均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GDP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charset="0"/>
                <a:ea typeface="华文仿宋" panose="02010600040101010101" pitchFamily="2" charset="-122"/>
                <a:cs typeface="+mn-cs"/>
              </a:rPr>
              <a:t>：工业和服务业的规模经济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charset="0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F1A0B59E-5E9A-4FFE-94C1-548C8AC28766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/>
              <a:t>空间均衡：</a:t>
            </a:r>
            <a:r>
              <a:rPr lang="zh-CN" altLang="en-US" dirty="0"/>
              <a:t>国际国内经验</a:t>
            </a:r>
            <a:endParaRPr kumimoji="1" lang="zh-CN" altLang="en-US" dirty="0"/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6BBC7AA7-E8A8-4478-B814-B275E15EDF75}"/>
              </a:ext>
            </a:extLst>
          </p:cNvPr>
          <p:cNvGraphicFramePr/>
          <p:nvPr>
            <p:extLst/>
          </p:nvPr>
        </p:nvGraphicFramePr>
        <p:xfrm>
          <a:off x="5844219" y="2364365"/>
          <a:ext cx="6120000" cy="409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圆角矩形标注 4">
            <a:extLst>
              <a:ext uri="{FF2B5EF4-FFF2-40B4-BE49-F238E27FC236}">
                <a16:creationId xmlns="" xmlns:a16="http://schemas.microsoft.com/office/drawing/2014/main" id="{5AFF5FFE-912E-4D73-A832-5A2ACA812AFC}"/>
              </a:ext>
            </a:extLst>
          </p:cNvPr>
          <p:cNvSpPr/>
          <p:nvPr/>
        </p:nvSpPr>
        <p:spPr>
          <a:xfrm>
            <a:off x="9055126" y="2895768"/>
            <a:ext cx="1914689" cy="663904"/>
          </a:xfrm>
          <a:prstGeom prst="wedgeRoundRectCallout">
            <a:avLst>
              <a:gd name="adj1" fmla="val -42225"/>
              <a:gd name="adj2" fmla="val 99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未来要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华文仿宋" panose="02010600040101010101" pitchFamily="2" charset="-122"/>
                <a:cs typeface="+mn-cs"/>
              </a:rPr>
              <a:t>在集聚中走向平衡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华文仿宋" panose="02010600040101010101" pitchFamily="2" charset="-122"/>
              <a:cs typeface="+mn-cs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FA2A7351-7A53-471B-A26F-DAF705DDEF07}"/>
              </a:ext>
            </a:extLst>
          </p:cNvPr>
          <p:cNvSpPr txBox="1">
            <a:spLocks/>
          </p:cNvSpPr>
          <p:nvPr/>
        </p:nvSpPr>
        <p:spPr>
          <a:xfrm>
            <a:off x="7062386" y="1895192"/>
            <a:ext cx="4237263" cy="53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2400" dirty="0"/>
              <a:t>中国的</a:t>
            </a:r>
            <a:r>
              <a:rPr lang="en-US" altLang="zh-CN" sz="2400" dirty="0"/>
              <a:t>GDP</a:t>
            </a:r>
            <a:r>
              <a:rPr lang="zh-CN" altLang="en-US" sz="2400" dirty="0"/>
              <a:t>和人口分布不匹配</a:t>
            </a:r>
          </a:p>
        </p:txBody>
      </p:sp>
    </p:spTree>
    <p:extLst>
      <p:ext uri="{BB962C8B-B14F-4D97-AF65-F5344CB8AC3E}">
        <p14:creationId xmlns:p14="http://schemas.microsoft.com/office/powerpoint/2010/main" val="6576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华文中宋"/>
      <a:cs typeface="宋体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华文中宋"/>
      <a:cs typeface="宋体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DengXian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DengXian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DengXian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DengXian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3752</TotalTime>
  <Words>2305</Words>
  <Application>Microsoft Macintosh PowerPoint</Application>
  <PresentationFormat>宽屏</PresentationFormat>
  <Paragraphs>354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2" baseType="lpstr">
      <vt:lpstr>Cambria Math</vt:lpstr>
      <vt:lpstr>DengXian</vt:lpstr>
      <vt:lpstr>FangSong</vt:lpstr>
      <vt:lpstr>Rockwell</vt:lpstr>
      <vt:lpstr>Source Han Sans CN</vt:lpstr>
      <vt:lpstr>Times New Roman</vt:lpstr>
      <vt:lpstr>Tw Cen MT</vt:lpstr>
      <vt:lpstr>Tw Cen MT Condensed</vt:lpstr>
      <vt:lpstr>Wingdings</vt:lpstr>
      <vt:lpstr>Wingdings 3</vt:lpstr>
      <vt:lpstr>华文仿宋</vt:lpstr>
      <vt:lpstr>华文中宋</vt:lpstr>
      <vt:lpstr>楷体</vt:lpstr>
      <vt:lpstr>宋体</vt:lpstr>
      <vt:lpstr>Arial</vt:lpstr>
      <vt:lpstr>积分</vt:lpstr>
      <vt:lpstr>人口集聚中的区域发展</vt:lpstr>
      <vt:lpstr>转型与空间变局</vt:lpstr>
      <vt:lpstr>中央财经委员会第五次会议</vt:lpstr>
      <vt:lpstr>面向长期、全局、多维的区域发展</vt:lpstr>
      <vt:lpstr>中国经济</vt:lpstr>
      <vt:lpstr>发展与平衡 “双赢” ？</vt:lpstr>
      <vt:lpstr>市场一体化下的区域发展 </vt:lpstr>
      <vt:lpstr>城市体系和中心外围模型</vt:lpstr>
      <vt:lpstr>在集聚中走向平衡的美国</vt:lpstr>
      <vt:lpstr>集聚中走向平衡：中美日对比 (Li and Lu, 2021)</vt:lpstr>
      <vt:lpstr>沿海内陆、南北差距 总量分化，人均趋同</vt:lpstr>
      <vt:lpstr>二、生产要素流动不畅下的城乡和区域发展</vt:lpstr>
      <vt:lpstr>国家层面的均衡：统一、发展和平衡</vt:lpstr>
      <vt:lpstr>区域层面的均衡：均匀、均等和补贴</vt:lpstr>
      <vt:lpstr>城市发展的活力、宜居与和谐</vt:lpstr>
      <vt:lpstr>中国的区域发展之路</vt:lpstr>
      <vt:lpstr>省间差距的变化</vt:lpstr>
      <vt:lpstr>历史背景</vt:lpstr>
      <vt:lpstr>市场分割+统一货币 = 中国经济的欧元区化 Eurozonization</vt:lpstr>
      <vt:lpstr>欠发达地区竞争力的三重门</vt:lpstr>
      <vt:lpstr>三条路径的比较</vt:lpstr>
      <vt:lpstr>东部与中西部平均最低工资之比 </vt:lpstr>
      <vt:lpstr>中国地方政府债务的形成机制分析</vt:lpstr>
      <vt:lpstr>“挣钱”、“等钱”和“借钱” 增长动力不足、依赖转移支付、扩张政府债务 </vt:lpstr>
      <vt:lpstr>效率和平衡之间的决择</vt:lpstr>
      <vt:lpstr>PowerPoint 演示文稿</vt:lpstr>
      <vt:lpstr>PowerPoint 演示文稿</vt:lpstr>
      <vt:lpstr>房价－工资比的分化</vt:lpstr>
      <vt:lpstr>房价上涨的影响</vt:lpstr>
      <vt:lpstr>新城热潮</vt:lpstr>
      <vt:lpstr>“远、大”的新城</vt:lpstr>
      <vt:lpstr>欠发达地区负债率更高</vt:lpstr>
      <vt:lpstr>对比“以人为本”和“以地为本”的地区发展政策</vt:lpstr>
      <vt:lpstr>城乡和区域发展新格局</vt:lpstr>
      <vt:lpstr>一、在发展中促进相对平衡</vt:lpstr>
      <vt:lpstr>PowerPoint 演示文稿</vt:lpstr>
      <vt:lpstr>经济集聚：车流大数据下的城市群和中心城市 （交大“城市酷想家”X评驾科技）</vt:lpstr>
      <vt:lpstr>3､人口重新布局中的城乡发展政策  人口在向沿海地区和内陆的中心城市周围集中</vt:lpstr>
      <vt:lpstr>人口集聚：全球化和现代化 （人口普查：人口向沿海、大城市（都市圈）和中心城区集中）</vt:lpstr>
      <vt:lpstr>二、推动形成优势互补高质量发展的区域经济布局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非常感谢！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面向长期、全局、多维发展 中国道路的经济学</dc:title>
  <dc:creator>陆 铭</dc:creator>
  <cp:lastModifiedBy>陆 铭</cp:lastModifiedBy>
  <cp:revision>43</cp:revision>
  <dcterms:created xsi:type="dcterms:W3CDTF">2022-02-08T09:24:37Z</dcterms:created>
  <dcterms:modified xsi:type="dcterms:W3CDTF">2023-05-13T09:07:15Z</dcterms:modified>
</cp:coreProperties>
</file>