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294" r:id="rId3"/>
    <p:sldId id="375" r:id="rId4"/>
    <p:sldId id="293" r:id="rId5"/>
    <p:sldId id="295" r:id="rId6"/>
    <p:sldId id="376" r:id="rId7"/>
    <p:sldId id="308" r:id="rId8"/>
    <p:sldId id="377" r:id="rId9"/>
    <p:sldId id="378" r:id="rId10"/>
    <p:sldId id="309" r:id="rId11"/>
    <p:sldId id="310" r:id="rId12"/>
    <p:sldId id="312" r:id="rId13"/>
    <p:sldId id="379" r:id="rId14"/>
    <p:sldId id="380" r:id="rId15"/>
    <p:sldId id="381" r:id="rId16"/>
    <p:sldId id="313" r:id="rId17"/>
    <p:sldId id="382" r:id="rId18"/>
    <p:sldId id="383" r:id="rId19"/>
    <p:sldId id="384" r:id="rId20"/>
    <p:sldId id="385" r:id="rId21"/>
    <p:sldId id="314" r:id="rId22"/>
    <p:sldId id="315" r:id="rId23"/>
    <p:sldId id="316" r:id="rId24"/>
    <p:sldId id="317" r:id="rId25"/>
    <p:sldId id="318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19" r:id="rId35"/>
    <p:sldId id="311" r:id="rId36"/>
    <p:sldId id="394" r:id="rId37"/>
    <p:sldId id="320" r:id="rId38"/>
    <p:sldId id="321" r:id="rId39"/>
    <p:sldId id="395" r:id="rId40"/>
    <p:sldId id="322" r:id="rId41"/>
    <p:sldId id="396" r:id="rId42"/>
    <p:sldId id="323" r:id="rId43"/>
    <p:sldId id="326" r:id="rId44"/>
    <p:sldId id="327" r:id="rId45"/>
    <p:sldId id="399" r:id="rId46"/>
    <p:sldId id="397" r:id="rId47"/>
    <p:sldId id="398" r:id="rId48"/>
    <p:sldId id="367" r:id="rId49"/>
    <p:sldId id="402" r:id="rId50"/>
    <p:sldId id="403" r:id="rId51"/>
    <p:sldId id="404" r:id="rId52"/>
    <p:sldId id="405" r:id="rId53"/>
    <p:sldId id="406" r:id="rId54"/>
    <p:sldId id="407" r:id="rId55"/>
    <p:sldId id="408" r:id="rId56"/>
    <p:sldId id="400" r:id="rId57"/>
    <p:sldId id="410" r:id="rId58"/>
    <p:sldId id="409" r:id="rId59"/>
    <p:sldId id="292" r:id="rId6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93F514EF-A3B3-4E46-95FC-FB95AF6CCB9D}">
          <p14:sldIdLst>
            <p14:sldId id="256"/>
            <p14:sldId id="294"/>
          </p14:sldIdLst>
        </p14:section>
        <p14:section name="第一节：金融的功能" id="{F7581066-D380-CC4B-9485-038BB0405591}">
          <p14:sldIdLst>
            <p14:sldId id="375"/>
            <p14:sldId id="293"/>
            <p14:sldId id="295"/>
            <p14:sldId id="376"/>
            <p14:sldId id="308"/>
            <p14:sldId id="377"/>
            <p14:sldId id="378"/>
          </p14:sldIdLst>
        </p14:section>
        <p14:section name="第二节：金融体系特征" id="{74BC909F-D809-D94F-9B61-E7D20D35BE11}">
          <p14:sldIdLst>
            <p14:sldId id="309"/>
            <p14:sldId id="310"/>
            <p14:sldId id="312"/>
            <p14:sldId id="379"/>
            <p14:sldId id="380"/>
            <p14:sldId id="381"/>
            <p14:sldId id="313"/>
            <p14:sldId id="382"/>
            <p14:sldId id="383"/>
          </p14:sldIdLst>
        </p14:section>
        <p14:section name="第三节：金融体系的优势与代价" id="{C4F4AA27-70D3-8F43-A59A-A46233D39C99}">
          <p14:sldIdLst>
            <p14:sldId id="384"/>
            <p14:sldId id="385"/>
            <p14:sldId id="314"/>
            <p14:sldId id="315"/>
            <p14:sldId id="316"/>
            <p14:sldId id="317"/>
            <p14:sldId id="318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</p14:sldIdLst>
        </p14:section>
        <p14:section name="第四节：金融体系弊端" id="{58FE20D2-08E7-8A4D-8C3E-AF65CD1E2897}">
          <p14:sldIdLst>
            <p14:sldId id="319"/>
            <p14:sldId id="311"/>
            <p14:sldId id="394"/>
            <p14:sldId id="320"/>
            <p14:sldId id="321"/>
            <p14:sldId id="395"/>
            <p14:sldId id="322"/>
            <p14:sldId id="396"/>
            <p14:sldId id="323"/>
          </p14:sldIdLst>
        </p14:section>
        <p14:section name="第五节：改革的方向" id="{3CE9EBFA-AC3E-6941-AB78-C1D9E493FF6B}">
          <p14:sldIdLst>
            <p14:sldId id="326"/>
            <p14:sldId id="327"/>
            <p14:sldId id="399"/>
            <p14:sldId id="397"/>
            <p14:sldId id="398"/>
            <p14:sldId id="367"/>
            <p14:sldId id="402"/>
            <p14:sldId id="403"/>
            <p14:sldId id="404"/>
            <p14:sldId id="405"/>
            <p14:sldId id="406"/>
            <p14:sldId id="407"/>
            <p14:sldId id="408"/>
            <p14:sldId id="400"/>
            <p14:sldId id="410"/>
            <p14:sldId id="409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8" autoAdjust="0"/>
    <p:restoredTop sz="94660"/>
  </p:normalViewPr>
  <p:slideViewPr>
    <p:cSldViewPr snapToGrid="0">
      <p:cViewPr>
        <p:scale>
          <a:sx n="80" d="100"/>
          <a:sy n="80" d="100"/>
        </p:scale>
        <p:origin x="672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F8AA6-F298-7F48-B9CF-8738F82AB8F3}" type="datetimeFigureOut">
              <a:rPr kumimoji="1" lang="zh-CN" altLang="en-US" smtClean="0"/>
              <a:t>22/11/14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9FD5B-2E40-6C42-8845-71A5539E3B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232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中文版无，隐藏</a:t>
            </a:r>
          </a:p>
        </p:txBody>
      </p:sp>
    </p:spTree>
    <p:extLst>
      <p:ext uri="{BB962C8B-B14F-4D97-AF65-F5344CB8AC3E}">
        <p14:creationId xmlns:p14="http://schemas.microsoft.com/office/powerpoint/2010/main" val="101134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8E56B9-A36C-CB4E-91A6-F27AF0138B9A}" type="datetimeFigureOut">
              <a:rPr kumimoji="1" lang="zh-CN" altLang="en-US" smtClean="0"/>
              <a:t>22/11/14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87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22/11/14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964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22/11/14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58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91440" indent="-91440">
              <a:buFont typeface="Wingdings" charset="2"/>
              <a:buChar char="p"/>
              <a:defRPr sz="2800"/>
            </a:lvl1pPr>
            <a:lvl2pPr marL="265176" indent="-137160">
              <a:buFont typeface="Wingdings" charset="2"/>
              <a:buChar char="p"/>
              <a:defRPr sz="2400"/>
            </a:lvl2pPr>
            <a:lvl3pPr>
              <a:defRPr sz="2000"/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22/11/14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532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22/11/14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39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 anchor="ctr"/>
          <a:lstStyle>
            <a:lvl1pPr marL="91440" indent="-91440">
              <a:buFont typeface="Wingdings" charset="2"/>
              <a:buChar char="p"/>
              <a:defRPr sz="2800"/>
            </a:lvl1pPr>
            <a:lvl2pPr marL="265176" indent="-137160">
              <a:buFont typeface="Wingdings" charset="2"/>
              <a:buChar char="p"/>
              <a:defRPr sz="2400"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anchor="ctr"/>
          <a:lstStyle>
            <a:lvl1pPr marL="91440" indent="-91440">
              <a:buFont typeface="Wingdings" charset="2"/>
              <a:buChar char="p"/>
              <a:defRPr sz="2800"/>
            </a:lvl1pPr>
            <a:lvl2pPr marL="265176" indent="-137160">
              <a:buFont typeface="Wingdings" charset="2"/>
              <a:buChar char="p"/>
              <a:defRPr sz="2400"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22/11/14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038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22/11/14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932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22/11/14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667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22/11/14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220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22/11/14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173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22/11/14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2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58E56B9-A36C-CB4E-91A6-F27AF0138B9A}" type="datetimeFigureOut">
              <a:rPr kumimoji="1" lang="zh-CN" altLang="en-US" smtClean="0"/>
              <a:t>22/11/14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06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金融市场与资本配置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564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中国金融体系的重要特征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562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dirty="0"/>
              <a:t>金融体系的重要特征：</a:t>
            </a:r>
            <a:r>
              <a:rPr kumimoji="1" lang="en-US" altLang="zh-CN" dirty="0"/>
              <a:t/>
            </a:r>
            <a:br>
              <a:rPr kumimoji="1" lang="en-US" altLang="zh-CN" dirty="0"/>
            </a:br>
            <a:r>
              <a:rPr kumimoji="1" lang="zh-CN" altLang="en-US" dirty="0"/>
              <a:t>间接融资体系偏好重资产行业与企业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="" xmlns:a16="http://schemas.microsoft.com/office/drawing/2014/main" id="{BBA10F25-F556-924B-A854-BF738251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664" y="1935916"/>
            <a:ext cx="10718693" cy="4023360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第二小节内容提要：</a:t>
            </a:r>
            <a:endParaRPr lang="en-US" altLang="zh-CN" dirty="0"/>
          </a:p>
          <a:p>
            <a:pPr lvl="1">
              <a:lnSpc>
                <a:spcPct val="200000"/>
              </a:lnSpc>
            </a:pPr>
            <a:r>
              <a:rPr lang="zh-CN" altLang="en-US" sz="2800" dirty="0"/>
              <a:t>一、金融资源从何处来：供给方的特点</a:t>
            </a:r>
          </a:p>
          <a:p>
            <a:pPr lvl="1">
              <a:lnSpc>
                <a:spcPct val="200000"/>
              </a:lnSpc>
            </a:pPr>
            <a:r>
              <a:rPr lang="zh-CN" altLang="en-US" sz="2800" dirty="0"/>
              <a:t>二、金融资源到何处去：配置对象的特点</a:t>
            </a:r>
          </a:p>
        </p:txBody>
      </p:sp>
    </p:spTree>
    <p:extLst>
      <p:ext uri="{BB962C8B-B14F-4D97-AF65-F5344CB8AC3E}">
        <p14:creationId xmlns:p14="http://schemas.microsoft.com/office/powerpoint/2010/main" val="284298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金融资源供给方的特点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C7DC2A9-F715-5B47-A806-5CC954A071A0}"/>
              </a:ext>
            </a:extLst>
          </p:cNvPr>
          <p:cNvSpPr/>
          <p:nvPr/>
        </p:nvSpPr>
        <p:spPr>
          <a:xfrm>
            <a:off x="670725" y="2511214"/>
            <a:ext cx="391830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en-US" altLang="zh-CN" sz="1900" dirty="0"/>
              <a:t>2002</a:t>
            </a:r>
            <a:r>
              <a:rPr lang="zh-CN" altLang="zh-CN" sz="1900" dirty="0"/>
              <a:t>年时，</a:t>
            </a:r>
            <a:r>
              <a:rPr lang="zh-CN" altLang="zh-CN" sz="1900" b="1" dirty="0">
                <a:solidFill>
                  <a:srgbClr val="C00000"/>
                </a:solidFill>
              </a:rPr>
              <a:t>银行贷款</a:t>
            </a:r>
            <a:r>
              <a:rPr lang="zh-CN" altLang="zh-CN" sz="1900" dirty="0"/>
              <a:t>几乎是实体经济部门唯一的融资来源</a:t>
            </a:r>
            <a:endParaRPr lang="en-US" altLang="zh-CN" sz="1900" dirty="0"/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sz="1900" dirty="0"/>
              <a:t>直到</a:t>
            </a:r>
            <a:r>
              <a:rPr lang="en-US" altLang="zh-CN" sz="1900" dirty="0"/>
              <a:t>2020</a:t>
            </a:r>
            <a:r>
              <a:rPr lang="zh-CN" altLang="zh-CN" sz="1900" dirty="0"/>
              <a:t>年，银行贷款仍然占据社会融资总额的</a:t>
            </a:r>
            <a:r>
              <a:rPr lang="zh-CN" altLang="zh-CN" sz="1900" b="1" dirty="0">
                <a:solidFill>
                  <a:srgbClr val="C00000"/>
                </a:solidFill>
              </a:rPr>
              <a:t>三分之二</a:t>
            </a:r>
            <a:r>
              <a:rPr lang="zh-CN" altLang="zh-CN" sz="1900" dirty="0"/>
              <a:t>左右</a:t>
            </a:r>
            <a:endParaRPr lang="en-US" altLang="zh-CN" sz="1900" dirty="0"/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sz="1900" dirty="0"/>
              <a:t>近年来，中国的股票市场和债券市场为实体经济提供了更多的资金</a:t>
            </a:r>
            <a:r>
              <a:rPr lang="zh-CN" altLang="en-US" sz="1900" dirty="0"/>
              <a:t>，但与美国相比，中国的直接融资渠道仍有较大发展空间</a:t>
            </a:r>
            <a:r>
              <a:rPr lang="zh-CN" altLang="zh-CN" sz="1900" dirty="0"/>
              <a:t> </a:t>
            </a:r>
            <a:endParaRPr lang="zh-CN" altLang="en-US" sz="1900" dirty="0"/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BE9722D2-0D6A-D343-999A-1DC563B71F95}"/>
              </a:ext>
            </a:extLst>
          </p:cNvPr>
          <p:cNvGrpSpPr/>
          <p:nvPr/>
        </p:nvGrpSpPr>
        <p:grpSpPr>
          <a:xfrm>
            <a:off x="4787158" y="2135955"/>
            <a:ext cx="6970643" cy="4525751"/>
            <a:chOff x="-126218" y="1737367"/>
            <a:chExt cx="6970643" cy="4525751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6EB386DB-7D90-0145-91C9-C34CFF054FE8}"/>
                </a:ext>
              </a:extLst>
            </p:cNvPr>
            <p:cNvSpPr/>
            <p:nvPr/>
          </p:nvSpPr>
          <p:spPr>
            <a:xfrm>
              <a:off x="-126218" y="5630316"/>
              <a:ext cx="6970643" cy="632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28600" algn="ctr">
                <a:lnSpc>
                  <a:spcPts val="18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zh-CN" altLang="zh-CN" dirty="0">
                  <a:solidFill>
                    <a:schemeClr val="tx2"/>
                  </a:solidFill>
                </a:rPr>
                <a:t>图</a:t>
              </a:r>
              <a:r>
                <a:rPr lang="en-US" altLang="zh-CN" dirty="0">
                  <a:solidFill>
                    <a:schemeClr val="tx2"/>
                  </a:solidFill>
                </a:rPr>
                <a:t>2 </a:t>
              </a:r>
              <a:r>
                <a:rPr lang="zh-CN" altLang="zh-CN" dirty="0">
                  <a:solidFill>
                    <a:schemeClr val="tx2"/>
                  </a:solidFill>
                </a:rPr>
                <a:t>中国社会融资规模存量（</a:t>
              </a:r>
              <a:r>
                <a:rPr lang="en-US" altLang="zh-CN" dirty="0">
                  <a:solidFill>
                    <a:schemeClr val="tx2"/>
                  </a:solidFill>
                </a:rPr>
                <a:t>2002</a:t>
              </a:r>
              <a:r>
                <a:rPr lang="zh-CN" altLang="zh-CN" dirty="0">
                  <a:solidFill>
                    <a:schemeClr val="tx2"/>
                  </a:solidFill>
                </a:rPr>
                <a:t>～</a:t>
              </a:r>
              <a:r>
                <a:rPr lang="en-US" altLang="zh-CN" dirty="0">
                  <a:solidFill>
                    <a:schemeClr val="tx2"/>
                  </a:solidFill>
                </a:rPr>
                <a:t>2020</a:t>
              </a:r>
              <a:r>
                <a:rPr lang="zh-CN" altLang="zh-CN" dirty="0">
                  <a:solidFill>
                    <a:schemeClr val="tx2"/>
                  </a:solidFill>
                </a:rPr>
                <a:t>年）</a:t>
              </a:r>
            </a:p>
            <a:p>
              <a:pPr indent="228600" algn="ctr">
                <a:lnSpc>
                  <a:spcPts val="18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zh-CN" altLang="zh-CN" dirty="0">
                  <a:solidFill>
                    <a:schemeClr val="tx2"/>
                  </a:solidFill>
                </a:rPr>
                <a:t>数据来源：历年中国人民银行社会融资规模存量统计公报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80C2E80D-BE01-E34D-B242-110459A43854}"/>
                </a:ext>
              </a:extLst>
            </p:cNvPr>
            <p:cNvGrpSpPr/>
            <p:nvPr/>
          </p:nvGrpSpPr>
          <p:grpSpPr>
            <a:xfrm>
              <a:off x="0" y="1737367"/>
              <a:ext cx="6844425" cy="3720346"/>
              <a:chOff x="0" y="1737367"/>
              <a:chExt cx="6844425" cy="3720346"/>
            </a:xfrm>
          </p:grpSpPr>
          <p:pic>
            <p:nvPicPr>
              <p:cNvPr id="5" name="图片 4">
                <a:extLst>
                  <a:ext uri="{FF2B5EF4-FFF2-40B4-BE49-F238E27FC236}">
                    <a16:creationId xmlns="" xmlns:a16="http://schemas.microsoft.com/office/drawing/2014/main" id="{A87798D7-B543-5445-8CA0-194447DEA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043827"/>
                <a:ext cx="6844425" cy="3413886"/>
              </a:xfrm>
              <a:prstGeom prst="rect">
                <a:avLst/>
              </a:prstGeom>
            </p:spPr>
          </p:pic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87EAD4E4-9D87-2C4A-AD25-AFDBB64BBE17}"/>
                  </a:ext>
                </a:extLst>
              </p:cNvPr>
              <p:cNvSpPr txBox="1"/>
              <p:nvPr/>
            </p:nvSpPr>
            <p:spPr>
              <a:xfrm>
                <a:off x="4706394" y="1737367"/>
                <a:ext cx="12933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</a:rPr>
                  <a:t>284.8</a:t>
                </a:r>
                <a:r>
                  <a:rPr lang="zh-CN" altLang="zh-CN" dirty="0">
                    <a:solidFill>
                      <a:srgbClr val="C00000"/>
                    </a:solidFill>
                  </a:rPr>
                  <a:t>万亿 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="" xmlns:a16="http://schemas.microsoft.com/office/drawing/2014/main" id="{F6DC6215-42B6-854C-8F69-FDF43B99E04A}"/>
                  </a:ext>
                </a:extLst>
              </p:cNvPr>
              <p:cNvSpPr txBox="1"/>
              <p:nvPr/>
            </p:nvSpPr>
            <p:spPr>
              <a:xfrm>
                <a:off x="4724800" y="2094381"/>
                <a:ext cx="15334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</a:rPr>
                  <a:t>TSF=2.8*GDP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="" xmlns:a16="http://schemas.microsoft.com/office/drawing/2014/main" id="{8C2EE33D-8461-774E-B5C2-C993F2647478}"/>
                  </a:ext>
                </a:extLst>
              </p:cNvPr>
              <p:cNvSpPr/>
              <p:nvPr/>
            </p:nvSpPr>
            <p:spPr>
              <a:xfrm>
                <a:off x="6143172" y="2266984"/>
                <a:ext cx="230191" cy="230069"/>
              </a:xfrm>
              <a:prstGeom prst="ellipse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</p:grpSp>
      </p:grp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8305710D-995B-3842-B937-002A88336EF6}"/>
              </a:ext>
            </a:extLst>
          </p:cNvPr>
          <p:cNvSpPr txBox="1"/>
          <p:nvPr/>
        </p:nvSpPr>
        <p:spPr>
          <a:xfrm>
            <a:off x="670725" y="1823222"/>
            <a:ext cx="7045528" cy="630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500"/>
              </a:spcBef>
            </a:pPr>
            <a:r>
              <a:rPr kumimoji="1" lang="zh-CN" altLang="en-US" sz="2800" b="1" dirty="0" smtClean="0">
                <a:solidFill>
                  <a:srgbClr val="C00000"/>
                </a:solidFill>
              </a:rPr>
              <a:t>①实体</a:t>
            </a:r>
            <a:r>
              <a:rPr kumimoji="1" lang="zh-CN" altLang="en-US" sz="2800" b="1" dirty="0">
                <a:solidFill>
                  <a:srgbClr val="C00000"/>
                </a:solidFill>
              </a:rPr>
              <a:t>经济的资金来源以间接渠道为主</a:t>
            </a:r>
            <a:endParaRPr kumimoji="1" lang="en-US" altLang="zh-CN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97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金融资源供给方的特点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C7DC2A9-F715-5B47-A806-5CC954A071A0}"/>
              </a:ext>
            </a:extLst>
          </p:cNvPr>
          <p:cNvSpPr/>
          <p:nvPr/>
        </p:nvSpPr>
        <p:spPr>
          <a:xfrm>
            <a:off x="600169" y="3017600"/>
            <a:ext cx="49959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sz="2400" dirty="0"/>
              <a:t>从</a:t>
            </a:r>
            <a:r>
              <a:rPr lang="en-US" altLang="zh-CN" sz="2400" dirty="0"/>
              <a:t>2007</a:t>
            </a:r>
            <a:r>
              <a:rPr lang="zh-CN" altLang="zh-CN" sz="2400" dirty="0"/>
              <a:t>年至</a:t>
            </a:r>
            <a:r>
              <a:rPr lang="en-US" altLang="zh-CN" sz="2400" dirty="0"/>
              <a:t>2017</a:t>
            </a:r>
            <a:r>
              <a:rPr lang="zh-CN" altLang="zh-CN" sz="2400" dirty="0"/>
              <a:t>年，</a:t>
            </a:r>
            <a:r>
              <a:rPr lang="zh-CN" altLang="zh-CN" sz="2400" b="1" dirty="0">
                <a:solidFill>
                  <a:srgbClr val="C00000"/>
                </a:solidFill>
              </a:rPr>
              <a:t>五大行、股份制银行以及城商行</a:t>
            </a:r>
            <a:r>
              <a:rPr lang="zh-CN" altLang="zh-CN" sz="2400" dirty="0"/>
              <a:t>这三种类型的银行总资产，占据了中国银行体系</a:t>
            </a:r>
            <a:r>
              <a:rPr lang="zh-CN" altLang="zh-CN" sz="2400" b="1" dirty="0">
                <a:solidFill>
                  <a:srgbClr val="C00000"/>
                </a:solidFill>
              </a:rPr>
              <a:t>总资产的四分之三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BE9722D2-0D6A-D343-999A-1DC563B71F95}"/>
              </a:ext>
            </a:extLst>
          </p:cNvPr>
          <p:cNvGrpSpPr/>
          <p:nvPr/>
        </p:nvGrpSpPr>
        <p:grpSpPr>
          <a:xfrm>
            <a:off x="5446260" y="2550860"/>
            <a:ext cx="6970643" cy="4057973"/>
            <a:chOff x="98685" y="2215909"/>
            <a:chExt cx="6970643" cy="4057973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6EB386DB-7D90-0145-91C9-C34CFF054FE8}"/>
                </a:ext>
              </a:extLst>
            </p:cNvPr>
            <p:cNvSpPr/>
            <p:nvPr/>
          </p:nvSpPr>
          <p:spPr>
            <a:xfrm>
              <a:off x="98685" y="5629795"/>
              <a:ext cx="6970643" cy="644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28600" algn="ctr">
                <a:lnSpc>
                  <a:spcPts val="18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zh-CN" altLang="en-US" dirty="0">
                  <a:solidFill>
                    <a:schemeClr val="tx2"/>
                  </a:solidFill>
                </a:rPr>
                <a:t>图</a:t>
              </a:r>
              <a:r>
                <a:rPr lang="en-US" altLang="zh-CN" dirty="0">
                  <a:solidFill>
                    <a:schemeClr val="tx2"/>
                  </a:solidFill>
                </a:rPr>
                <a:t>3</a:t>
              </a:r>
              <a:r>
                <a:rPr lang="zh-CN" altLang="en-US" dirty="0">
                  <a:solidFill>
                    <a:schemeClr val="tx2"/>
                  </a:solidFill>
                </a:rPr>
                <a:t>  银行业金融机构资产份额图（</a:t>
              </a:r>
              <a:r>
                <a:rPr lang="en-US" altLang="zh-CN" dirty="0">
                  <a:solidFill>
                    <a:schemeClr val="tx2"/>
                  </a:solidFill>
                </a:rPr>
                <a:t>2004</a:t>
              </a:r>
              <a:r>
                <a:rPr lang="zh-CN" altLang="en-US" dirty="0">
                  <a:solidFill>
                    <a:schemeClr val="tx2"/>
                  </a:solidFill>
                </a:rPr>
                <a:t>～</a:t>
              </a:r>
              <a:r>
                <a:rPr lang="en-US" altLang="zh-CN" dirty="0">
                  <a:solidFill>
                    <a:schemeClr val="tx2"/>
                  </a:solidFill>
                </a:rPr>
                <a:t>2020</a:t>
              </a:r>
              <a:r>
                <a:rPr lang="zh-CN" altLang="en-US" dirty="0">
                  <a:solidFill>
                    <a:schemeClr val="tx2"/>
                  </a:solidFill>
                </a:rPr>
                <a:t>年）</a:t>
              </a:r>
            </a:p>
            <a:p>
              <a:pPr indent="228600" algn="ctr">
                <a:lnSpc>
                  <a:spcPts val="18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zh-CN" altLang="zh-CN" dirty="0">
                  <a:solidFill>
                    <a:schemeClr val="tx2"/>
                  </a:solidFill>
                </a:rPr>
                <a:t>数据来源：</a:t>
              </a:r>
              <a:r>
                <a:rPr lang="zh-CN" altLang="en-US" dirty="0">
                  <a:solidFill>
                    <a:schemeClr val="tx2"/>
                  </a:solidFill>
                </a:rPr>
                <a:t>中国银保监会</a:t>
              </a:r>
              <a:endParaRPr lang="zh-CN" altLang="zh-CN" dirty="0">
                <a:solidFill>
                  <a:schemeClr val="tx2"/>
                </a:solidFill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A87798D7-B543-5445-8CA0-194447DEA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6007" y="2215909"/>
              <a:ext cx="6096000" cy="3241804"/>
            </a:xfrm>
            <a:prstGeom prst="rect">
              <a:avLst/>
            </a:prstGeom>
          </p:spPr>
        </p:pic>
      </p:grp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8305710D-995B-3842-B937-002A88336EF6}"/>
              </a:ext>
            </a:extLst>
          </p:cNvPr>
          <p:cNvSpPr txBox="1"/>
          <p:nvPr/>
        </p:nvSpPr>
        <p:spPr>
          <a:xfrm>
            <a:off x="600169" y="1855558"/>
            <a:ext cx="7773810" cy="695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500"/>
              </a:spcBef>
            </a:pPr>
            <a:r>
              <a:rPr kumimoji="1" lang="zh-CN" altLang="en-US" sz="2800" b="1" dirty="0" smtClean="0">
                <a:solidFill>
                  <a:srgbClr val="C00000"/>
                </a:solidFill>
              </a:rPr>
              <a:t>②</a:t>
            </a:r>
            <a:r>
              <a:rPr kumimoji="1" lang="zh-CN" altLang="en-US" sz="2800" b="1" dirty="0" smtClean="0">
                <a:solidFill>
                  <a:srgbClr val="C00000"/>
                </a:solidFill>
              </a:rPr>
              <a:t>多种所有制</a:t>
            </a:r>
            <a:r>
              <a:rPr kumimoji="1" lang="zh-CN" altLang="en-US" sz="2800" b="1" dirty="0">
                <a:solidFill>
                  <a:srgbClr val="C00000"/>
                </a:solidFill>
              </a:rPr>
              <a:t>并存的金融市场：多层次、广覆盖</a:t>
            </a:r>
            <a:endParaRPr kumimoji="1" lang="en-US" altLang="zh-CN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45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金融资源供给方的特点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C7DC2A9-F715-5B47-A806-5CC954A071A0}"/>
              </a:ext>
            </a:extLst>
          </p:cNvPr>
          <p:cNvSpPr/>
          <p:nvPr/>
        </p:nvSpPr>
        <p:spPr>
          <a:xfrm>
            <a:off x="587977" y="2673220"/>
            <a:ext cx="4910615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sz="1900" dirty="0"/>
              <a:t>从</a:t>
            </a:r>
            <a:r>
              <a:rPr lang="en-US" altLang="zh-CN" sz="1900" dirty="0"/>
              <a:t>2007</a:t>
            </a:r>
            <a:r>
              <a:rPr lang="zh-CN" altLang="zh-CN" sz="1900" dirty="0"/>
              <a:t>年到</a:t>
            </a:r>
            <a:r>
              <a:rPr lang="en-US" altLang="zh-CN" sz="1900" dirty="0"/>
              <a:t>2021</a:t>
            </a:r>
            <a:r>
              <a:rPr lang="zh-CN" altLang="zh-CN" sz="1900" dirty="0"/>
              <a:t>年，</a:t>
            </a:r>
            <a:r>
              <a:rPr lang="zh-CN" altLang="zh-CN" sz="1900" b="1" dirty="0">
                <a:solidFill>
                  <a:srgbClr val="C00000"/>
                </a:solidFill>
              </a:rPr>
              <a:t>国有五大行</a:t>
            </a:r>
            <a:r>
              <a:rPr lang="zh-CN" altLang="zh-CN" sz="1900" dirty="0"/>
              <a:t>所持有的总资产占比从近</a:t>
            </a:r>
            <a:r>
              <a:rPr lang="en-US" altLang="zh-CN" sz="1900" dirty="0"/>
              <a:t>60%</a:t>
            </a:r>
            <a:r>
              <a:rPr lang="zh-CN" altLang="zh-CN" sz="1900" b="1" dirty="0">
                <a:solidFill>
                  <a:srgbClr val="C00000"/>
                </a:solidFill>
              </a:rPr>
              <a:t>下降到不足</a:t>
            </a:r>
            <a:r>
              <a:rPr lang="en-US" altLang="zh-CN" sz="1900" b="1" dirty="0">
                <a:solidFill>
                  <a:srgbClr val="C00000"/>
                </a:solidFill>
              </a:rPr>
              <a:t>40%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en-US" altLang="zh-CN" sz="1900" dirty="0"/>
              <a:t>2021</a:t>
            </a:r>
            <a:r>
              <a:rPr lang="zh-CN" altLang="zh-CN" sz="1900" dirty="0"/>
              <a:t>年</a:t>
            </a:r>
            <a:r>
              <a:rPr lang="en-US" altLang="zh-CN" sz="1900" dirty="0"/>
              <a:t>2</a:t>
            </a:r>
            <a:r>
              <a:rPr lang="zh-CN" altLang="zh-CN" sz="1900" dirty="0"/>
              <a:t>月，</a:t>
            </a:r>
            <a:r>
              <a:rPr lang="zh-CN" altLang="zh-CN" sz="1900" b="1" dirty="0">
                <a:solidFill>
                  <a:srgbClr val="C00000"/>
                </a:solidFill>
              </a:rPr>
              <a:t>农村金融机构</a:t>
            </a:r>
            <a:r>
              <a:rPr lang="zh-CN" altLang="zh-CN" sz="1900" dirty="0"/>
              <a:t>（包括农村商业银行、农村合作银行、农村信用社以及新型农村金融机构）持有的银行业总资产比重为</a:t>
            </a:r>
            <a:r>
              <a:rPr lang="en-US" altLang="zh-CN" sz="1900" dirty="0"/>
              <a:t>13.6%</a:t>
            </a:r>
            <a:r>
              <a:rPr lang="zh-CN" altLang="zh-CN" sz="1900" dirty="0"/>
              <a:t>，超过了城市商业银行的资产份额（</a:t>
            </a:r>
            <a:r>
              <a:rPr lang="en-US" altLang="zh-CN" sz="1900" dirty="0"/>
              <a:t>13.2%</a:t>
            </a:r>
            <a:r>
              <a:rPr lang="zh-CN" altLang="zh-CN" sz="1900" dirty="0"/>
              <a:t>）</a:t>
            </a:r>
            <a:endParaRPr lang="zh-CN" altLang="en-US" sz="1900" dirty="0"/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BE9722D2-0D6A-D343-999A-1DC563B71F95}"/>
              </a:ext>
            </a:extLst>
          </p:cNvPr>
          <p:cNvGrpSpPr/>
          <p:nvPr/>
        </p:nvGrpSpPr>
        <p:grpSpPr>
          <a:xfrm>
            <a:off x="5446260" y="2550860"/>
            <a:ext cx="6970643" cy="4057973"/>
            <a:chOff x="98685" y="2215909"/>
            <a:chExt cx="6970643" cy="4057973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6EB386DB-7D90-0145-91C9-C34CFF054FE8}"/>
                </a:ext>
              </a:extLst>
            </p:cNvPr>
            <p:cNvSpPr/>
            <p:nvPr/>
          </p:nvSpPr>
          <p:spPr>
            <a:xfrm>
              <a:off x="98685" y="5629795"/>
              <a:ext cx="6970643" cy="644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28600" algn="ctr">
                <a:lnSpc>
                  <a:spcPts val="18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zh-CN" altLang="en-US" dirty="0">
                  <a:solidFill>
                    <a:schemeClr val="tx2"/>
                  </a:solidFill>
                </a:rPr>
                <a:t>图</a:t>
              </a:r>
              <a:r>
                <a:rPr lang="en-US" altLang="zh-CN" dirty="0">
                  <a:solidFill>
                    <a:schemeClr val="tx2"/>
                  </a:solidFill>
                </a:rPr>
                <a:t>4</a:t>
              </a:r>
              <a:r>
                <a:rPr lang="zh-CN" altLang="en-US" dirty="0">
                  <a:solidFill>
                    <a:schemeClr val="tx2"/>
                  </a:solidFill>
                </a:rPr>
                <a:t>  银行业金融机构资产份额图（</a:t>
              </a:r>
              <a:r>
                <a:rPr lang="en-US" altLang="zh-CN" dirty="0">
                  <a:solidFill>
                    <a:schemeClr val="tx2"/>
                  </a:solidFill>
                </a:rPr>
                <a:t>2004</a:t>
              </a:r>
              <a:r>
                <a:rPr lang="zh-CN" altLang="en-US" dirty="0">
                  <a:solidFill>
                    <a:schemeClr val="tx2"/>
                  </a:solidFill>
                </a:rPr>
                <a:t>～</a:t>
              </a:r>
              <a:r>
                <a:rPr lang="en-US" altLang="zh-CN" dirty="0">
                  <a:solidFill>
                    <a:schemeClr val="tx2"/>
                  </a:solidFill>
                </a:rPr>
                <a:t>2020</a:t>
              </a:r>
              <a:r>
                <a:rPr lang="zh-CN" altLang="en-US" dirty="0">
                  <a:solidFill>
                    <a:schemeClr val="tx2"/>
                  </a:solidFill>
                </a:rPr>
                <a:t>年）</a:t>
              </a:r>
            </a:p>
            <a:p>
              <a:pPr indent="228600" algn="ctr">
                <a:lnSpc>
                  <a:spcPts val="1800"/>
                </a:lnSpc>
                <a:spcBef>
                  <a:spcPts val="250"/>
                </a:spcBef>
                <a:spcAft>
                  <a:spcPts val="250"/>
                </a:spcAft>
              </a:pPr>
              <a:r>
                <a:rPr lang="zh-CN" altLang="zh-CN" dirty="0">
                  <a:solidFill>
                    <a:schemeClr val="tx2"/>
                  </a:solidFill>
                </a:rPr>
                <a:t>数据来源：</a:t>
              </a:r>
              <a:r>
                <a:rPr lang="zh-CN" altLang="en-US" dirty="0">
                  <a:solidFill>
                    <a:schemeClr val="tx2"/>
                  </a:solidFill>
                </a:rPr>
                <a:t>中国银保监会</a:t>
              </a:r>
              <a:endParaRPr lang="zh-CN" altLang="zh-CN" dirty="0">
                <a:solidFill>
                  <a:schemeClr val="tx2"/>
                </a:solidFill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A87798D7-B543-5445-8CA0-194447DEA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6007" y="2215909"/>
              <a:ext cx="6096000" cy="3241804"/>
            </a:xfrm>
            <a:prstGeom prst="rect">
              <a:avLst/>
            </a:prstGeom>
          </p:spPr>
        </p:pic>
      </p:grp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8305710D-995B-3842-B937-002A88336EF6}"/>
              </a:ext>
            </a:extLst>
          </p:cNvPr>
          <p:cNvSpPr txBox="1"/>
          <p:nvPr/>
        </p:nvSpPr>
        <p:spPr>
          <a:xfrm>
            <a:off x="587977" y="1909263"/>
            <a:ext cx="7850170" cy="630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500"/>
              </a:spcBef>
            </a:pPr>
            <a:r>
              <a:rPr kumimoji="1" lang="zh-CN" altLang="en-US" sz="2800" b="1" dirty="0" smtClean="0">
                <a:solidFill>
                  <a:srgbClr val="C00000"/>
                </a:solidFill>
              </a:rPr>
              <a:t>②</a:t>
            </a:r>
            <a:r>
              <a:rPr kumimoji="1" lang="zh-CN" altLang="en-US" sz="2800" b="1" dirty="0" smtClean="0">
                <a:solidFill>
                  <a:srgbClr val="C00000"/>
                </a:solidFill>
              </a:rPr>
              <a:t>多种所有制</a:t>
            </a:r>
            <a:r>
              <a:rPr kumimoji="1" lang="zh-CN" altLang="en-US" sz="2800" b="1" dirty="0">
                <a:solidFill>
                  <a:srgbClr val="C00000"/>
                </a:solidFill>
              </a:rPr>
              <a:t>并存的金融市场：多层次、广覆盖</a:t>
            </a:r>
            <a:endParaRPr kumimoji="1" lang="en-US" altLang="zh-CN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60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金融资源配置对象的特点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9404741-3746-9E42-B09A-249ABAEB3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733" y="2084832"/>
            <a:ext cx="6026659" cy="338434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725B0B3-DEB7-0140-997C-A8B51252FEC2}"/>
              </a:ext>
            </a:extLst>
          </p:cNvPr>
          <p:cNvSpPr/>
          <p:nvPr/>
        </p:nvSpPr>
        <p:spPr>
          <a:xfrm>
            <a:off x="5872732" y="5641841"/>
            <a:ext cx="602666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ts val="18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>
                <a:solidFill>
                  <a:schemeClr val="tx2"/>
                </a:solidFill>
              </a:rPr>
              <a:t>图</a:t>
            </a:r>
            <a:r>
              <a:rPr lang="en-US" altLang="zh-CN" dirty="0">
                <a:solidFill>
                  <a:schemeClr val="tx2"/>
                </a:solidFill>
              </a:rPr>
              <a:t>5</a:t>
            </a:r>
            <a:r>
              <a:rPr lang="zh-CN" altLang="en-US" dirty="0">
                <a:solidFill>
                  <a:schemeClr val="tx2"/>
                </a:solidFill>
              </a:rPr>
              <a:t>  中国实体经济部门的负债总额占比（</a:t>
            </a:r>
            <a:r>
              <a:rPr lang="en-US" altLang="zh-CN" dirty="0">
                <a:solidFill>
                  <a:schemeClr val="tx2"/>
                </a:solidFill>
              </a:rPr>
              <a:t>2000</a:t>
            </a:r>
            <a:r>
              <a:rPr lang="zh-CN" altLang="en-US" dirty="0">
                <a:solidFill>
                  <a:schemeClr val="tx2"/>
                </a:solidFill>
              </a:rPr>
              <a:t>～</a:t>
            </a:r>
            <a:r>
              <a:rPr lang="en-US" altLang="zh-CN" dirty="0">
                <a:solidFill>
                  <a:schemeClr val="tx2"/>
                </a:solidFill>
              </a:rPr>
              <a:t>2020</a:t>
            </a:r>
            <a:r>
              <a:rPr lang="zh-CN" altLang="en-US" dirty="0">
                <a:solidFill>
                  <a:schemeClr val="tx2"/>
                </a:solidFill>
              </a:rPr>
              <a:t>年）</a:t>
            </a:r>
            <a:endParaRPr lang="en-US" altLang="zh-CN" dirty="0">
              <a:solidFill>
                <a:schemeClr val="tx2"/>
              </a:solidFill>
            </a:endParaRPr>
          </a:p>
          <a:p>
            <a:pPr indent="228600" algn="ctr">
              <a:lnSpc>
                <a:spcPts val="18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>
                <a:solidFill>
                  <a:schemeClr val="tx2"/>
                </a:solidFill>
              </a:rPr>
              <a:t>数据来源：国家资产负债表研究中心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D7F6C6D7-56A3-1042-B7A6-B9CD8AAF3317}"/>
              </a:ext>
            </a:extLst>
          </p:cNvPr>
          <p:cNvSpPr txBox="1"/>
          <p:nvPr/>
        </p:nvSpPr>
        <p:spPr>
          <a:xfrm>
            <a:off x="750840" y="1823222"/>
            <a:ext cx="6096000" cy="630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500"/>
              </a:spcBef>
            </a:pPr>
            <a:r>
              <a:rPr kumimoji="1" lang="zh-CN" altLang="en-US" sz="2800" b="1" dirty="0" smtClean="0">
                <a:solidFill>
                  <a:srgbClr val="C00000"/>
                </a:solidFill>
              </a:rPr>
              <a:t>①金融</a:t>
            </a:r>
            <a:r>
              <a:rPr kumimoji="1" lang="zh-CN" altLang="en-US" sz="2800" b="1" dirty="0">
                <a:solidFill>
                  <a:srgbClr val="C00000"/>
                </a:solidFill>
              </a:rPr>
              <a:t>资源配置的所有制偏向</a:t>
            </a:r>
            <a:endParaRPr kumimoji="1" lang="en-US" altLang="zh-CN" sz="2800" b="1" dirty="0">
              <a:solidFill>
                <a:srgbClr val="C0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E861681E-43F8-5D4B-AE34-B7353FA4BA49}"/>
              </a:ext>
            </a:extLst>
          </p:cNvPr>
          <p:cNvSpPr txBox="1"/>
          <p:nvPr/>
        </p:nvSpPr>
        <p:spPr>
          <a:xfrm>
            <a:off x="750839" y="2496364"/>
            <a:ext cx="486389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sz="2000" dirty="0"/>
              <a:t>中国的金融资源主要集中在</a:t>
            </a:r>
            <a:r>
              <a:rPr lang="zh-CN" altLang="zh-CN" sz="2000" b="1" dirty="0">
                <a:solidFill>
                  <a:srgbClr val="C00000"/>
                </a:solidFill>
              </a:rPr>
              <a:t>非金融企业部门</a:t>
            </a:r>
            <a:r>
              <a:rPr lang="zh-CN" altLang="zh-CN" sz="2000" dirty="0"/>
              <a:t>（即不包括银行等金融企业），占全国总负债的</a:t>
            </a:r>
            <a:r>
              <a:rPr lang="zh-CN" altLang="zh-CN" sz="2000" b="1" dirty="0">
                <a:solidFill>
                  <a:srgbClr val="C00000"/>
                </a:solidFill>
              </a:rPr>
              <a:t>六成以上</a:t>
            </a:r>
            <a:endParaRPr lang="en-US" altLang="zh-CN" sz="2000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en-US" altLang="zh-CN" sz="2000" dirty="0"/>
              <a:t>2020</a:t>
            </a:r>
            <a:r>
              <a:rPr lang="zh-CN" altLang="zh-CN" sz="2000" dirty="0"/>
              <a:t>年，实体经济部门的宏观杠杆率为</a:t>
            </a:r>
            <a:r>
              <a:rPr lang="en-US" altLang="zh-CN" sz="2000" dirty="0"/>
              <a:t>270.1%</a:t>
            </a:r>
            <a:r>
              <a:rPr lang="zh-CN" altLang="zh-CN" sz="2000" dirty="0"/>
              <a:t>，其中非金融企业部门的杠杆率为</a:t>
            </a:r>
            <a:r>
              <a:rPr lang="en-US" altLang="zh-CN" sz="2000" dirty="0"/>
              <a:t>162.3%</a:t>
            </a:r>
            <a:r>
              <a:rPr lang="zh-CN" altLang="zh-CN" sz="2000" dirty="0"/>
              <a:t>。</a:t>
            </a:r>
            <a:r>
              <a:rPr lang="zh-CN" altLang="en-US" sz="2000" dirty="0">
                <a:solidFill>
                  <a:schemeClr val="accent6"/>
                </a:solidFill>
              </a:rPr>
              <a:t>*</a:t>
            </a:r>
            <a:r>
              <a:rPr lang="zh-CN" altLang="zh-CN" sz="2000" dirty="0"/>
              <a:t>依据中国当年的</a:t>
            </a:r>
            <a:r>
              <a:rPr lang="en-US" altLang="zh-CN" sz="2000" dirty="0"/>
              <a:t>GDP</a:t>
            </a:r>
            <a:r>
              <a:rPr lang="zh-CN" altLang="zh-CN" sz="2000" dirty="0"/>
              <a:t>总量来计算，</a:t>
            </a:r>
            <a:r>
              <a:rPr lang="zh-CN" altLang="zh-CN" sz="2000" b="1" dirty="0">
                <a:solidFill>
                  <a:srgbClr val="C00000"/>
                </a:solidFill>
              </a:rPr>
              <a:t>非金融企业部门的债务规模达到了</a:t>
            </a:r>
            <a:r>
              <a:rPr lang="en-US" altLang="zh-CN" sz="2000" b="1" dirty="0">
                <a:solidFill>
                  <a:srgbClr val="C00000"/>
                </a:solidFill>
              </a:rPr>
              <a:t>165</a:t>
            </a:r>
            <a:r>
              <a:rPr lang="zh-CN" altLang="zh-CN" sz="2000" b="1" dirty="0">
                <a:solidFill>
                  <a:srgbClr val="C00000"/>
                </a:solidFill>
              </a:rPr>
              <a:t>万亿元</a:t>
            </a:r>
            <a:endParaRPr lang="en-US" altLang="zh-CN" sz="2000" b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4744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金融资源配置对象的特点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D7F6C6D7-56A3-1042-B7A6-B9CD8AAF3317}"/>
              </a:ext>
            </a:extLst>
          </p:cNvPr>
          <p:cNvSpPr txBox="1"/>
          <p:nvPr/>
        </p:nvSpPr>
        <p:spPr>
          <a:xfrm>
            <a:off x="750840" y="1833767"/>
            <a:ext cx="6096000" cy="630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500"/>
              </a:spcBef>
            </a:pPr>
            <a:r>
              <a:rPr kumimoji="1" lang="zh-CN" altLang="en-US" sz="2800" b="1" dirty="0" smtClean="0">
                <a:solidFill>
                  <a:srgbClr val="C00000"/>
                </a:solidFill>
              </a:rPr>
              <a:t>①金融</a:t>
            </a:r>
            <a:r>
              <a:rPr kumimoji="1" lang="zh-CN" altLang="en-US" sz="2800" b="1" dirty="0">
                <a:solidFill>
                  <a:srgbClr val="C00000"/>
                </a:solidFill>
              </a:rPr>
              <a:t>资源配置的所有制偏向</a:t>
            </a:r>
            <a:endParaRPr kumimoji="1" lang="en-US" altLang="zh-CN" sz="2800" b="1" dirty="0">
              <a:solidFill>
                <a:srgbClr val="C0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E861681E-43F8-5D4B-AE34-B7353FA4BA49}"/>
              </a:ext>
            </a:extLst>
          </p:cNvPr>
          <p:cNvSpPr txBox="1"/>
          <p:nvPr/>
        </p:nvSpPr>
        <p:spPr>
          <a:xfrm>
            <a:off x="773136" y="2705783"/>
            <a:ext cx="449884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sz="2000" dirty="0"/>
              <a:t>这些金融资源高度集中于大型的国有企业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en-US" altLang="zh-CN" sz="2000" b="1" dirty="0">
                <a:solidFill>
                  <a:srgbClr val="C00000"/>
                </a:solidFill>
              </a:rPr>
              <a:t>08</a:t>
            </a:r>
            <a:r>
              <a:rPr lang="zh-CN" altLang="zh-CN" sz="2000" b="1" dirty="0">
                <a:solidFill>
                  <a:srgbClr val="C00000"/>
                </a:solidFill>
              </a:rPr>
              <a:t>年之后，国有部门在不断加杠杆</a:t>
            </a:r>
            <a:r>
              <a:rPr lang="zh-CN" altLang="zh-CN" sz="2000" dirty="0"/>
              <a:t>，国有工业企业整体的负债率从</a:t>
            </a:r>
            <a:r>
              <a:rPr lang="en-US" altLang="zh-CN" sz="2000" dirty="0"/>
              <a:t>56%</a:t>
            </a:r>
            <a:r>
              <a:rPr lang="zh-CN" altLang="zh-CN" sz="2000" dirty="0"/>
              <a:t>上升到</a:t>
            </a:r>
            <a:r>
              <a:rPr lang="en-US" altLang="zh-CN" sz="2000" dirty="0"/>
              <a:t>62%</a:t>
            </a:r>
            <a:r>
              <a:rPr lang="zh-CN" altLang="zh-CN" sz="2000" dirty="0"/>
              <a:t>，而</a:t>
            </a:r>
            <a:r>
              <a:rPr lang="zh-CN" altLang="zh-CN" sz="2000" b="1" dirty="0">
                <a:solidFill>
                  <a:srgbClr val="C00000"/>
                </a:solidFill>
              </a:rPr>
              <a:t>私营部门却在加速地去杠杆</a:t>
            </a:r>
            <a:r>
              <a:rPr lang="zh-CN" altLang="zh-CN" sz="2000" dirty="0"/>
              <a:t>，私营工业企业的整体平均负债率从</a:t>
            </a:r>
            <a:r>
              <a:rPr lang="en-US" altLang="zh-CN" sz="2000" dirty="0"/>
              <a:t>58%</a:t>
            </a:r>
            <a:r>
              <a:rPr lang="zh-CN" altLang="zh-CN" sz="2000" dirty="0"/>
              <a:t>降到</a:t>
            </a:r>
            <a:r>
              <a:rPr lang="en-US" altLang="zh-CN" sz="2000" dirty="0"/>
              <a:t>52%</a:t>
            </a:r>
            <a:r>
              <a:rPr lang="zh-CN" altLang="zh-CN" sz="2000" dirty="0"/>
              <a:t> </a:t>
            </a:r>
            <a:endParaRPr lang="zh-CN" altLang="en-US" sz="2000" dirty="0"/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C4B1C33-6B83-D64B-9EDF-8F98EFF55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164" y="2356987"/>
            <a:ext cx="6026660" cy="311532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67CEDE55-6696-5642-9470-B697068FDD79}"/>
              </a:ext>
            </a:extLst>
          </p:cNvPr>
          <p:cNvSpPr/>
          <p:nvPr/>
        </p:nvSpPr>
        <p:spPr>
          <a:xfrm>
            <a:off x="5271984" y="5744462"/>
            <a:ext cx="7251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ts val="18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>
                <a:solidFill>
                  <a:schemeClr val="tx2"/>
                </a:solidFill>
              </a:rPr>
              <a:t>图</a:t>
            </a:r>
            <a:r>
              <a:rPr lang="en-US" altLang="zh-CN" dirty="0">
                <a:solidFill>
                  <a:schemeClr val="tx2"/>
                </a:solidFill>
              </a:rPr>
              <a:t>6</a:t>
            </a:r>
            <a:r>
              <a:rPr lang="zh-CN" altLang="en-US" dirty="0">
                <a:solidFill>
                  <a:schemeClr val="tx2"/>
                </a:solidFill>
              </a:rPr>
              <a:t>  国有和民营工业企业整体平均负债率（</a:t>
            </a:r>
            <a:r>
              <a:rPr lang="en-US" altLang="zh-CN" dirty="0">
                <a:solidFill>
                  <a:schemeClr val="tx2"/>
                </a:solidFill>
              </a:rPr>
              <a:t>1999</a:t>
            </a:r>
            <a:r>
              <a:rPr lang="zh-CN" altLang="en-US" dirty="0">
                <a:solidFill>
                  <a:schemeClr val="tx2"/>
                </a:solidFill>
              </a:rPr>
              <a:t>～</a:t>
            </a:r>
            <a:r>
              <a:rPr lang="en-US" altLang="zh-CN" dirty="0">
                <a:solidFill>
                  <a:schemeClr val="tx2"/>
                </a:solidFill>
              </a:rPr>
              <a:t>2016</a:t>
            </a:r>
            <a:r>
              <a:rPr lang="zh-CN" altLang="en-US" dirty="0">
                <a:solidFill>
                  <a:schemeClr val="tx2"/>
                </a:solidFill>
              </a:rPr>
              <a:t>年）</a:t>
            </a:r>
          </a:p>
          <a:p>
            <a:pPr indent="228600" algn="ctr">
              <a:lnSpc>
                <a:spcPts val="18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>
                <a:solidFill>
                  <a:schemeClr val="tx2"/>
                </a:solidFill>
              </a:rPr>
              <a:t>数据来源：中国工业统计年鉴</a:t>
            </a:r>
          </a:p>
        </p:txBody>
      </p:sp>
    </p:spTree>
    <p:extLst>
      <p:ext uri="{BB962C8B-B14F-4D97-AF65-F5344CB8AC3E}">
        <p14:creationId xmlns:p14="http://schemas.microsoft.com/office/powerpoint/2010/main" val="1753472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金融资源配置对象的特点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D7F6C6D7-56A3-1042-B7A6-B9CD8AAF3317}"/>
              </a:ext>
            </a:extLst>
          </p:cNvPr>
          <p:cNvSpPr txBox="1"/>
          <p:nvPr/>
        </p:nvSpPr>
        <p:spPr>
          <a:xfrm>
            <a:off x="750840" y="1823222"/>
            <a:ext cx="6096000" cy="630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500"/>
              </a:spcBef>
            </a:pPr>
            <a:r>
              <a:rPr kumimoji="1" lang="zh-CN" altLang="en-US" sz="2800" b="1" dirty="0" smtClean="0">
                <a:solidFill>
                  <a:srgbClr val="C00000"/>
                </a:solidFill>
              </a:rPr>
              <a:t>①金融</a:t>
            </a:r>
            <a:r>
              <a:rPr kumimoji="1" lang="zh-CN" altLang="en-US" sz="2800" b="1" dirty="0">
                <a:solidFill>
                  <a:srgbClr val="C00000"/>
                </a:solidFill>
              </a:rPr>
              <a:t>资源配置的所有制偏向</a:t>
            </a:r>
            <a:endParaRPr kumimoji="1" lang="en-US" altLang="zh-CN" sz="2800" b="1" dirty="0">
              <a:solidFill>
                <a:srgbClr val="C0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E861681E-43F8-5D4B-AE34-B7353FA4BA49}"/>
              </a:ext>
            </a:extLst>
          </p:cNvPr>
          <p:cNvSpPr txBox="1"/>
          <p:nvPr/>
        </p:nvSpPr>
        <p:spPr>
          <a:xfrm>
            <a:off x="750840" y="2720955"/>
            <a:ext cx="51543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/>
              <a:t>全国</a:t>
            </a:r>
            <a:r>
              <a:rPr lang="zh-CN" altLang="en-US" b="1" dirty="0">
                <a:solidFill>
                  <a:srgbClr val="C00000"/>
                </a:solidFill>
              </a:rPr>
              <a:t>国有企业的平均净资产收益率</a:t>
            </a:r>
            <a:r>
              <a:rPr lang="zh-CN" altLang="en-US" dirty="0"/>
              <a:t>（净利润</a:t>
            </a:r>
            <a:r>
              <a:rPr lang="en-US" altLang="zh-CN" dirty="0"/>
              <a:t>/</a:t>
            </a:r>
            <a:r>
              <a:rPr lang="zh-CN" altLang="en-US" dirty="0"/>
              <a:t>权益总额，</a:t>
            </a:r>
            <a:r>
              <a:rPr lang="en" altLang="zh-CN" dirty="0"/>
              <a:t>ROE</a:t>
            </a:r>
            <a:r>
              <a:rPr lang="zh-CN" altLang="en" dirty="0"/>
              <a:t>）</a:t>
            </a:r>
            <a:r>
              <a:rPr lang="zh-CN" altLang="en-US" dirty="0"/>
              <a:t>从</a:t>
            </a:r>
            <a:r>
              <a:rPr lang="en-US" altLang="zh-CN" dirty="0"/>
              <a:t>2010</a:t>
            </a:r>
            <a:r>
              <a:rPr lang="zh-CN" altLang="en-US" dirty="0"/>
              <a:t>年的</a:t>
            </a:r>
            <a:r>
              <a:rPr lang="en-US" altLang="zh-CN" dirty="0"/>
              <a:t>9.2%</a:t>
            </a:r>
            <a:r>
              <a:rPr lang="zh-CN" altLang="en-US" dirty="0"/>
              <a:t>持续下降至</a:t>
            </a:r>
            <a:r>
              <a:rPr lang="en-US" altLang="zh-CN" dirty="0"/>
              <a:t>2016</a:t>
            </a:r>
            <a:r>
              <a:rPr lang="zh-CN" altLang="en-US" dirty="0"/>
              <a:t>年的</a:t>
            </a:r>
            <a:r>
              <a:rPr lang="en-US" altLang="zh-CN" dirty="0"/>
              <a:t>4.8%</a:t>
            </a:r>
            <a:r>
              <a:rPr lang="zh-CN" altLang="en-US" dirty="0"/>
              <a:t>，即</a:t>
            </a:r>
            <a:r>
              <a:rPr lang="zh-CN" altLang="en-US" b="1" dirty="0">
                <a:solidFill>
                  <a:srgbClr val="C00000"/>
                </a:solidFill>
              </a:rPr>
              <a:t>在七年中下降幅度过半</a:t>
            </a:r>
            <a:endParaRPr lang="en-US" altLang="zh-CN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/>
              <a:t>自</a:t>
            </a:r>
            <a:r>
              <a:rPr lang="en-US" altLang="zh-CN" dirty="0"/>
              <a:t>2015</a:t>
            </a:r>
            <a:r>
              <a:rPr lang="zh-CN" altLang="en-US" dirty="0"/>
              <a:t>年供给侧结构性改革实行以来，全国国企的平均杠杆率略有下降，但其</a:t>
            </a:r>
            <a:r>
              <a:rPr lang="zh-CN" altLang="en-US" b="1" dirty="0">
                <a:solidFill>
                  <a:srgbClr val="C00000"/>
                </a:solidFill>
              </a:rPr>
              <a:t>净资产利润率</a:t>
            </a:r>
            <a:r>
              <a:rPr lang="zh-CN" altLang="en-US" dirty="0"/>
              <a:t>并未有明显上升，</a:t>
            </a:r>
            <a:r>
              <a:rPr lang="zh-CN" altLang="en-US" b="1" dirty="0">
                <a:solidFill>
                  <a:srgbClr val="C00000"/>
                </a:solidFill>
              </a:rPr>
              <a:t>截至</a:t>
            </a:r>
            <a:r>
              <a:rPr lang="en-US" altLang="zh-CN" b="1" dirty="0">
                <a:solidFill>
                  <a:srgbClr val="C00000"/>
                </a:solidFill>
              </a:rPr>
              <a:t>2019</a:t>
            </a:r>
            <a:r>
              <a:rPr lang="zh-CN" altLang="en-US" b="1" dirty="0">
                <a:solidFill>
                  <a:srgbClr val="C00000"/>
                </a:solidFill>
              </a:rPr>
              <a:t>年底仍只有</a:t>
            </a:r>
            <a:r>
              <a:rPr lang="en-US" altLang="zh-CN" b="1" dirty="0">
                <a:solidFill>
                  <a:srgbClr val="C00000"/>
                </a:solidFill>
              </a:rPr>
              <a:t>4.6%</a:t>
            </a:r>
            <a:r>
              <a:rPr lang="zh-CN" altLang="en-US" dirty="0"/>
              <a:t>。</a:t>
            </a:r>
            <a:endParaRPr lang="en-US" altLang="zh-CN" dirty="0"/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/>
              <a:t>换句话说，可能有越来越多的资金被配置到了相对低效的企业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67CEDE55-6696-5642-9470-B697068FDD79}"/>
              </a:ext>
            </a:extLst>
          </p:cNvPr>
          <p:cNvSpPr/>
          <p:nvPr/>
        </p:nvSpPr>
        <p:spPr>
          <a:xfrm>
            <a:off x="6161386" y="5695694"/>
            <a:ext cx="5472216" cy="867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ts val="18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>
                <a:solidFill>
                  <a:schemeClr val="tx2"/>
                </a:solidFill>
              </a:rPr>
              <a:t>图</a:t>
            </a:r>
            <a:r>
              <a:rPr lang="en-US" altLang="zh-CN" dirty="0">
                <a:solidFill>
                  <a:schemeClr val="tx2"/>
                </a:solidFill>
              </a:rPr>
              <a:t>7</a:t>
            </a:r>
            <a:r>
              <a:rPr lang="zh-CN" altLang="en-US" dirty="0">
                <a:solidFill>
                  <a:schemeClr val="tx2"/>
                </a:solidFill>
              </a:rPr>
              <a:t> 全国国有企业资产负债率和净资产利润率（</a:t>
            </a:r>
            <a:r>
              <a:rPr lang="en-US" altLang="zh-CN" dirty="0">
                <a:solidFill>
                  <a:schemeClr val="tx2"/>
                </a:solidFill>
              </a:rPr>
              <a:t>2010</a:t>
            </a:r>
            <a:r>
              <a:rPr lang="zh-CN" altLang="en-US" dirty="0">
                <a:solidFill>
                  <a:schemeClr val="tx2"/>
                </a:solidFill>
              </a:rPr>
              <a:t>～</a:t>
            </a:r>
            <a:r>
              <a:rPr lang="en-US" altLang="zh-CN" dirty="0">
                <a:solidFill>
                  <a:schemeClr val="tx2"/>
                </a:solidFill>
              </a:rPr>
              <a:t>2016</a:t>
            </a:r>
            <a:r>
              <a:rPr lang="zh-CN" altLang="en-US" dirty="0">
                <a:solidFill>
                  <a:schemeClr val="tx2"/>
                </a:solidFill>
              </a:rPr>
              <a:t>年）</a:t>
            </a:r>
          </a:p>
          <a:p>
            <a:pPr indent="228600" algn="ctr">
              <a:lnSpc>
                <a:spcPts val="18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en-US" dirty="0">
                <a:solidFill>
                  <a:schemeClr val="tx2"/>
                </a:solidFill>
              </a:rPr>
              <a:t>数据来源：</a:t>
            </a:r>
            <a:r>
              <a:rPr lang="en-US" altLang="zh-CN" dirty="0">
                <a:solidFill>
                  <a:schemeClr val="tx2"/>
                </a:solidFill>
              </a:rPr>
              <a:t>《</a:t>
            </a:r>
            <a:r>
              <a:rPr lang="zh-CN" altLang="en-US" dirty="0">
                <a:solidFill>
                  <a:schemeClr val="tx2"/>
                </a:solidFill>
              </a:rPr>
              <a:t>中国财政年鉴</a:t>
            </a:r>
            <a:r>
              <a:rPr lang="en-US" altLang="zh-CN" dirty="0">
                <a:solidFill>
                  <a:schemeClr val="tx2"/>
                </a:solidFill>
              </a:rPr>
              <a:t>2020》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39FF5B4-61D5-5346-9EB6-2928AC793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811" y="2140966"/>
            <a:ext cx="5221366" cy="333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9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金融资源配置对象的特点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D7F6C6D7-56A3-1042-B7A6-B9CD8AAF3317}"/>
              </a:ext>
            </a:extLst>
          </p:cNvPr>
          <p:cNvSpPr txBox="1"/>
          <p:nvPr/>
        </p:nvSpPr>
        <p:spPr>
          <a:xfrm>
            <a:off x="750840" y="1823222"/>
            <a:ext cx="6096000" cy="630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500"/>
              </a:spcBef>
            </a:pPr>
            <a:r>
              <a:rPr kumimoji="1" lang="zh-CN" altLang="en-US" sz="2800" b="1" dirty="0" smtClean="0">
                <a:solidFill>
                  <a:srgbClr val="C00000"/>
                </a:solidFill>
              </a:rPr>
              <a:t>②金融</a:t>
            </a:r>
            <a:r>
              <a:rPr kumimoji="1" lang="zh-CN" altLang="en-US" sz="2800" b="1" dirty="0">
                <a:solidFill>
                  <a:srgbClr val="C00000"/>
                </a:solidFill>
              </a:rPr>
              <a:t>资源配置的行业偏向</a:t>
            </a:r>
            <a:endParaRPr kumimoji="1" lang="en-US" altLang="zh-CN" sz="2800" b="1" dirty="0">
              <a:solidFill>
                <a:srgbClr val="C0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E861681E-43F8-5D4B-AE34-B7353FA4BA49}"/>
              </a:ext>
            </a:extLst>
          </p:cNvPr>
          <p:cNvSpPr txBox="1"/>
          <p:nvPr/>
        </p:nvSpPr>
        <p:spPr>
          <a:xfrm>
            <a:off x="750840" y="2496364"/>
            <a:ext cx="10234152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dirty="0"/>
              <a:t>金融资源更多地集中于</a:t>
            </a:r>
            <a:r>
              <a:rPr lang="zh-CN" altLang="en-US" sz="2400" b="1" dirty="0">
                <a:solidFill>
                  <a:srgbClr val="C00000"/>
                </a:solidFill>
              </a:rPr>
              <a:t>工业、房地产业及建筑业</a:t>
            </a:r>
            <a:endParaRPr lang="en-US" altLang="zh-CN" sz="2400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dirty="0"/>
              <a:t>这三大行业的负债总和与实体经济部门负债的比值始终在</a:t>
            </a:r>
            <a:r>
              <a:rPr lang="en-US" altLang="zh-CN" sz="2000" dirty="0"/>
              <a:t>60%</a:t>
            </a:r>
            <a:r>
              <a:rPr lang="zh-CN" altLang="en-US" sz="2000" dirty="0"/>
              <a:t>以上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sz="2400" dirty="0"/>
              <a:t>房地产和建筑业这类工程行业的负债率高</a:t>
            </a:r>
            <a:r>
              <a:rPr lang="zh-CN" altLang="en-US" sz="2400" dirty="0"/>
              <a:t>的原因：</a:t>
            </a:r>
            <a:endParaRPr lang="en-US" altLang="zh-CN" sz="2400" dirty="0"/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dirty="0"/>
              <a:t>抵押物：</a:t>
            </a:r>
            <a:r>
              <a:rPr lang="zh-CN" altLang="zh-CN" sz="2000" b="1" dirty="0">
                <a:solidFill>
                  <a:srgbClr val="C00000"/>
                </a:solidFill>
              </a:rPr>
              <a:t>银行体系更倾向于把钱借给拥有土地、房产等抵押物的企业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dirty="0"/>
              <a:t>政府引导：</a:t>
            </a:r>
            <a:r>
              <a:rPr lang="zh-CN" altLang="en-US" sz="2000" b="1" dirty="0">
                <a:solidFill>
                  <a:srgbClr val="C00000"/>
                </a:solidFill>
              </a:rPr>
              <a:t>为了</a:t>
            </a:r>
            <a:r>
              <a:rPr lang="zh-CN" altLang="zh-CN" sz="2000" b="1" dirty="0">
                <a:solidFill>
                  <a:srgbClr val="C00000"/>
                </a:solidFill>
              </a:rPr>
              <a:t>实现“投资稳增长、基建保民生”的目标</a:t>
            </a:r>
            <a:r>
              <a:rPr lang="zh-CN" altLang="en-US" sz="2000" b="1" dirty="0">
                <a:solidFill>
                  <a:srgbClr val="C00000"/>
                </a:solidFill>
              </a:rPr>
              <a:t>，</a:t>
            </a:r>
            <a:r>
              <a:rPr lang="zh-CN" altLang="zh-CN" sz="2000" dirty="0"/>
              <a:t>地方政府引导着金融资源更多地向房地产及建筑行业配置</a:t>
            </a: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dirty="0" smtClean="0"/>
              <a:t>服务业</a:t>
            </a:r>
            <a:r>
              <a:rPr lang="zh-CN" altLang="en-US" sz="2000" dirty="0"/>
              <a:t>乃至一些缺乏抵押物的制造业企业，尤其是中小微企业，在中国的金融体系中很难获得融资</a:t>
            </a:r>
            <a:endParaRPr lang="en-US" altLang="zh-CN" sz="2000" dirty="0"/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2504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“</a:t>
            </a:r>
            <a:r>
              <a:rPr kumimoji="1" lang="zh-CN" altLang="en-US" dirty="0" smtClean="0"/>
              <a:t>集中力量办</a:t>
            </a:r>
            <a:r>
              <a:rPr kumimoji="1" lang="zh-CN" altLang="en-US" dirty="0"/>
              <a:t>大事”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935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设想一个不存在金融的世界</a:t>
            </a:r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D8367FD-747D-8040-9503-193589E2F0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76"/>
          <a:stretch/>
        </p:blipFill>
        <p:spPr>
          <a:xfrm>
            <a:off x="478504" y="1970532"/>
            <a:ext cx="7568216" cy="3375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649C838-FE2A-1445-9387-EDCA74F892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76"/>
          <a:stretch/>
        </p:blipFill>
        <p:spPr>
          <a:xfrm>
            <a:off x="5144502" y="3658062"/>
            <a:ext cx="6800642" cy="3032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411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265664" cy="1499616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中国金融体系的成就与代价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="" xmlns:a16="http://schemas.microsoft.com/office/drawing/2014/main" id="{BBA10F25-F556-924B-A854-BF738251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49424"/>
            <a:ext cx="10718693" cy="4023360"/>
          </a:xfrm>
        </p:spPr>
        <p:txBody>
          <a:bodyPr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第三小节内容提要：</a:t>
            </a:r>
            <a:endParaRPr lang="en-US" altLang="zh-CN" dirty="0"/>
          </a:p>
          <a:p>
            <a:pPr lvl="1">
              <a:lnSpc>
                <a:spcPct val="200000"/>
              </a:lnSpc>
            </a:pPr>
            <a:r>
              <a:rPr lang="zh-CN" altLang="en-US" sz="2800" dirty="0"/>
              <a:t>一、集中力量办大事</a:t>
            </a:r>
            <a:endParaRPr lang="en-US" altLang="zh-CN" sz="2800" dirty="0"/>
          </a:p>
          <a:p>
            <a:pPr lvl="1">
              <a:lnSpc>
                <a:spcPct val="200000"/>
              </a:lnSpc>
            </a:pPr>
            <a:r>
              <a:rPr lang="zh-CN" altLang="en-US" sz="2800" dirty="0"/>
              <a:t>二、危机中保证经济社会平稳运行</a:t>
            </a:r>
          </a:p>
        </p:txBody>
      </p:sp>
    </p:spTree>
    <p:extLst>
      <p:ext uri="{BB962C8B-B14F-4D97-AF65-F5344CB8AC3E}">
        <p14:creationId xmlns:p14="http://schemas.microsoft.com/office/powerpoint/2010/main" val="1025043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集中力量办大事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3512AD6C-7851-B04B-8213-7E93EF53EA83}"/>
              </a:ext>
            </a:extLst>
          </p:cNvPr>
          <p:cNvSpPr txBox="1"/>
          <p:nvPr/>
        </p:nvSpPr>
        <p:spPr>
          <a:xfrm>
            <a:off x="6483578" y="1335024"/>
            <a:ext cx="5273501" cy="4663713"/>
          </a:xfrm>
          <a:prstGeom prst="rect">
            <a:avLst/>
          </a:prstGeom>
          <a:solidFill>
            <a:schemeClr val="bg1">
              <a:lumMod val="85000"/>
              <a:alpha val="61559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500"/>
              </a:spcBef>
              <a:buFont typeface="Wingdings" pitchFamily="2" charset="2"/>
              <a:buChar char="p"/>
            </a:pPr>
            <a:r>
              <a:rPr lang="zh-CN" altLang="zh-CN" sz="2000" dirty="0"/>
              <a:t>《人民日报》（</a:t>
            </a:r>
            <a:r>
              <a:rPr lang="en-US" altLang="zh-CN" sz="2000" dirty="0"/>
              <a:t>2019</a:t>
            </a:r>
            <a:r>
              <a:rPr lang="zh-CN" altLang="zh-CN" sz="2000" dirty="0"/>
              <a:t>年</a:t>
            </a:r>
            <a:r>
              <a:rPr lang="en-US" altLang="zh-CN" sz="2000" dirty="0"/>
              <a:t>11</a:t>
            </a:r>
            <a:r>
              <a:rPr lang="zh-CN" altLang="zh-CN" sz="2000" dirty="0"/>
              <a:t>月</a:t>
            </a:r>
            <a:r>
              <a:rPr lang="en-US" altLang="zh-CN" sz="2000" dirty="0"/>
              <a:t>13</a:t>
            </a:r>
            <a:r>
              <a:rPr lang="zh-CN" altLang="zh-CN" sz="2000" dirty="0"/>
              <a:t>日</a:t>
            </a:r>
            <a:r>
              <a:rPr lang="en-US" altLang="zh-CN" sz="2000" dirty="0"/>
              <a:t>09</a:t>
            </a:r>
            <a:r>
              <a:rPr lang="zh-CN" altLang="zh-CN" sz="2000" dirty="0"/>
              <a:t>版）发文指出，</a:t>
            </a:r>
            <a:r>
              <a:rPr lang="en-US" altLang="zh-CN" sz="2000" dirty="0"/>
              <a:t>“70</a:t>
            </a:r>
            <a:r>
              <a:rPr lang="zh-CN" altLang="zh-CN" sz="2000" dirty="0"/>
              <a:t>年来，从两弹一星到神舟飞天，从高铁飞驰到核电出海，从全球减贫贡献率超</a:t>
            </a:r>
            <a:r>
              <a:rPr lang="en-US" altLang="zh-CN" sz="2000" dirty="0"/>
              <a:t>70%</a:t>
            </a:r>
            <a:r>
              <a:rPr lang="zh-CN" altLang="zh-CN" sz="2000" dirty="0"/>
              <a:t>到对世界经济增长贡献率超</a:t>
            </a:r>
            <a:r>
              <a:rPr lang="en-US" altLang="zh-CN" sz="2000" dirty="0"/>
              <a:t>30%</a:t>
            </a:r>
            <a:r>
              <a:rPr lang="zh-CN" altLang="zh-CN" sz="2000" dirty="0"/>
              <a:t>，举世瞩目的成就背后，是全国上下连成一条心、拧成一股绳的集体行动。面对洪水、地震、疫情的考验，面对金融危机、贸易摩擦的挑战，</a:t>
            </a:r>
            <a:r>
              <a:rPr lang="zh-CN" altLang="zh-CN" sz="2000" b="1" dirty="0"/>
              <a:t>我们之所以能在关键时刻履险如夷、化危为机，正是因为集中力量办大事，形成共同抵御风险的全社会合力</a:t>
            </a:r>
            <a:r>
              <a:rPr lang="en-US" altLang="zh-CN" sz="2000" dirty="0"/>
              <a:t>”</a:t>
            </a:r>
            <a:r>
              <a:rPr lang="zh-CN" altLang="zh-CN" sz="2000" dirty="0"/>
              <a:t>。</a:t>
            </a:r>
            <a:endParaRPr kumimoji="1" lang="en-US" altLang="zh-CN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0940DC5-F773-B841-882D-78A6E43752C9}"/>
              </a:ext>
            </a:extLst>
          </p:cNvPr>
          <p:cNvSpPr txBox="1"/>
          <p:nvPr/>
        </p:nvSpPr>
        <p:spPr>
          <a:xfrm>
            <a:off x="627426" y="2302364"/>
            <a:ext cx="553274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zh-CN" sz="2800" b="1" dirty="0">
                <a:solidFill>
                  <a:srgbClr val="C00000"/>
                </a:solidFill>
              </a:rPr>
              <a:t>办大事需要大量资金的支持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zh-CN" sz="2800" b="1" dirty="0" smtClean="0">
                <a:solidFill>
                  <a:srgbClr val="C00000"/>
                </a:solidFill>
              </a:rPr>
              <a:t>金融</a:t>
            </a:r>
            <a:r>
              <a:rPr lang="zh-CN" altLang="zh-CN" sz="2800" b="1" dirty="0">
                <a:solidFill>
                  <a:srgbClr val="C00000"/>
                </a:solidFill>
              </a:rPr>
              <a:t>体系能够较为迅速地调配大规模金融资源，用以支持经济社会发展的重点领域和薄弱环节</a:t>
            </a:r>
            <a:endParaRPr lang="en-US" altLang="zh-CN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92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基建投资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2785B3AF-D12F-264F-905E-EEBCA00E6122}"/>
              </a:ext>
            </a:extLst>
          </p:cNvPr>
          <p:cNvGrpSpPr/>
          <p:nvPr/>
        </p:nvGrpSpPr>
        <p:grpSpPr>
          <a:xfrm>
            <a:off x="0" y="0"/>
            <a:ext cx="12196399" cy="6858000"/>
            <a:chOff x="-1" y="-1"/>
            <a:chExt cx="12196399" cy="6632176"/>
          </a:xfrm>
        </p:grpSpPr>
        <p:pic>
          <p:nvPicPr>
            <p:cNvPr id="6" name="Picture 2">
              <a:extLst>
                <a:ext uri="{FF2B5EF4-FFF2-40B4-BE49-F238E27FC236}">
                  <a16:creationId xmlns="" xmlns:a16="http://schemas.microsoft.com/office/drawing/2014/main" id="{9C7E7045-AB54-5D4A-A004-9C3D9920F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96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79C1BBED-0F37-584C-80F5-76C0903D5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5999" y="-1"/>
              <a:ext cx="6094193" cy="3428999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="" xmlns:a16="http://schemas.microsoft.com/office/drawing/2014/main" id="{9D9E9485-D306-1448-8FDB-948B79109C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43" r="550"/>
            <a:stretch/>
          </p:blipFill>
          <p:spPr bwMode="auto">
            <a:xfrm>
              <a:off x="6085228" y="3421347"/>
              <a:ext cx="6111170" cy="3210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>
              <a:extLst>
                <a:ext uri="{FF2B5EF4-FFF2-40B4-BE49-F238E27FC236}">
                  <a16:creationId xmlns="" xmlns:a16="http://schemas.microsoft.com/office/drawing/2014/main" id="{863C28FA-C45F-A441-9C42-BE8053D283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16" r="1286"/>
            <a:stretch/>
          </p:blipFill>
          <p:spPr bwMode="auto">
            <a:xfrm>
              <a:off x="-1" y="3428998"/>
              <a:ext cx="6094800" cy="3203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6192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赶超先进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E253B035-4436-B949-B177-551A63C0E25D}"/>
              </a:ext>
            </a:extLst>
          </p:cNvPr>
          <p:cNvSpPr txBox="1"/>
          <p:nvPr/>
        </p:nvSpPr>
        <p:spPr>
          <a:xfrm>
            <a:off x="3560064" y="113496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rgbClr val="C00000"/>
                </a:solidFill>
              </a:rPr>
              <a:t>——</a:t>
            </a:r>
            <a:r>
              <a:rPr kumimoji="1" lang="zh-CN" altLang="en-US" sz="2400" b="1" dirty="0">
                <a:solidFill>
                  <a:srgbClr val="C00000"/>
                </a:solidFill>
              </a:rPr>
              <a:t>服务于长期、优化经济结构与速度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BA779D2-ECE9-664C-AC18-482446D2FB1B}"/>
              </a:ext>
            </a:extLst>
          </p:cNvPr>
          <p:cNvSpPr txBox="1"/>
          <p:nvPr/>
        </p:nvSpPr>
        <p:spPr>
          <a:xfrm>
            <a:off x="359663" y="2168682"/>
            <a:ext cx="7796785" cy="3685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dirty="0"/>
              <a:t>中国的金融体系以国有银行为主导，使政府有调度大规模资金的能力 </a:t>
            </a:r>
            <a:endParaRPr lang="en-US" altLang="zh-CN" sz="2400" dirty="0"/>
          </a:p>
          <a:p>
            <a:pPr marL="742950" lvl="1" indent="-285750" algn="just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dirty="0"/>
              <a:t>有利于积极引导资源配置到经济社会发展的重点领域和薄弱环节 </a:t>
            </a:r>
            <a:endParaRPr lang="en-US" altLang="zh-CN" sz="2400" dirty="0"/>
          </a:p>
          <a:p>
            <a:pPr marL="742950" lvl="1" indent="-285750" algn="just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dirty="0"/>
              <a:t>帮助我国在建国初期建立起较为完备的工业体系</a:t>
            </a:r>
            <a:endParaRPr lang="en-US" altLang="zh-CN" sz="2400" dirty="0"/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C07EBBF5-06B0-D74A-865A-FB1F378F2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1" b="13785"/>
          <a:stretch/>
        </p:blipFill>
        <p:spPr bwMode="auto">
          <a:xfrm>
            <a:off x="8514279" y="4342441"/>
            <a:ext cx="2787705" cy="1595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DD8B0012-0D94-7140-BD15-EE0DB1430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" r="2269" b="16745"/>
          <a:stretch/>
        </p:blipFill>
        <p:spPr bwMode="auto">
          <a:xfrm>
            <a:off x="8514279" y="2416003"/>
            <a:ext cx="2787705" cy="1595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294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基建投资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CBDC51C-881F-4C4C-ADA0-47E517A732F5}"/>
              </a:ext>
            </a:extLst>
          </p:cNvPr>
          <p:cNvSpPr txBox="1"/>
          <p:nvPr/>
        </p:nvSpPr>
        <p:spPr>
          <a:xfrm>
            <a:off x="3608832" y="1067817"/>
            <a:ext cx="6096000" cy="553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kumimoji="1" lang="en-US" altLang="zh-CN" sz="2400" b="1" dirty="0">
                <a:solidFill>
                  <a:srgbClr val="C00000"/>
                </a:solidFill>
              </a:rPr>
              <a:t>——</a:t>
            </a:r>
            <a:r>
              <a:rPr kumimoji="1" lang="zh-CN" altLang="en-US" sz="2400" b="1" dirty="0">
                <a:solidFill>
                  <a:srgbClr val="C00000"/>
                </a:solidFill>
              </a:rPr>
              <a:t>服务于全局、基建支撑要素流动</a:t>
            </a:r>
            <a:endParaRPr kumimoji="1"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0189EF1-25FE-DE40-AEBB-C398385DEE51}"/>
              </a:ext>
            </a:extLst>
          </p:cNvPr>
          <p:cNvSpPr txBox="1"/>
          <p:nvPr/>
        </p:nvSpPr>
        <p:spPr>
          <a:xfrm>
            <a:off x="441524" y="2341504"/>
            <a:ext cx="115240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dirty="0"/>
              <a:t>年均基建投资超过</a:t>
            </a:r>
            <a:r>
              <a:rPr lang="en-US" altLang="zh-CN" sz="2400" dirty="0"/>
              <a:t>14</a:t>
            </a:r>
            <a:r>
              <a:rPr lang="zh-CN" altLang="en-US" sz="2400" dirty="0"/>
              <a:t>万亿人民币，基建投资占</a:t>
            </a:r>
            <a:r>
              <a:rPr lang="en-US" altLang="zh-CN" sz="2400" dirty="0"/>
              <a:t>GDP</a:t>
            </a:r>
            <a:r>
              <a:rPr lang="zh-CN" altLang="en-US" sz="2400" dirty="0"/>
              <a:t>比重接近</a:t>
            </a:r>
            <a:r>
              <a:rPr lang="en-US" altLang="zh-CN" sz="2400" dirty="0"/>
              <a:t>1/5</a:t>
            </a:r>
          </a:p>
          <a:p>
            <a:pPr marL="742950" lvl="1" indent="-28575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dirty="0"/>
              <a:t>以交通基建为例，公路里程在改革开放之初仅有</a:t>
            </a:r>
            <a:r>
              <a:rPr lang="en-US" altLang="zh-CN" sz="2400" dirty="0"/>
              <a:t>89</a:t>
            </a:r>
            <a:r>
              <a:rPr lang="zh-CN" altLang="en-US" sz="2400" dirty="0"/>
              <a:t>万公里，如今超过</a:t>
            </a:r>
            <a:r>
              <a:rPr lang="en-US" altLang="zh-CN" sz="2400" dirty="0"/>
              <a:t>500</a:t>
            </a:r>
            <a:r>
              <a:rPr lang="zh-CN" altLang="en-US" sz="2400" dirty="0"/>
              <a:t>万公里</a:t>
            </a:r>
            <a:endParaRPr lang="en-US" altLang="zh-CN" sz="2400" dirty="0"/>
          </a:p>
          <a:p>
            <a:pPr marL="742950" lvl="1" indent="-28575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sz="2400" dirty="0"/>
              <a:t>截至</a:t>
            </a:r>
            <a:r>
              <a:rPr lang="en-US" altLang="zh-CN" sz="2400" dirty="0"/>
              <a:t>2020</a:t>
            </a:r>
            <a:r>
              <a:rPr lang="zh-CN" altLang="zh-CN" sz="2400" dirty="0"/>
              <a:t>年底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 marL="1200150" lvl="2" indent="-28575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sz="2400" dirty="0" smtClean="0"/>
              <a:t>公路</a:t>
            </a:r>
            <a:r>
              <a:rPr lang="zh-CN" altLang="zh-CN" sz="2400" dirty="0"/>
              <a:t>总里程达到了</a:t>
            </a:r>
            <a:r>
              <a:rPr lang="en-US" altLang="zh-CN" sz="2400" dirty="0"/>
              <a:t>519.8</a:t>
            </a:r>
            <a:r>
              <a:rPr lang="zh-CN" altLang="zh-CN" sz="2400" dirty="0"/>
              <a:t>万公里，其中高速公路</a:t>
            </a:r>
            <a:r>
              <a:rPr lang="en-US" altLang="zh-CN" sz="2400" dirty="0"/>
              <a:t>16.1</a:t>
            </a:r>
            <a:r>
              <a:rPr lang="zh-CN" altLang="zh-CN" sz="2400" dirty="0"/>
              <a:t>万公里</a:t>
            </a:r>
            <a:r>
              <a:rPr lang="zh-CN" altLang="zh-CN" sz="2400" dirty="0" smtClean="0"/>
              <a:t>，世界</a:t>
            </a:r>
            <a:r>
              <a:rPr lang="zh-CN" altLang="zh-CN" sz="2400" dirty="0"/>
              <a:t>第一</a:t>
            </a:r>
            <a:endParaRPr lang="en-US" altLang="zh-CN" sz="2400" dirty="0"/>
          </a:p>
          <a:p>
            <a:pPr marL="1200150" lvl="2" indent="-28575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sz="2400" dirty="0"/>
              <a:t>铁路总运营里程</a:t>
            </a:r>
            <a:r>
              <a:rPr lang="en-US" altLang="zh-CN" sz="2400" dirty="0"/>
              <a:t>14.6</a:t>
            </a:r>
            <a:r>
              <a:rPr lang="zh-CN" altLang="zh-CN" sz="2400" dirty="0"/>
              <a:t>万公里以上，其中高速铁路</a:t>
            </a:r>
            <a:r>
              <a:rPr lang="en-US" altLang="zh-CN" sz="2400" dirty="0"/>
              <a:t>3.8</a:t>
            </a:r>
            <a:r>
              <a:rPr lang="zh-CN" altLang="zh-CN" sz="2400" dirty="0"/>
              <a:t>万公里，已建成全球范围内现代化程度最高的铁路网和最发达的高铁网 </a:t>
            </a:r>
            <a:endParaRPr lang="en-US" altLang="zh-CN" sz="2400" dirty="0"/>
          </a:p>
        </p:txBody>
      </p:sp>
      <p:sp>
        <p:nvSpPr>
          <p:cNvPr id="3" name="圆角矩形 2"/>
          <p:cNvSpPr/>
          <p:nvPr/>
        </p:nvSpPr>
        <p:spPr>
          <a:xfrm>
            <a:off x="8534400" y="5566611"/>
            <a:ext cx="2534653" cy="802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 smtClean="0">
                <a:solidFill>
                  <a:srgbClr val="C00000"/>
                </a:solidFill>
              </a:rPr>
              <a:t>跨界正外部性</a:t>
            </a:r>
            <a:endParaRPr kumimoji="1" lang="zh-CN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95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脱贫攻坚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D07534A-C1F8-FF4E-9166-80C726E8649F}"/>
              </a:ext>
            </a:extLst>
          </p:cNvPr>
          <p:cNvSpPr txBox="1"/>
          <p:nvPr/>
        </p:nvSpPr>
        <p:spPr>
          <a:xfrm>
            <a:off x="3840480" y="115101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rgbClr val="C00000"/>
                </a:solidFill>
              </a:rPr>
              <a:t>——</a:t>
            </a:r>
            <a:r>
              <a:rPr kumimoji="1" lang="zh-CN" altLang="en-US" sz="2400" b="1" dirty="0">
                <a:solidFill>
                  <a:srgbClr val="C00000"/>
                </a:solidFill>
              </a:rPr>
              <a:t>服务于全局、基建支撑要素流动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CDB5338-EBAF-1047-974C-9D8DEDA0B5E4}"/>
              </a:ext>
            </a:extLst>
          </p:cNvPr>
          <p:cNvSpPr txBox="1"/>
          <p:nvPr/>
        </p:nvSpPr>
        <p:spPr>
          <a:xfrm>
            <a:off x="550164" y="2084832"/>
            <a:ext cx="10668000" cy="4283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dirty="0"/>
              <a:t>扶贫事业所需的投资巨大，且回报周期长、回报率低，商业性金融不敢投、不愿投。 </a:t>
            </a:r>
            <a:endParaRPr lang="en-US" altLang="zh-CN" sz="2400" dirty="0"/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dirty="0"/>
              <a:t>政策性银行长期为扶贫开发提供大规模低息的信贷资金，极大地支持了贫困地区的基础设施建设和产业发展</a:t>
            </a:r>
            <a:endParaRPr lang="en-US" altLang="zh-CN" sz="2400" dirty="0"/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dirty="0"/>
              <a:t>银保监会的数据显示，政策性银行扶贫贷款余额占全银行业扶贫贷款余额的一半以上</a:t>
            </a:r>
            <a:endParaRPr lang="en-US" altLang="zh-CN" sz="2400" dirty="0"/>
          </a:p>
          <a:p>
            <a:pPr marL="1257300" lvl="2" indent="-342900"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sz="2000" dirty="0"/>
              <a:t>“十三五”时期，国家开发银行与农业发展银行的扶贫贷款累计投放额</a:t>
            </a:r>
            <a:r>
              <a:rPr lang="zh-CN" altLang="en-US" sz="2000" dirty="0"/>
              <a:t>，</a:t>
            </a:r>
            <a:r>
              <a:rPr lang="zh-CN" altLang="zh-CN" sz="2000" dirty="0"/>
              <a:t>分别为</a:t>
            </a:r>
            <a:r>
              <a:rPr lang="en-US" altLang="zh-CN" sz="2000" dirty="0"/>
              <a:t>1.18</a:t>
            </a:r>
            <a:r>
              <a:rPr lang="zh-CN" altLang="zh-CN" sz="2000" dirty="0"/>
              <a:t>万亿元与</a:t>
            </a:r>
            <a:r>
              <a:rPr lang="en-US" altLang="zh-CN" sz="2000" dirty="0"/>
              <a:t>2.32</a:t>
            </a:r>
            <a:r>
              <a:rPr lang="zh-CN" altLang="zh-CN" sz="2000" dirty="0"/>
              <a:t>万亿元。</a:t>
            </a:r>
            <a:r>
              <a:rPr lang="zh-CN" altLang="zh-CN" sz="2800" dirty="0"/>
              <a:t> 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032996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31424" cy="1499616"/>
          </a:xfrm>
        </p:spPr>
        <p:txBody>
          <a:bodyPr>
            <a:normAutofit/>
          </a:bodyPr>
          <a:lstStyle/>
          <a:p>
            <a:r>
              <a:rPr kumimoji="1" lang="zh-CN" altLang="en-US" sz="4400" dirty="0"/>
              <a:t>案例分析：政府投资与民间投资的互补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12FEA39-2E34-C84B-AC7C-E012A2F17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7261" r="1359"/>
          <a:stretch>
            <a:fillRect/>
          </a:stretch>
        </p:blipFill>
        <p:spPr>
          <a:xfrm>
            <a:off x="8254138" y="3955537"/>
            <a:ext cx="3608678" cy="2657856"/>
          </a:xfrm>
          <a:prstGeom prst="rect">
            <a:avLst/>
          </a:prstGeom>
          <a:ln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E4A3A78F-0201-FD43-9ABF-9A6222833187}"/>
              </a:ext>
            </a:extLst>
          </p:cNvPr>
          <p:cNvSpPr txBox="1"/>
          <p:nvPr/>
        </p:nvSpPr>
        <p:spPr>
          <a:xfrm>
            <a:off x="755750" y="1877568"/>
            <a:ext cx="9832039" cy="361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sz="2400" dirty="0"/>
              <a:t>丹江口市是隶属于湖北省的一个县级市，毛泽东曾在这里提出了</a:t>
            </a:r>
            <a:r>
              <a:rPr lang="en-US" altLang="zh-CN" sz="2400" dirty="0"/>
              <a:t>“</a:t>
            </a:r>
            <a:r>
              <a:rPr lang="zh-CN" altLang="zh-CN" sz="2400" dirty="0"/>
              <a:t>南水北调</a:t>
            </a:r>
            <a:r>
              <a:rPr lang="en-US" altLang="zh-CN" sz="2400" dirty="0"/>
              <a:t>”</a:t>
            </a:r>
            <a:r>
              <a:rPr lang="zh-CN" altLang="zh-CN" sz="2400" dirty="0"/>
              <a:t>的构想，而丹江口市至今仍是南水北调中线工程的调水源头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dirty="0"/>
              <a:t>它具有丰富的水利资源，也是集老区、山区、库区于一体的贫困县</a:t>
            </a:r>
            <a:endParaRPr lang="en-US" altLang="zh-CN" sz="2400" dirty="0"/>
          </a:p>
          <a:p>
            <a:pPr marL="800100" lvl="1" indent="-342900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sz="2000" dirty="0"/>
              <a:t>丹江口库区，地貌支离破碎，移民居住在千沟万汊中，土地资源少，耕作条件差，行路难，饮水难，长期处在社会发展的边缘</a:t>
            </a:r>
            <a:r>
              <a:rPr lang="zh-CN" altLang="zh-CN" sz="2800" dirty="0"/>
              <a:t> </a:t>
            </a:r>
            <a:endParaRPr lang="en-US" altLang="zh-CN" sz="2800" dirty="0"/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250337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31424" cy="1499616"/>
          </a:xfrm>
        </p:spPr>
        <p:txBody>
          <a:bodyPr>
            <a:normAutofit/>
          </a:bodyPr>
          <a:lstStyle/>
          <a:p>
            <a:r>
              <a:rPr kumimoji="1" lang="zh-CN" altLang="en-US" sz="4400" dirty="0"/>
              <a:t>案例分析：政府投资与民间投资的互补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12FEA39-2E34-C84B-AC7C-E012A2F17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7261" r="1359"/>
          <a:stretch>
            <a:fillRect/>
          </a:stretch>
        </p:blipFill>
        <p:spPr>
          <a:xfrm>
            <a:off x="8254138" y="3955537"/>
            <a:ext cx="3608678" cy="2657856"/>
          </a:xfrm>
          <a:prstGeom prst="rect">
            <a:avLst/>
          </a:prstGeom>
          <a:ln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E4A3A78F-0201-FD43-9ABF-9A6222833187}"/>
              </a:ext>
            </a:extLst>
          </p:cNvPr>
          <p:cNvSpPr txBox="1"/>
          <p:nvPr/>
        </p:nvSpPr>
        <p:spPr>
          <a:xfrm>
            <a:off x="816864" y="1817250"/>
            <a:ext cx="9595258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dirty="0"/>
              <a:t>政府基建投资：</a:t>
            </a:r>
            <a:endParaRPr lang="en-US" altLang="zh-CN" sz="2400" dirty="0"/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dirty="0"/>
              <a:t>在十堰市</a:t>
            </a:r>
            <a:r>
              <a:rPr lang="en-US" altLang="zh-CN" dirty="0"/>
              <a:t>2021</a:t>
            </a:r>
            <a:r>
              <a:rPr lang="zh-CN" altLang="zh-CN" dirty="0"/>
              <a:t>年重点项目清单中，丹江口市“南水北调中线工程纪念园”文旅特色街区配套设施建设项目计划总投资</a:t>
            </a:r>
            <a:r>
              <a:rPr lang="en-US" altLang="zh-CN" dirty="0"/>
              <a:t>2.3</a:t>
            </a:r>
            <a:r>
              <a:rPr lang="zh-CN" altLang="zh-CN" dirty="0"/>
              <a:t>亿元，包括文旅消费体验区和配套的公用基础设施 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dirty="0"/>
              <a:t>金融体系支持：</a:t>
            </a:r>
            <a:endParaRPr lang="en-US" altLang="zh-CN" sz="2400" dirty="0"/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/>
              <a:t>汉江集团是</a:t>
            </a:r>
            <a:r>
              <a:rPr lang="zh-CN" altLang="zh-CN" dirty="0"/>
              <a:t>湖北第三大能源集团</a:t>
            </a:r>
            <a:r>
              <a:rPr lang="zh-CN" altLang="en-US" dirty="0"/>
              <a:t>，为当地贡献了一半以上的财政收入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en-US" altLang="zh-CN" dirty="0"/>
              <a:t>2020</a:t>
            </a:r>
            <a:r>
              <a:rPr lang="zh-CN" altLang="en-US" dirty="0"/>
              <a:t>年，在新冠疫情的冲击下，</a:t>
            </a:r>
            <a:r>
              <a:rPr lang="zh-CN" altLang="en-US" dirty="0">
                <a:solidFill>
                  <a:srgbClr val="C00000"/>
                </a:solidFill>
              </a:rPr>
              <a:t>国家开发银行</a:t>
            </a:r>
            <a:r>
              <a:rPr lang="zh-CN" altLang="en-US" dirty="0"/>
              <a:t>通过流动资金贷款项目为汉江集团发放</a:t>
            </a:r>
            <a:r>
              <a:rPr lang="zh-CN" altLang="en-US" dirty="0">
                <a:solidFill>
                  <a:srgbClr val="C00000"/>
                </a:solidFill>
              </a:rPr>
              <a:t>贷款</a:t>
            </a:r>
            <a:r>
              <a:rPr lang="en-US" altLang="zh-CN" dirty="0">
                <a:solidFill>
                  <a:srgbClr val="C00000"/>
                </a:solidFill>
              </a:rPr>
              <a:t>4</a:t>
            </a:r>
            <a:r>
              <a:rPr lang="zh-CN" altLang="en-US" dirty="0">
                <a:solidFill>
                  <a:srgbClr val="C00000"/>
                </a:solidFill>
              </a:rPr>
              <a:t>亿元</a:t>
            </a:r>
            <a:r>
              <a:rPr lang="zh-CN" altLang="en-US" dirty="0"/>
              <a:t>，作为贫困地区重点央企复工复产的重点项目 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dirty="0"/>
              <a:t>产业转型升级：</a:t>
            </a:r>
            <a:endParaRPr lang="en-US" altLang="zh-CN" sz="2400" dirty="0"/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dirty="0"/>
              <a:t>当地的产业结构也逐步从依赖重工业，转型升级为由第三产业主导 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dirty="0"/>
              <a:t>三次产业结构为</a:t>
            </a:r>
            <a:r>
              <a:rPr lang="en-US" altLang="zh-CN" dirty="0"/>
              <a:t>10.5:</a:t>
            </a:r>
            <a:r>
              <a:rPr lang="zh-CN" altLang="en-US" dirty="0"/>
              <a:t> </a:t>
            </a:r>
            <a:r>
              <a:rPr lang="en-US" altLang="zh-CN" dirty="0"/>
              <a:t>43.1:</a:t>
            </a:r>
            <a:r>
              <a:rPr lang="zh-CN" altLang="en-US" dirty="0"/>
              <a:t> </a:t>
            </a:r>
            <a:r>
              <a:rPr lang="en-US" altLang="zh-CN" dirty="0"/>
              <a:t>46.4</a:t>
            </a:r>
            <a:r>
              <a:rPr lang="zh-CN" altLang="zh-CN" dirty="0"/>
              <a:t> 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822668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31424" cy="1499616"/>
          </a:xfrm>
        </p:spPr>
        <p:txBody>
          <a:bodyPr>
            <a:normAutofit/>
          </a:bodyPr>
          <a:lstStyle/>
          <a:p>
            <a:r>
              <a:rPr kumimoji="1" lang="zh-CN" altLang="en-US" sz="4400" dirty="0"/>
              <a:t>案例分析：政府投资与民间投资的互补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12FEA39-2E34-C84B-AC7C-E012A2F17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7261" r="1359"/>
          <a:stretch>
            <a:fillRect/>
          </a:stretch>
        </p:blipFill>
        <p:spPr>
          <a:xfrm>
            <a:off x="8254138" y="3955537"/>
            <a:ext cx="3608678" cy="2657856"/>
          </a:xfrm>
          <a:prstGeom prst="rect">
            <a:avLst/>
          </a:prstGeom>
          <a:ln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1294175-FB7A-F544-96B3-1C815AB242EB}"/>
              </a:ext>
            </a:extLst>
          </p:cNvPr>
          <p:cNvSpPr txBox="1"/>
          <p:nvPr/>
        </p:nvSpPr>
        <p:spPr>
          <a:xfrm>
            <a:off x="743558" y="3358413"/>
            <a:ext cx="8778394" cy="2355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</a:rPr>
              <a:t>如今（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</a:rPr>
              <a:t>2021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</a:rPr>
              <a:t>年）：</a:t>
            </a:r>
            <a:endParaRPr lang="en-US" altLang="zh-CN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sz="2000" b="1" dirty="0">
                <a:solidFill>
                  <a:schemeClr val="accent2">
                    <a:lumMod val="50000"/>
                  </a:schemeClr>
                </a:solidFill>
              </a:rPr>
              <a:t>丹江口市库区柑橘交易大市场有限公司负责人朱伟介绍，每天有上百辆大卡车从这里发往全国各地，日销售量可达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</a:rPr>
              <a:t>200</a:t>
            </a:r>
            <a:r>
              <a:rPr lang="zh-CN" altLang="zh-CN" sz="2000" b="1" dirty="0">
                <a:solidFill>
                  <a:schemeClr val="accent2">
                    <a:lumMod val="50000"/>
                  </a:schemeClr>
                </a:solidFill>
              </a:rPr>
              <a:t>万斤</a:t>
            </a:r>
            <a:endParaRPr lang="en-US" altLang="zh-CN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sz="2000" b="1" dirty="0">
                <a:solidFill>
                  <a:schemeClr val="accent2">
                    <a:lumMod val="50000"/>
                  </a:schemeClr>
                </a:solidFill>
              </a:rPr>
              <a:t>同时，交易市场还为邻近村民提供就业岗位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</a:rPr>
              <a:t>1000</a:t>
            </a:r>
            <a:r>
              <a:rPr lang="zh-CN" altLang="zh-CN" sz="2000" b="1" dirty="0">
                <a:solidFill>
                  <a:schemeClr val="accent2">
                    <a:lumMod val="50000"/>
                  </a:schemeClr>
                </a:solidFill>
              </a:rPr>
              <a:t>余个，每年发放务工费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</a:rPr>
              <a:t>6000</a:t>
            </a:r>
            <a:r>
              <a:rPr lang="zh-CN" altLang="zh-CN" sz="2000" b="1" dirty="0">
                <a:solidFill>
                  <a:schemeClr val="accent2">
                    <a:lumMod val="50000"/>
                  </a:schemeClr>
                </a:solidFill>
              </a:rPr>
              <a:t>余万元，人均月增收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</a:rPr>
              <a:t>2200</a:t>
            </a:r>
            <a:r>
              <a:rPr lang="zh-CN" altLang="zh-CN" sz="2000" b="1" dirty="0">
                <a:solidFill>
                  <a:schemeClr val="accent2">
                    <a:lumMod val="50000"/>
                  </a:schemeClr>
                </a:solidFill>
              </a:rPr>
              <a:t>元 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D295DBE-0BDA-1248-B280-4D9B851F077B}"/>
              </a:ext>
            </a:extLst>
          </p:cNvPr>
          <p:cNvSpPr txBox="1"/>
          <p:nvPr/>
        </p:nvSpPr>
        <p:spPr>
          <a:xfrm>
            <a:off x="743558" y="1926354"/>
            <a:ext cx="10095130" cy="1432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</a:rPr>
              <a:t>曾经（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</a:rPr>
              <a:t>2006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</a:rPr>
              <a:t>年）：</a:t>
            </a:r>
            <a:endParaRPr lang="en-US" altLang="zh-CN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</a:rPr>
              <a:t>丹江口库区优势产业柑橘，因区位条件差，销售价格长期走低，平均每公斤比公路沿线低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</a:rPr>
              <a:t>0.4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</a:rPr>
              <a:t>元左右，在市场竞争中处于明显弱势地位，农民增产难增收</a:t>
            </a:r>
          </a:p>
        </p:txBody>
      </p:sp>
    </p:spTree>
    <p:extLst>
      <p:ext uri="{BB962C8B-B14F-4D97-AF65-F5344CB8AC3E}">
        <p14:creationId xmlns:p14="http://schemas.microsoft.com/office/powerpoint/2010/main" val="3526093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31424" cy="1499616"/>
          </a:xfrm>
        </p:spPr>
        <p:txBody>
          <a:bodyPr>
            <a:normAutofit/>
          </a:bodyPr>
          <a:lstStyle/>
          <a:p>
            <a:r>
              <a:rPr kumimoji="1" lang="zh-CN" altLang="en-US" sz="4400" dirty="0"/>
              <a:t>一把双刃剑：谈谈代价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097D87A9-C21B-6841-B9E1-1F5397525F89}"/>
              </a:ext>
            </a:extLst>
          </p:cNvPr>
          <p:cNvSpPr txBox="1"/>
          <p:nvPr/>
        </p:nvSpPr>
        <p:spPr>
          <a:xfrm>
            <a:off x="535486" y="1808266"/>
            <a:ext cx="10960608" cy="5316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400" b="1" dirty="0"/>
              <a:t>投资回报率低、相关债务高企</a:t>
            </a:r>
            <a:endParaRPr kumimoji="1" lang="en-US" altLang="zh-CN" sz="2400" dirty="0"/>
          </a:p>
          <a:p>
            <a:pPr marL="1257300" lvl="2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dirty="0"/>
              <a:t>以收费公路为例（主要为高速公路），累计投资额超过</a:t>
            </a:r>
            <a:r>
              <a:rPr kumimoji="1" lang="en-US" altLang="zh-CN" sz="2000" dirty="0"/>
              <a:t>10</a:t>
            </a:r>
            <a:r>
              <a:rPr kumimoji="1" lang="zh-CN" altLang="en-US" sz="2000" dirty="0"/>
              <a:t>万亿，</a:t>
            </a:r>
            <a:r>
              <a:rPr kumimoji="1" lang="zh-CN" altLang="en-US" sz="2000" b="1" dirty="0">
                <a:solidFill>
                  <a:srgbClr val="C00000"/>
                </a:solidFill>
              </a:rPr>
              <a:t>债务余额接近</a:t>
            </a:r>
            <a:r>
              <a:rPr kumimoji="1" lang="en-US" altLang="zh-CN" sz="2000" b="1" dirty="0">
                <a:solidFill>
                  <a:srgbClr val="C00000"/>
                </a:solidFill>
              </a:rPr>
              <a:t>7</a:t>
            </a:r>
            <a:r>
              <a:rPr kumimoji="1" lang="zh-CN" altLang="en-US" sz="2000" b="1" dirty="0">
                <a:solidFill>
                  <a:srgbClr val="C00000"/>
                </a:solidFill>
              </a:rPr>
              <a:t>万亿</a:t>
            </a:r>
            <a:r>
              <a:rPr kumimoji="1" lang="zh-CN" altLang="en-US" sz="2000" dirty="0"/>
              <a:t>，其中</a:t>
            </a:r>
            <a:r>
              <a:rPr kumimoji="1" lang="en-US" altLang="zh-CN" sz="2000" dirty="0"/>
              <a:t>85%</a:t>
            </a:r>
            <a:r>
              <a:rPr kumimoji="1" lang="zh-CN" altLang="en-US" sz="2000" dirty="0"/>
              <a:t>为银行贷款；然而，由于整体客货运量较低，</a:t>
            </a:r>
            <a:r>
              <a:rPr kumimoji="1" lang="zh-CN" altLang="en-US" sz="2000" b="1" dirty="0">
                <a:solidFill>
                  <a:srgbClr val="C00000"/>
                </a:solidFill>
              </a:rPr>
              <a:t>自</a:t>
            </a:r>
            <a:r>
              <a:rPr kumimoji="1" lang="en-US" altLang="zh-CN" sz="2000" b="1" dirty="0">
                <a:solidFill>
                  <a:srgbClr val="C00000"/>
                </a:solidFill>
              </a:rPr>
              <a:t>2014</a:t>
            </a:r>
            <a:r>
              <a:rPr kumimoji="1" lang="zh-CN" altLang="en-US" sz="2000" b="1" dirty="0">
                <a:solidFill>
                  <a:srgbClr val="C00000"/>
                </a:solidFill>
              </a:rPr>
              <a:t>年起全国收费公路的通行费收入远不足以偿还债务本息</a:t>
            </a:r>
            <a:endParaRPr kumimoji="1" lang="en-US" altLang="zh-CN" sz="2000" b="1" dirty="0">
              <a:solidFill>
                <a:srgbClr val="C00000"/>
              </a:solidFill>
            </a:endParaRPr>
          </a:p>
          <a:p>
            <a:pPr marL="1200150" lvl="2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en-US" altLang="zh-CN" sz="2000" dirty="0"/>
              <a:t>2019</a:t>
            </a:r>
            <a:r>
              <a:rPr kumimoji="1" lang="zh-CN" altLang="en-US" sz="2000" dirty="0"/>
              <a:t>年全国收费公路的通行费收入为</a:t>
            </a:r>
            <a:r>
              <a:rPr kumimoji="1" lang="en-US" altLang="zh-CN" sz="2000" dirty="0"/>
              <a:t>5,937</a:t>
            </a:r>
            <a:r>
              <a:rPr kumimoji="1" lang="zh-CN" altLang="en-US" sz="2000" dirty="0"/>
              <a:t>亿，但每年仅偿还债务的还本付息支出就高达</a:t>
            </a:r>
            <a:r>
              <a:rPr kumimoji="1" lang="en-US" altLang="zh-CN" sz="2000" dirty="0"/>
              <a:t>8,409</a:t>
            </a:r>
            <a:r>
              <a:rPr kumimoji="1" lang="zh-CN" altLang="en-US" sz="2000" dirty="0"/>
              <a:t>亿。</a:t>
            </a:r>
            <a:endParaRPr kumimoji="1" lang="en-US" altLang="zh-CN" sz="2000" dirty="0"/>
          </a:p>
          <a:p>
            <a:pPr marL="800100" lvl="1" indent="-342900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400" b="1" dirty="0"/>
              <a:t>未来大规模基础设施老化，面临着巨大的养护成本</a:t>
            </a:r>
            <a:endParaRPr kumimoji="1" lang="en-US" altLang="zh-CN" sz="2400" b="1" dirty="0"/>
          </a:p>
          <a:p>
            <a:pPr marL="800100" lvl="1" indent="-342900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400" b="1" dirty="0"/>
              <a:t>大量银行资金投向回报率较低的基建，是中国的银行存款利率偏低的重要原因，也</a:t>
            </a:r>
            <a:r>
              <a:rPr kumimoji="1" lang="zh-CN" altLang="en-US" sz="2400" b="1" dirty="0" smtClean="0"/>
              <a:t>是 “</a:t>
            </a:r>
            <a:r>
              <a:rPr kumimoji="1" lang="zh-CN" altLang="en-US" sz="2400" b="1" dirty="0"/>
              <a:t>金融抑制”现象的深层次原因</a:t>
            </a:r>
            <a:endParaRPr kumimoji="1" lang="en-US" altLang="zh-CN" sz="2400" dirty="0"/>
          </a:p>
          <a:p>
            <a:pPr marL="1657350" lvl="3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endParaRPr kumimoji="1" lang="zh-CN" altLang="en-US" sz="1700" dirty="0"/>
          </a:p>
        </p:txBody>
      </p:sp>
    </p:spTree>
    <p:extLst>
      <p:ext uri="{BB962C8B-B14F-4D97-AF65-F5344CB8AC3E}">
        <p14:creationId xmlns:p14="http://schemas.microsoft.com/office/powerpoint/2010/main" val="223915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金融如何配置资本？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0698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危机中保障经济社会平稳运行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2641E22-D34C-1A44-A3BE-951F6F7D6443}"/>
              </a:ext>
            </a:extLst>
          </p:cNvPr>
          <p:cNvSpPr txBox="1"/>
          <p:nvPr/>
        </p:nvSpPr>
        <p:spPr>
          <a:xfrm>
            <a:off x="1024128" y="2658498"/>
            <a:ext cx="10216896" cy="277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sz="2800" dirty="0"/>
              <a:t>中国的金融体系还有一个显著的优势，就是能够积极配合宏观调控政策，及时有效地应对突发的冲击甚至灾难</a:t>
            </a:r>
            <a:endParaRPr lang="en-US" altLang="zh-CN" sz="2800" dirty="0"/>
          </a:p>
          <a:p>
            <a:pPr marL="914400" lvl="1" indent="-4572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en-US" altLang="zh-CN" sz="2800" dirty="0"/>
              <a:t>2008</a:t>
            </a:r>
            <a:r>
              <a:rPr lang="zh-CN" altLang="en-US" sz="2800" dirty="0"/>
              <a:t>年的全球经济危机</a:t>
            </a:r>
            <a:endParaRPr lang="en-US" altLang="zh-CN" sz="2800" dirty="0"/>
          </a:p>
          <a:p>
            <a:pPr marL="914400" lvl="1" indent="-457200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en-US" altLang="zh-CN" sz="2800" dirty="0"/>
              <a:t>2020</a:t>
            </a:r>
            <a:r>
              <a:rPr lang="zh-CN" altLang="en-US" sz="2800" dirty="0"/>
              <a:t>年的新冠肺炎疫情 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808859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/>
              <a:t>2008</a:t>
            </a:r>
            <a:r>
              <a:rPr kumimoji="1" lang="zh-CN" altLang="en-US" sz="4400" dirty="0"/>
              <a:t>年全球经济危机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E0D83870-7619-034C-8281-9B4792102AEB}"/>
              </a:ext>
            </a:extLst>
          </p:cNvPr>
          <p:cNvSpPr txBox="1"/>
          <p:nvPr/>
        </p:nvSpPr>
        <p:spPr>
          <a:xfrm>
            <a:off x="880872" y="1790320"/>
            <a:ext cx="10799064" cy="466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b="1" dirty="0"/>
              <a:t>“四万亿”经济刺激计划：</a:t>
            </a:r>
            <a:endParaRPr lang="en-US" altLang="zh-CN" sz="2000" b="1" dirty="0"/>
          </a:p>
          <a:p>
            <a:pPr lvl="2" indent="-4572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dirty="0"/>
              <a:t>中国政府于</a:t>
            </a:r>
            <a:r>
              <a:rPr lang="en-US" altLang="zh-CN" sz="2000" dirty="0"/>
              <a:t>2008</a:t>
            </a:r>
            <a:r>
              <a:rPr lang="zh-CN" altLang="en-US" sz="2000" dirty="0"/>
              <a:t>年</a:t>
            </a:r>
            <a:r>
              <a:rPr lang="en-US" altLang="zh-CN" sz="2000" dirty="0"/>
              <a:t>11</a:t>
            </a:r>
            <a:r>
              <a:rPr lang="zh-CN" altLang="en-US" sz="2000" dirty="0"/>
              <a:t>月推出了进一步扩大内需、促进经济平稳较快增长的十项措施，并计划到</a:t>
            </a:r>
            <a:r>
              <a:rPr lang="en-US" altLang="zh-CN" sz="2000" dirty="0"/>
              <a:t>2010</a:t>
            </a:r>
            <a:r>
              <a:rPr lang="zh-CN" altLang="en-US" sz="2000" dirty="0"/>
              <a:t>年底约投资</a:t>
            </a:r>
            <a:r>
              <a:rPr lang="en-US" altLang="zh-CN" sz="2000" dirty="0"/>
              <a:t>4</a:t>
            </a:r>
            <a:r>
              <a:rPr lang="zh-CN" altLang="en-US" sz="2000" dirty="0"/>
              <a:t>万亿元</a:t>
            </a:r>
            <a:endParaRPr lang="en-US" altLang="zh-CN" sz="2000" dirty="0"/>
          </a:p>
          <a:p>
            <a:pPr lvl="1" indent="-4572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b="1" dirty="0"/>
              <a:t>金融市场配合释放流动性：</a:t>
            </a:r>
            <a:endParaRPr lang="en-US" altLang="zh-CN" sz="2000" b="1" dirty="0"/>
          </a:p>
          <a:p>
            <a:pPr lvl="2" indent="-4572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dirty="0"/>
              <a:t>在</a:t>
            </a:r>
            <a:r>
              <a:rPr lang="en-US" altLang="zh-CN" sz="2000" dirty="0"/>
              <a:t>2009</a:t>
            </a:r>
            <a:r>
              <a:rPr lang="zh-CN" altLang="en-US" sz="2000" dirty="0"/>
              <a:t>、</a:t>
            </a:r>
            <a:r>
              <a:rPr lang="en-US" altLang="zh-CN" sz="2000" dirty="0"/>
              <a:t>2010</a:t>
            </a:r>
            <a:r>
              <a:rPr lang="zh-CN" altLang="en-US" sz="2000" dirty="0"/>
              <a:t>这两年间，全社会新增金融机构贷款分别为</a:t>
            </a:r>
            <a:r>
              <a:rPr lang="en-US" altLang="zh-CN" sz="2000" dirty="0"/>
              <a:t>9.6</a:t>
            </a:r>
            <a:r>
              <a:rPr lang="zh-CN" altLang="en-US" sz="2000" dirty="0"/>
              <a:t>万亿和</a:t>
            </a:r>
            <a:r>
              <a:rPr lang="en-US" altLang="zh-CN" sz="2000" dirty="0"/>
              <a:t>7.9</a:t>
            </a:r>
            <a:r>
              <a:rPr lang="zh-CN" altLang="en-US" sz="2000" dirty="0"/>
              <a:t>万亿，</a:t>
            </a:r>
            <a:r>
              <a:rPr lang="en-US" altLang="zh-CN" sz="2000" dirty="0"/>
              <a:t>M2</a:t>
            </a:r>
            <a:r>
              <a:rPr lang="zh-CN" altLang="en-US" sz="2000" dirty="0"/>
              <a:t>的年均增速为</a:t>
            </a:r>
            <a:r>
              <a:rPr lang="en-US" altLang="zh-CN" sz="2000" dirty="0"/>
              <a:t>24.1 %</a:t>
            </a:r>
          </a:p>
          <a:p>
            <a:pPr lvl="2" indent="-4572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dirty="0"/>
              <a:t>国有企业获得信贷支持后进行大规模逆周期投资</a:t>
            </a:r>
            <a:endParaRPr lang="en-US" altLang="zh-CN" sz="2000" dirty="0"/>
          </a:p>
          <a:p>
            <a:pPr lvl="1" indent="-4572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b="1" dirty="0"/>
              <a:t>中国从危机中较快复苏：</a:t>
            </a:r>
            <a:endParaRPr lang="en-US" altLang="zh-CN" sz="2000" b="1" dirty="0"/>
          </a:p>
          <a:p>
            <a:pPr lvl="2" indent="-4572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en-US" altLang="zh-CN" sz="2000" b="1" dirty="0"/>
              <a:t> </a:t>
            </a:r>
            <a:r>
              <a:rPr lang="en-US" altLang="zh-CN" sz="2000" dirty="0"/>
              <a:t>2009</a:t>
            </a:r>
            <a:r>
              <a:rPr lang="zh-CN" altLang="en-US" sz="2000" dirty="0"/>
              <a:t>年，</a:t>
            </a:r>
            <a:r>
              <a:rPr lang="en" altLang="zh-CN" sz="2000" dirty="0"/>
              <a:t>GDP</a:t>
            </a:r>
            <a:r>
              <a:rPr lang="zh-CN" altLang="en-US" sz="2000" dirty="0"/>
              <a:t>增速从第一季度</a:t>
            </a:r>
            <a:r>
              <a:rPr lang="en-US" altLang="zh-CN" sz="2000" dirty="0"/>
              <a:t>6.4%</a:t>
            </a:r>
            <a:r>
              <a:rPr lang="zh-CN" altLang="en-US" sz="2000" dirty="0"/>
              <a:t>恢复至第四季度的</a:t>
            </a:r>
            <a:r>
              <a:rPr lang="en-US" altLang="zh-CN" sz="2000" dirty="0"/>
              <a:t>11.9%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 lvl="2" indent="-4572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dirty="0"/>
              <a:t>失业率逐步回落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289553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/>
              <a:t>2020</a:t>
            </a:r>
            <a:r>
              <a:rPr kumimoji="1" lang="zh-CN" altLang="en-US" sz="4400" dirty="0"/>
              <a:t>年新冠肺炎疫情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E0D83870-7619-034C-8281-9B4792102AEB}"/>
              </a:ext>
            </a:extLst>
          </p:cNvPr>
          <p:cNvSpPr txBox="1"/>
          <p:nvPr/>
        </p:nvSpPr>
        <p:spPr>
          <a:xfrm>
            <a:off x="1024128" y="1936624"/>
            <a:ext cx="10799064" cy="4837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en-US" altLang="zh-CN" sz="2000" dirty="0"/>
              <a:t>2020</a:t>
            </a:r>
            <a:r>
              <a:rPr lang="zh-CN" altLang="en-US" sz="2000" dirty="0"/>
              <a:t>年的</a:t>
            </a:r>
            <a:r>
              <a:rPr lang="en-US" altLang="zh-CN" sz="2000" dirty="0"/>
              <a:t>《</a:t>
            </a:r>
            <a:r>
              <a:rPr lang="zh-CN" altLang="en-US" sz="2000" dirty="0"/>
              <a:t>政府工作报告</a:t>
            </a:r>
            <a:r>
              <a:rPr lang="en-US" altLang="zh-CN" sz="2000" dirty="0"/>
              <a:t>》</a:t>
            </a:r>
            <a:r>
              <a:rPr lang="zh-CN" altLang="en-US" sz="2000" dirty="0"/>
              <a:t>特别强调，“留得青山，赢得未来”，并明确提出“保障就业和民生，必须稳住上亿市场主体，尽力帮助企业特别是中小微企业、个体工商户渡过难关”，要求“大型商业银行普惠型小微企业贷款增速要高于 </a:t>
            </a:r>
            <a:r>
              <a:rPr lang="en-US" altLang="zh-CN" sz="2000" dirty="0"/>
              <a:t>40%”</a:t>
            </a:r>
          </a:p>
          <a:p>
            <a:pPr lvl="2" indent="-457200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dirty="0"/>
              <a:t>在</a:t>
            </a:r>
            <a:r>
              <a:rPr lang="zh-CN" altLang="en-US" sz="2000" b="1" dirty="0">
                <a:solidFill>
                  <a:srgbClr val="C00000"/>
                </a:solidFill>
              </a:rPr>
              <a:t>一系列援企稳岗政策</a:t>
            </a:r>
            <a:r>
              <a:rPr lang="zh-CN" altLang="en-US" sz="2000" dirty="0"/>
              <a:t>的帮扶下，中国经济表现出坚强的韧性，大量受疫情冲击的企业、尤其是中小企业渡过了难关，进而稳住了就业的基本盘</a:t>
            </a:r>
            <a:endParaRPr lang="en-US" altLang="zh-CN" sz="2000" dirty="0"/>
          </a:p>
          <a:p>
            <a:pPr lvl="2" indent="-4572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b="1" dirty="0">
                <a:solidFill>
                  <a:srgbClr val="C00000"/>
                </a:solidFill>
              </a:rPr>
              <a:t>金融体系保持了合理充裕的流动性</a:t>
            </a:r>
            <a:r>
              <a:rPr lang="zh-CN" altLang="en-US" sz="2000" dirty="0"/>
              <a:t>，通过多种货币政策工具，缓解了重点行业和领域的疫情冲击影响，提高全社会防控疫情和恢复生产的能力</a:t>
            </a:r>
          </a:p>
          <a:p>
            <a:pPr lvl="2" indent="-4572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b="1" dirty="0">
                <a:solidFill>
                  <a:srgbClr val="C00000"/>
                </a:solidFill>
              </a:rPr>
              <a:t>中国城镇调查失业率</a:t>
            </a:r>
            <a:r>
              <a:rPr lang="zh-CN" altLang="en-US" sz="2000" dirty="0"/>
              <a:t>自</a:t>
            </a:r>
            <a:r>
              <a:rPr lang="en-US" altLang="zh-CN" sz="2000" dirty="0"/>
              <a:t>2020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月达到最高值</a:t>
            </a:r>
            <a:r>
              <a:rPr lang="en-US" altLang="zh-CN" sz="2000" dirty="0"/>
              <a:t>6.2%</a:t>
            </a:r>
            <a:r>
              <a:rPr lang="zh-CN" altLang="en-US" sz="2000" dirty="0"/>
              <a:t>后逐步回落，于年底降至</a:t>
            </a:r>
            <a:r>
              <a:rPr lang="en-US" altLang="zh-CN" sz="2000" dirty="0"/>
              <a:t>5.2%</a:t>
            </a:r>
            <a:r>
              <a:rPr lang="zh-CN" altLang="en-US" sz="2000" dirty="0"/>
              <a:t>，与上年同期持平，并成为主要经济体中在</a:t>
            </a:r>
            <a:r>
              <a:rPr lang="en-US" altLang="zh-CN" sz="2000" dirty="0"/>
              <a:t>2020</a:t>
            </a:r>
            <a:r>
              <a:rPr lang="zh-CN" altLang="en-US" sz="2000" dirty="0"/>
              <a:t>年唯一经济正增长的国家</a:t>
            </a:r>
            <a:endParaRPr lang="en-US" altLang="zh-CN" sz="2000" dirty="0"/>
          </a:p>
          <a:p>
            <a:pPr lvl="2" indent="-4572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6813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31424" cy="1499616"/>
          </a:xfrm>
        </p:spPr>
        <p:txBody>
          <a:bodyPr>
            <a:normAutofit/>
          </a:bodyPr>
          <a:lstStyle/>
          <a:p>
            <a:r>
              <a:rPr kumimoji="1" lang="zh-CN" altLang="en-US" sz="4400" dirty="0"/>
              <a:t>一把双刃剑：再谈代价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097D87A9-C21B-6841-B9E1-1F5397525F89}"/>
              </a:ext>
            </a:extLst>
          </p:cNvPr>
          <p:cNvSpPr txBox="1"/>
          <p:nvPr/>
        </p:nvSpPr>
        <p:spPr>
          <a:xfrm>
            <a:off x="536448" y="1938528"/>
            <a:ext cx="11301984" cy="4597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b="1" dirty="0"/>
              <a:t>短期内：</a:t>
            </a:r>
            <a:endParaRPr kumimoji="1" lang="en-US" altLang="zh-CN" sz="2000" b="1" dirty="0"/>
          </a:p>
          <a:p>
            <a:pPr lvl="1">
              <a:lnSpc>
                <a:spcPct val="150000"/>
              </a:lnSpc>
              <a:buClr>
                <a:schemeClr val="accent2"/>
              </a:buClr>
            </a:pPr>
            <a:r>
              <a:rPr kumimoji="1" lang="en-US" altLang="zh-CN" sz="2000" b="1" dirty="0"/>
              <a:t>	</a:t>
            </a:r>
            <a:r>
              <a:rPr kumimoji="1" lang="zh-CN" altLang="en-US" sz="2000" dirty="0"/>
              <a:t>大型国企与受支持企业获得巨额信贷，大规模逆周期投资实现了“保就业”“稳增长”目标</a:t>
            </a: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b="1" dirty="0"/>
              <a:t>中长期：</a:t>
            </a:r>
            <a:endParaRPr kumimoji="1" lang="en-US" altLang="zh-CN" sz="2000" b="1" dirty="0"/>
          </a:p>
          <a:p>
            <a:pPr lvl="1">
              <a:lnSpc>
                <a:spcPct val="150000"/>
              </a:lnSpc>
              <a:buClr>
                <a:schemeClr val="accent2"/>
              </a:buClr>
            </a:pPr>
            <a:r>
              <a:rPr kumimoji="1" lang="en-US" altLang="zh-CN" sz="2000" b="1" dirty="0"/>
              <a:t>	</a:t>
            </a:r>
            <a:r>
              <a:rPr kumimoji="1" lang="zh-CN" altLang="en-US" sz="2000" dirty="0"/>
              <a:t>逆周期投资并没有成为有市场需求支持的有效产能 → 企业基本面恶化、偿债压力骤增，难以持续增加就业 → 无效过剩产能在银行端产生大量不良贷款，造成整体金融效率下降</a:t>
            </a:r>
            <a:endParaRPr kumimoji="1" lang="en-US" altLang="zh-CN" sz="2000" dirty="0"/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dirty="0"/>
              <a:t>由于大量金融资源投向了基础设施等收益率较低的项目，以及在危机时期支持了大型国有企业的逆周期投资等，</a:t>
            </a:r>
            <a:r>
              <a:rPr kumimoji="1" lang="zh-CN" altLang="en-US" sz="2000" b="1" dirty="0">
                <a:solidFill>
                  <a:srgbClr val="C00000"/>
                </a:solidFill>
              </a:rPr>
              <a:t>金融体系的整体资源配置效率相对较低</a:t>
            </a:r>
            <a:endParaRPr kumimoji="1" lang="en-US" altLang="zh-CN" sz="2000" dirty="0">
              <a:solidFill>
                <a:srgbClr val="C00000"/>
              </a:solidFill>
            </a:endParaRPr>
          </a:p>
          <a:p>
            <a:pPr marL="1257300" lvl="2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dirty="0"/>
              <a:t>与此同时，银行不良贷款、影子银行、企业债务与地方债务偿债风险等方面的</a:t>
            </a:r>
            <a:r>
              <a:rPr kumimoji="1" lang="zh-CN" altLang="en-US" sz="2000" b="1" dirty="0">
                <a:solidFill>
                  <a:srgbClr val="C00000"/>
                </a:solidFill>
              </a:rPr>
              <a:t>金融风险也不断积累</a:t>
            </a:r>
            <a:endParaRPr kumimoji="1" lang="zh-CN" altLang="en-US" sz="2000" dirty="0">
              <a:solidFill>
                <a:srgbClr val="C00000"/>
              </a:solidFill>
            </a:endParaRPr>
          </a:p>
          <a:p>
            <a:pPr marL="1657350" lvl="3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endParaRPr kumimoji="1" lang="zh-CN" altLang="en-US" sz="1700" dirty="0"/>
          </a:p>
        </p:txBody>
      </p:sp>
    </p:spTree>
    <p:extLst>
      <p:ext uri="{BB962C8B-B14F-4D97-AF65-F5344CB8AC3E}">
        <p14:creationId xmlns:p14="http://schemas.microsoft.com/office/powerpoint/2010/main" val="1758555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当前金融体系有何弊端？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0880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当下中国金融体系</a:t>
            </a:r>
            <a:r>
              <a:rPr kumimoji="1" lang="en-US" altLang="zh-CN" dirty="0"/>
              <a:t/>
            </a:r>
            <a:br>
              <a:rPr kumimoji="1" lang="en-US" altLang="zh-CN" dirty="0"/>
            </a:br>
            <a:r>
              <a:rPr kumimoji="1" lang="zh-CN" altLang="en-US" dirty="0"/>
              <a:t>不利于创新与多元经济的发展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="" xmlns:a16="http://schemas.microsoft.com/office/drawing/2014/main" id="{2BE9C40A-9F57-A74D-9CB7-B24A7090E2E3}"/>
              </a:ext>
            </a:extLst>
          </p:cNvPr>
          <p:cNvSpPr txBox="1">
            <a:spLocks/>
          </p:cNvSpPr>
          <p:nvPr/>
        </p:nvSpPr>
        <p:spPr>
          <a:xfrm>
            <a:off x="1024128" y="2249424"/>
            <a:ext cx="10718693" cy="402336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charset="2"/>
              <a:buChar char="p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charset="2"/>
              <a:buChar char="p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dirty="0"/>
              <a:t>第四小节内容提要：</a:t>
            </a:r>
            <a:endParaRPr lang="zh-CN" altLang="en-US" sz="2800" dirty="0"/>
          </a:p>
          <a:p>
            <a:pPr lvl="1">
              <a:lnSpc>
                <a:spcPct val="200000"/>
              </a:lnSpc>
            </a:pPr>
            <a:r>
              <a:rPr lang="zh-CN" altLang="en-US" sz="2800" dirty="0"/>
              <a:t>一、以银行贷款为主的间接融资方式不利于创新</a:t>
            </a:r>
          </a:p>
          <a:p>
            <a:pPr lvl="1">
              <a:lnSpc>
                <a:spcPct val="200000"/>
              </a:lnSpc>
            </a:pPr>
            <a:r>
              <a:rPr lang="zh-CN" altLang="en-US" sz="2800" dirty="0"/>
              <a:t>二、“竞争非中性”现象不利于多元经济发展 </a:t>
            </a:r>
            <a:endParaRPr lang="en-US" altLang="zh-CN" sz="2800" dirty="0"/>
          </a:p>
          <a:p>
            <a:pPr lvl="1">
              <a:lnSpc>
                <a:spcPct val="200000"/>
              </a:lnSpc>
            </a:pPr>
            <a:r>
              <a:rPr lang="zh-CN" altLang="en-US" sz="2800" dirty="0"/>
              <a:t>三、特定行业集中配置资源不利于产业现代化 </a:t>
            </a:r>
          </a:p>
        </p:txBody>
      </p:sp>
    </p:spTree>
    <p:extLst>
      <p:ext uri="{BB962C8B-B14F-4D97-AF65-F5344CB8AC3E}">
        <p14:creationId xmlns:p14="http://schemas.microsoft.com/office/powerpoint/2010/main" val="1275763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间接融资方式不利于创新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EF0DE16B-41D9-4042-A74C-ED1186593CA6}"/>
              </a:ext>
            </a:extLst>
          </p:cNvPr>
          <p:cNvGrpSpPr/>
          <p:nvPr/>
        </p:nvGrpSpPr>
        <p:grpSpPr>
          <a:xfrm>
            <a:off x="1250393" y="5089983"/>
            <a:ext cx="3086753" cy="1271588"/>
            <a:chOff x="358174" y="5367959"/>
            <a:chExt cx="6469694" cy="1271588"/>
          </a:xfrm>
        </p:grpSpPr>
        <p:sp>
          <p:nvSpPr>
            <p:cNvPr id="5" name="圆角矩形 4">
              <a:extLst>
                <a:ext uri="{FF2B5EF4-FFF2-40B4-BE49-F238E27FC236}">
                  <a16:creationId xmlns="" xmlns:a16="http://schemas.microsoft.com/office/drawing/2014/main" id="{AB990A49-F2CB-4E48-87B3-EB496C2C4A2A}"/>
                </a:ext>
              </a:extLst>
            </p:cNvPr>
            <p:cNvSpPr/>
            <p:nvPr/>
          </p:nvSpPr>
          <p:spPr>
            <a:xfrm>
              <a:off x="358174" y="5367959"/>
              <a:ext cx="5442125" cy="127158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B9FEA2C9-411C-094E-8209-4546C880B380}"/>
                </a:ext>
              </a:extLst>
            </p:cNvPr>
            <p:cNvSpPr/>
            <p:nvPr/>
          </p:nvSpPr>
          <p:spPr>
            <a:xfrm>
              <a:off x="1206317" y="5608790"/>
              <a:ext cx="5621551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kumimoji="1" lang="zh-CN" altLang="en-US" sz="3200" b="1" dirty="0">
                  <a:solidFill>
                    <a:schemeClr val="tx2"/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rPr>
                <a:t>银行贷款</a:t>
              </a:r>
            </a:p>
          </p:txBody>
        </p:sp>
      </p:grpSp>
      <p:sp>
        <p:nvSpPr>
          <p:cNvPr id="10" name="下箭头 9">
            <a:extLst>
              <a:ext uri="{FF2B5EF4-FFF2-40B4-BE49-F238E27FC236}">
                <a16:creationId xmlns="" xmlns:a16="http://schemas.microsoft.com/office/drawing/2014/main" id="{09923744-9149-AB4E-A7F0-AE7F404931D5}"/>
              </a:ext>
            </a:extLst>
          </p:cNvPr>
          <p:cNvSpPr/>
          <p:nvPr/>
        </p:nvSpPr>
        <p:spPr>
          <a:xfrm rot="16200000">
            <a:off x="3839466" y="5108086"/>
            <a:ext cx="643466" cy="1253871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DB256873-4FD2-A543-9504-233DDEBC5441}"/>
              </a:ext>
            </a:extLst>
          </p:cNvPr>
          <p:cNvGrpSpPr/>
          <p:nvPr/>
        </p:nvGrpSpPr>
        <p:grpSpPr>
          <a:xfrm>
            <a:off x="4789705" y="5204106"/>
            <a:ext cx="2682095" cy="1071014"/>
            <a:chOff x="4952070" y="5199514"/>
            <a:chExt cx="2682095" cy="1071014"/>
          </a:xfrm>
        </p:grpSpPr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CE62D611-C407-CD44-8AA8-AAAD888211F0}"/>
                </a:ext>
              </a:extLst>
            </p:cNvPr>
            <p:cNvGrpSpPr/>
            <p:nvPr/>
          </p:nvGrpSpPr>
          <p:grpSpPr>
            <a:xfrm>
              <a:off x="4952070" y="5199514"/>
              <a:ext cx="2682095" cy="1071014"/>
              <a:chOff x="3786947" y="5551714"/>
              <a:chExt cx="4884500" cy="1908630"/>
            </a:xfrm>
          </p:grpSpPr>
          <p:sp>
            <p:nvSpPr>
              <p:cNvPr id="14" name="圆角矩形 13">
                <a:extLst>
                  <a:ext uri="{FF2B5EF4-FFF2-40B4-BE49-F238E27FC236}">
                    <a16:creationId xmlns="" xmlns:a16="http://schemas.microsoft.com/office/drawing/2014/main" id="{E91B363E-E48F-EC47-9C73-E3572A8E6F40}"/>
                  </a:ext>
                </a:extLst>
              </p:cNvPr>
              <p:cNvSpPr/>
              <p:nvPr/>
            </p:nvSpPr>
            <p:spPr>
              <a:xfrm>
                <a:off x="3786947" y="5551714"/>
                <a:ext cx="4884500" cy="190863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4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dirty="0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BE0F332D-0BD5-C243-883D-DCB9A26DB5FF}"/>
                  </a:ext>
                </a:extLst>
              </p:cNvPr>
              <p:cNvSpPr/>
              <p:nvPr/>
            </p:nvSpPr>
            <p:spPr>
              <a:xfrm>
                <a:off x="3853202" y="5682021"/>
                <a:ext cx="1886640" cy="932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rgbClr val="0070C0"/>
                  </a:buClr>
                </a:pPr>
                <a:r>
                  <a:rPr kumimoji="1" lang="zh-CN" altLang="en-US" sz="2800" b="1" dirty="0">
                    <a:solidFill>
                      <a:schemeClr val="accent6">
                        <a:lumMod val="50000"/>
                      </a:schemeClr>
                    </a:solidFill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抵质押物</a:t>
                </a:r>
                <a:endParaRPr kumimoji="1" lang="en-US" altLang="zh-CN" sz="2800" b="1" dirty="0">
                  <a:solidFill>
                    <a:schemeClr val="accent6">
                      <a:lumMod val="50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0514D449-C7A4-B24E-90D6-05F76AEBE721}"/>
                </a:ext>
              </a:extLst>
            </p:cNvPr>
            <p:cNvSpPr/>
            <p:nvPr/>
          </p:nvSpPr>
          <p:spPr>
            <a:xfrm>
              <a:off x="5854774" y="5319522"/>
              <a:ext cx="176636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0070C0"/>
                </a:buClr>
              </a:pPr>
              <a:r>
                <a:rPr kumimoji="1" lang="zh-CN" altLang="en-US" sz="2400" b="1" dirty="0">
                  <a:solidFill>
                    <a:schemeClr val="accent2">
                      <a:lumMod val="7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rPr>
                <a:t>政府信用 房地产</a:t>
              </a:r>
              <a:endParaRPr kumimoji="1" lang="en-US" altLang="zh-CN" sz="2400" b="1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C82F3D4C-B240-5C42-AFFC-4FBDF4411B14}"/>
              </a:ext>
            </a:extLst>
          </p:cNvPr>
          <p:cNvSpPr txBox="1"/>
          <p:nvPr/>
        </p:nvSpPr>
        <p:spPr>
          <a:xfrm>
            <a:off x="3722694" y="5548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需要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02379E05-E181-F247-BD4E-96759BCC3E94}"/>
              </a:ext>
            </a:extLst>
          </p:cNvPr>
          <p:cNvSpPr txBox="1"/>
          <p:nvPr/>
        </p:nvSpPr>
        <p:spPr>
          <a:xfrm>
            <a:off x="1024128" y="2219944"/>
            <a:ext cx="10170611" cy="2052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400" b="1" dirty="0">
                <a:solidFill>
                  <a:srgbClr val="C00000"/>
                </a:solidFill>
              </a:rPr>
              <a:t>银行放贷时更加关注的问题是否能够收回贷款</a:t>
            </a:r>
            <a:endParaRPr kumimoji="1" lang="en-US" altLang="zh-CN" sz="2400" b="1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b="1" dirty="0">
                <a:solidFill>
                  <a:schemeClr val="tx2"/>
                </a:solidFill>
              </a:rPr>
              <a:t>银行并不那么关心企业能否实现创新，银行更关注企业能否还得起钱</a:t>
            </a:r>
            <a:endParaRPr kumimoji="1" lang="en-US" altLang="zh-CN" sz="2000" b="1" dirty="0">
              <a:solidFill>
                <a:schemeClr val="tx2"/>
              </a:solidFill>
            </a:endParaRPr>
          </a:p>
          <a:p>
            <a:pPr marL="342900" indent="-342900">
              <a:lnSpc>
                <a:spcPct val="14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400" b="1" dirty="0">
                <a:solidFill>
                  <a:srgbClr val="C00000"/>
                </a:solidFill>
              </a:rPr>
              <a:t>大量贷款以政府信用支持和房地产为抵押品</a:t>
            </a:r>
            <a:endParaRPr kumimoji="1" lang="en-US" altLang="zh-CN" sz="2400" b="1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dirty="0"/>
              <a:t>银行贷款结构以担保贷款为主（包括抵押、质押、保证贷款），信用贷款占比较低</a:t>
            </a:r>
            <a:endParaRPr kumimoji="1"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131423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间接融资方式不利于创新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EF0DE16B-41D9-4042-A74C-ED1186593CA6}"/>
              </a:ext>
            </a:extLst>
          </p:cNvPr>
          <p:cNvGrpSpPr/>
          <p:nvPr/>
        </p:nvGrpSpPr>
        <p:grpSpPr>
          <a:xfrm>
            <a:off x="1250393" y="5089983"/>
            <a:ext cx="3086753" cy="1271588"/>
            <a:chOff x="358174" y="5367959"/>
            <a:chExt cx="6469694" cy="1271588"/>
          </a:xfrm>
        </p:grpSpPr>
        <p:sp>
          <p:nvSpPr>
            <p:cNvPr id="5" name="圆角矩形 4">
              <a:extLst>
                <a:ext uri="{FF2B5EF4-FFF2-40B4-BE49-F238E27FC236}">
                  <a16:creationId xmlns="" xmlns:a16="http://schemas.microsoft.com/office/drawing/2014/main" id="{AB990A49-F2CB-4E48-87B3-EB496C2C4A2A}"/>
                </a:ext>
              </a:extLst>
            </p:cNvPr>
            <p:cNvSpPr/>
            <p:nvPr/>
          </p:nvSpPr>
          <p:spPr>
            <a:xfrm>
              <a:off x="358174" y="5367959"/>
              <a:ext cx="5442125" cy="127158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B9FEA2C9-411C-094E-8209-4546C880B380}"/>
                </a:ext>
              </a:extLst>
            </p:cNvPr>
            <p:cNvSpPr/>
            <p:nvPr/>
          </p:nvSpPr>
          <p:spPr>
            <a:xfrm>
              <a:off x="1206317" y="5608790"/>
              <a:ext cx="5621551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kumimoji="1" lang="zh-CN" altLang="en-US" sz="3200" b="1" dirty="0">
                  <a:solidFill>
                    <a:schemeClr val="tx2"/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rPr>
                <a:t>银行贷款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696FA070-A2C2-2F4B-AF8B-021BF1474561}"/>
              </a:ext>
            </a:extLst>
          </p:cNvPr>
          <p:cNvGrpSpPr/>
          <p:nvPr/>
        </p:nvGrpSpPr>
        <p:grpSpPr>
          <a:xfrm>
            <a:off x="8598249" y="5090525"/>
            <a:ext cx="3086753" cy="1271588"/>
            <a:chOff x="358174" y="5367959"/>
            <a:chExt cx="6469694" cy="1271588"/>
          </a:xfrm>
        </p:grpSpPr>
        <p:sp>
          <p:nvSpPr>
            <p:cNvPr id="8" name="圆角矩形 7">
              <a:extLst>
                <a:ext uri="{FF2B5EF4-FFF2-40B4-BE49-F238E27FC236}">
                  <a16:creationId xmlns="" xmlns:a16="http://schemas.microsoft.com/office/drawing/2014/main" id="{E4DBC893-2954-8346-A800-502DC479A358}"/>
                </a:ext>
              </a:extLst>
            </p:cNvPr>
            <p:cNvSpPr/>
            <p:nvPr/>
          </p:nvSpPr>
          <p:spPr>
            <a:xfrm>
              <a:off x="358174" y="5367959"/>
              <a:ext cx="5442125" cy="127158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252AD389-F355-BE4F-AF41-D7199645D9DB}"/>
                </a:ext>
              </a:extLst>
            </p:cNvPr>
            <p:cNvSpPr/>
            <p:nvPr/>
          </p:nvSpPr>
          <p:spPr>
            <a:xfrm>
              <a:off x="1206317" y="5608790"/>
              <a:ext cx="5621551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kumimoji="1" lang="zh-CN" altLang="en-US" sz="3200" b="1" dirty="0">
                  <a:solidFill>
                    <a:schemeClr val="tx2"/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rPr>
                <a:t>小微</a:t>
              </a:r>
              <a:r>
                <a:rPr kumimoji="1" lang="zh-CN" altLang="en-US" sz="3200" b="1">
                  <a:solidFill>
                    <a:schemeClr val="tx2"/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rPr>
                <a:t>企业</a:t>
              </a:r>
              <a:endParaRPr kumimoji="1" lang="en-US" altLang="zh-CN" sz="3200" b="1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下箭头 9">
            <a:extLst>
              <a:ext uri="{FF2B5EF4-FFF2-40B4-BE49-F238E27FC236}">
                <a16:creationId xmlns="" xmlns:a16="http://schemas.microsoft.com/office/drawing/2014/main" id="{09923744-9149-AB4E-A7F0-AE7F404931D5}"/>
              </a:ext>
            </a:extLst>
          </p:cNvPr>
          <p:cNvSpPr/>
          <p:nvPr/>
        </p:nvSpPr>
        <p:spPr>
          <a:xfrm rot="16200000">
            <a:off x="3839466" y="5108086"/>
            <a:ext cx="643466" cy="1253871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DB256873-4FD2-A543-9504-233DDEBC5441}"/>
              </a:ext>
            </a:extLst>
          </p:cNvPr>
          <p:cNvGrpSpPr/>
          <p:nvPr/>
        </p:nvGrpSpPr>
        <p:grpSpPr>
          <a:xfrm>
            <a:off x="4789705" y="5204106"/>
            <a:ext cx="2682095" cy="1071014"/>
            <a:chOff x="4952070" y="5199514"/>
            <a:chExt cx="2682095" cy="1071014"/>
          </a:xfrm>
        </p:grpSpPr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CE62D611-C407-CD44-8AA8-AAAD888211F0}"/>
                </a:ext>
              </a:extLst>
            </p:cNvPr>
            <p:cNvGrpSpPr/>
            <p:nvPr/>
          </p:nvGrpSpPr>
          <p:grpSpPr>
            <a:xfrm>
              <a:off x="4952070" y="5199514"/>
              <a:ext cx="2682095" cy="1071014"/>
              <a:chOff x="3786947" y="5551714"/>
              <a:chExt cx="4884500" cy="1908630"/>
            </a:xfrm>
          </p:grpSpPr>
          <p:sp>
            <p:nvSpPr>
              <p:cNvPr id="14" name="圆角矩形 13">
                <a:extLst>
                  <a:ext uri="{FF2B5EF4-FFF2-40B4-BE49-F238E27FC236}">
                    <a16:creationId xmlns="" xmlns:a16="http://schemas.microsoft.com/office/drawing/2014/main" id="{E91B363E-E48F-EC47-9C73-E3572A8E6F40}"/>
                  </a:ext>
                </a:extLst>
              </p:cNvPr>
              <p:cNvSpPr/>
              <p:nvPr/>
            </p:nvSpPr>
            <p:spPr>
              <a:xfrm>
                <a:off x="3786947" y="5551714"/>
                <a:ext cx="4884500" cy="190863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4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dirty="0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BE0F332D-0BD5-C243-883D-DCB9A26DB5FF}"/>
                  </a:ext>
                </a:extLst>
              </p:cNvPr>
              <p:cNvSpPr/>
              <p:nvPr/>
            </p:nvSpPr>
            <p:spPr>
              <a:xfrm>
                <a:off x="3853202" y="5682021"/>
                <a:ext cx="1886640" cy="932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rgbClr val="0070C0"/>
                  </a:buClr>
                </a:pPr>
                <a:r>
                  <a:rPr kumimoji="1" lang="zh-CN" altLang="en-US" sz="2800" b="1" dirty="0">
                    <a:solidFill>
                      <a:schemeClr val="accent6">
                        <a:lumMod val="50000"/>
                      </a:schemeClr>
                    </a:solidFill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抵质押物</a:t>
                </a:r>
                <a:endParaRPr kumimoji="1" lang="en-US" altLang="zh-CN" sz="2800" b="1" dirty="0">
                  <a:solidFill>
                    <a:schemeClr val="accent6">
                      <a:lumMod val="50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0514D449-C7A4-B24E-90D6-05F76AEBE721}"/>
                </a:ext>
              </a:extLst>
            </p:cNvPr>
            <p:cNvSpPr/>
            <p:nvPr/>
          </p:nvSpPr>
          <p:spPr>
            <a:xfrm>
              <a:off x="5854774" y="5319522"/>
              <a:ext cx="176636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0070C0"/>
                </a:buClr>
              </a:pPr>
              <a:r>
                <a:rPr kumimoji="1" lang="zh-CN" altLang="en-US" sz="2400" b="1" dirty="0">
                  <a:solidFill>
                    <a:schemeClr val="accent2">
                      <a:lumMod val="7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rPr>
                <a:t>政府信用 房地产</a:t>
              </a:r>
              <a:endParaRPr kumimoji="1" lang="en-US" altLang="zh-CN" sz="2400" b="1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下箭头 15">
            <a:extLst>
              <a:ext uri="{FF2B5EF4-FFF2-40B4-BE49-F238E27FC236}">
                <a16:creationId xmlns="" xmlns:a16="http://schemas.microsoft.com/office/drawing/2014/main" id="{7CD8189F-716D-C94C-B886-DBABFFABE702}"/>
              </a:ext>
            </a:extLst>
          </p:cNvPr>
          <p:cNvSpPr/>
          <p:nvPr/>
        </p:nvSpPr>
        <p:spPr>
          <a:xfrm rot="5400000">
            <a:off x="7827595" y="5068282"/>
            <a:ext cx="643466" cy="130249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C82F3D4C-B240-5C42-AFFC-4FBDF4411B14}"/>
              </a:ext>
            </a:extLst>
          </p:cNvPr>
          <p:cNvSpPr txBox="1"/>
          <p:nvPr/>
        </p:nvSpPr>
        <p:spPr>
          <a:xfrm>
            <a:off x="3722694" y="5548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需要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695C0BD0-41C7-6543-9FB0-2400961109CF}"/>
              </a:ext>
            </a:extLst>
          </p:cNvPr>
          <p:cNvSpPr txBox="1"/>
          <p:nvPr/>
        </p:nvSpPr>
        <p:spPr>
          <a:xfrm>
            <a:off x="7915685" y="55362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缺乏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02379E05-E181-F247-BD4E-96759BCC3E94}"/>
              </a:ext>
            </a:extLst>
          </p:cNvPr>
          <p:cNvSpPr txBox="1"/>
          <p:nvPr/>
        </p:nvSpPr>
        <p:spPr>
          <a:xfrm>
            <a:off x="1024128" y="2180228"/>
            <a:ext cx="10436629" cy="1988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400" b="1" dirty="0">
                <a:solidFill>
                  <a:srgbClr val="C00000"/>
                </a:solidFill>
              </a:rPr>
              <a:t>信用贷款的风险相对于抵押、担保贷款更大</a:t>
            </a:r>
            <a:endParaRPr kumimoji="1" lang="en-US" altLang="zh-CN" sz="2400" b="1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dirty="0"/>
              <a:t>一旦出现贷款逾期，也因缺乏抵押物而清收困难，容易形成不良资产</a:t>
            </a:r>
            <a:endParaRPr kumimoji="1" lang="en-US" altLang="zh-CN" sz="2000" dirty="0"/>
          </a:p>
          <a:p>
            <a:pPr marL="342900" indent="-342900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400" b="1" dirty="0">
                <a:solidFill>
                  <a:srgbClr val="C00000"/>
                </a:solidFill>
              </a:rPr>
              <a:t>大量小微企业融资难的根结在于：缺乏足够的抵质押物</a:t>
            </a:r>
            <a:endParaRPr kumimoji="1" lang="en-US" altLang="zh-CN" sz="2400" b="1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b="1" dirty="0">
                <a:solidFill>
                  <a:schemeClr val="tx2"/>
                </a:solidFill>
              </a:rPr>
              <a:t>这一问题在轻资产的服务业中尤其突出</a:t>
            </a:r>
            <a:endParaRPr kumimoji="1" lang="en-US" altLang="zh-CN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1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“竞争非中性”不利于多元经济发展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792EA6AE-36EC-E147-9045-E23784A2A5EF}"/>
              </a:ext>
            </a:extLst>
          </p:cNvPr>
          <p:cNvSpPr txBox="1"/>
          <p:nvPr/>
        </p:nvSpPr>
        <p:spPr>
          <a:xfrm>
            <a:off x="1235964" y="1837697"/>
            <a:ext cx="9720072" cy="1455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500" b="1" dirty="0">
                <a:solidFill>
                  <a:srgbClr val="C00000"/>
                </a:solidFill>
              </a:rPr>
              <a:t>企业是创新的主体，而民营经济和中小企业是科技创新的主力军</a:t>
            </a:r>
            <a:endParaRPr kumimoji="1" lang="en-US" altLang="zh-CN" sz="2500" b="1" dirty="0">
              <a:solidFill>
                <a:srgbClr val="C00000"/>
              </a:solidFill>
            </a:endParaRPr>
          </a:p>
          <a:p>
            <a:pPr marL="800100" lvl="1" indent="-342900"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dirty="0"/>
              <a:t>民营企业贡献了</a:t>
            </a:r>
            <a:r>
              <a:rPr kumimoji="1" lang="en-US" altLang="zh-CN" sz="2000" dirty="0"/>
              <a:t>50%</a:t>
            </a:r>
            <a:r>
              <a:rPr kumimoji="1" lang="zh-CN" altLang="en-US" sz="2000" dirty="0"/>
              <a:t>以上的税收，</a:t>
            </a:r>
            <a:r>
              <a:rPr kumimoji="1" lang="en-US" altLang="zh-CN" sz="2000" dirty="0"/>
              <a:t>60%</a:t>
            </a:r>
            <a:r>
              <a:rPr kumimoji="1" lang="zh-CN" altLang="en-US" sz="2000" dirty="0"/>
              <a:t>以上的国内生产总值，</a:t>
            </a:r>
            <a:r>
              <a:rPr kumimoji="1" lang="en-US" altLang="zh-CN" sz="2000" dirty="0"/>
              <a:t>70%</a:t>
            </a:r>
            <a:r>
              <a:rPr kumimoji="1" lang="zh-CN" altLang="en-US" sz="2000" dirty="0"/>
              <a:t>以上的技术创新成果，</a:t>
            </a:r>
            <a:r>
              <a:rPr kumimoji="1" lang="en-US" altLang="zh-CN" sz="2000" dirty="0"/>
              <a:t>80%</a:t>
            </a:r>
            <a:r>
              <a:rPr kumimoji="1" lang="zh-CN" altLang="en-US" sz="2000" dirty="0"/>
              <a:t>以上的城镇劳动就业。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713BE444-312F-C345-85C4-644B8EDD8948}"/>
              </a:ext>
            </a:extLst>
          </p:cNvPr>
          <p:cNvSpPr txBox="1"/>
          <p:nvPr/>
        </p:nvSpPr>
        <p:spPr>
          <a:xfrm>
            <a:off x="1716264" y="3565162"/>
            <a:ext cx="8335799" cy="2943498"/>
          </a:xfrm>
          <a:prstGeom prst="rect">
            <a:avLst/>
          </a:prstGeom>
          <a:solidFill>
            <a:schemeClr val="bg1">
              <a:lumMod val="85000"/>
              <a:alpha val="61559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b="1" dirty="0">
                <a:solidFill>
                  <a:schemeClr val="tx2"/>
                </a:solidFill>
              </a:rPr>
              <a:t>部分中小微企业难以通过直接融资渠道来获得资金</a:t>
            </a:r>
            <a:endParaRPr kumimoji="1" lang="en-US" altLang="zh-CN" sz="2000" b="1" dirty="0">
              <a:solidFill>
                <a:schemeClr val="tx2"/>
              </a:solidFill>
            </a:endParaRPr>
          </a:p>
          <a:p>
            <a:pPr marL="800100" lvl="1" indent="-342900" algn="just">
              <a:lnSpc>
                <a:spcPct val="14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dirty="0"/>
              <a:t>比如公开发行上市、发行公司债等</a:t>
            </a:r>
            <a:endParaRPr kumimoji="1" lang="en-US" altLang="zh-CN" sz="2000" dirty="0"/>
          </a:p>
          <a:p>
            <a:pPr marL="342900" indent="-342900" algn="just">
              <a:lnSpc>
                <a:spcPct val="14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b="1" dirty="0">
                <a:solidFill>
                  <a:schemeClr val="tx2"/>
                </a:solidFill>
              </a:rPr>
              <a:t>民营经济所使用的金融资源远低于其经济贡献</a:t>
            </a:r>
            <a:endParaRPr kumimoji="1" lang="en-US" altLang="zh-CN" sz="2000" b="1" dirty="0">
              <a:solidFill>
                <a:schemeClr val="tx2"/>
              </a:solidFill>
            </a:endParaRPr>
          </a:p>
          <a:p>
            <a:pPr marL="342900" indent="-342900" algn="just">
              <a:lnSpc>
                <a:spcPct val="14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b="1" dirty="0">
                <a:solidFill>
                  <a:schemeClr val="tx2"/>
                </a:solidFill>
              </a:rPr>
              <a:t>从供给端看，银行更偏爱背后有政府信用支撑的大型国企</a:t>
            </a:r>
            <a:endParaRPr kumimoji="1" lang="en-US" altLang="zh-CN" sz="2000" b="1" dirty="0">
              <a:solidFill>
                <a:schemeClr val="tx2"/>
              </a:solidFill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dirty="0"/>
              <a:t>存在“财政与金融不分家”现象</a:t>
            </a:r>
            <a:endParaRPr kumimoji="1" lang="en-US" altLang="zh-CN" sz="2000" dirty="0"/>
          </a:p>
          <a:p>
            <a:pPr marL="800100" lvl="1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dirty="0"/>
              <a:t>民营企业企业规模小、资产轻、信用记录不完善，融资成本较高</a:t>
            </a:r>
            <a:endParaRPr kumimoji="1"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615066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“竞争非中性”不利于多元经济发展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792EA6AE-36EC-E147-9045-E23784A2A5EF}"/>
              </a:ext>
            </a:extLst>
          </p:cNvPr>
          <p:cNvSpPr txBox="1"/>
          <p:nvPr/>
        </p:nvSpPr>
        <p:spPr>
          <a:xfrm>
            <a:off x="1235964" y="1837697"/>
            <a:ext cx="9720072" cy="584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500" b="1" dirty="0">
                <a:solidFill>
                  <a:srgbClr val="C00000"/>
                </a:solidFill>
              </a:rPr>
              <a:t>企业是创新的主体，而民营经济和中小企业是科技创新的主力军</a:t>
            </a:r>
            <a:endParaRPr kumimoji="1" lang="en-US" altLang="zh-CN" sz="2500" b="1" dirty="0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713BE444-312F-C345-85C4-644B8EDD8948}"/>
              </a:ext>
            </a:extLst>
          </p:cNvPr>
          <p:cNvSpPr txBox="1"/>
          <p:nvPr/>
        </p:nvSpPr>
        <p:spPr>
          <a:xfrm>
            <a:off x="2173464" y="2564265"/>
            <a:ext cx="8335799" cy="2943498"/>
          </a:xfrm>
          <a:prstGeom prst="rect">
            <a:avLst/>
          </a:prstGeom>
          <a:solidFill>
            <a:schemeClr val="bg1">
              <a:lumMod val="85000"/>
              <a:alpha val="61559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b="1" dirty="0">
                <a:solidFill>
                  <a:schemeClr val="tx2"/>
                </a:solidFill>
              </a:rPr>
              <a:t>部分中小微企业难以通过直接融资渠道来获得资金</a:t>
            </a:r>
            <a:endParaRPr kumimoji="1" lang="en-US" altLang="zh-CN" sz="2000" b="1" dirty="0">
              <a:solidFill>
                <a:schemeClr val="tx2"/>
              </a:solidFill>
            </a:endParaRPr>
          </a:p>
          <a:p>
            <a:pPr marL="800100" lvl="1" indent="-342900" algn="just">
              <a:lnSpc>
                <a:spcPct val="14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dirty="0"/>
              <a:t>比如公开发行上市、发行公司债等</a:t>
            </a:r>
            <a:endParaRPr kumimoji="1" lang="en-US" altLang="zh-CN" sz="2000" dirty="0"/>
          </a:p>
          <a:p>
            <a:pPr marL="342900" indent="-342900" algn="just">
              <a:lnSpc>
                <a:spcPct val="14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b="1" dirty="0">
                <a:solidFill>
                  <a:schemeClr val="tx2"/>
                </a:solidFill>
              </a:rPr>
              <a:t>民营经济所使用的金融资源远低于其经济贡献</a:t>
            </a:r>
            <a:endParaRPr kumimoji="1" lang="en-US" altLang="zh-CN" sz="2000" b="1" dirty="0">
              <a:solidFill>
                <a:schemeClr val="tx2"/>
              </a:solidFill>
            </a:endParaRPr>
          </a:p>
          <a:p>
            <a:pPr marL="342900" indent="-342900" algn="just">
              <a:lnSpc>
                <a:spcPct val="14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b="1" dirty="0">
                <a:solidFill>
                  <a:schemeClr val="tx2"/>
                </a:solidFill>
              </a:rPr>
              <a:t>从供给端看，银行更偏爱背后有政府信用支撑的大型国企</a:t>
            </a:r>
            <a:endParaRPr kumimoji="1" lang="en-US" altLang="zh-CN" sz="2000" b="1" dirty="0">
              <a:solidFill>
                <a:schemeClr val="tx2"/>
              </a:solidFill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dirty="0"/>
              <a:t>存在“财政与金融不分家”现象</a:t>
            </a:r>
            <a:endParaRPr kumimoji="1" lang="en-US" altLang="zh-CN" sz="2000" dirty="0"/>
          </a:p>
          <a:p>
            <a:pPr marL="800100" lvl="1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dirty="0"/>
              <a:t>民营企业企业规模小、资产轻、信用记录不完善，融资成本较高</a:t>
            </a:r>
            <a:endParaRPr kumimoji="1" lang="en-US" altLang="zh-CN" sz="2000" dirty="0"/>
          </a:p>
        </p:txBody>
      </p:sp>
      <p:sp>
        <p:nvSpPr>
          <p:cNvPr id="7" name="下箭头 6">
            <a:extLst>
              <a:ext uri="{FF2B5EF4-FFF2-40B4-BE49-F238E27FC236}">
                <a16:creationId xmlns="" xmlns:a16="http://schemas.microsoft.com/office/drawing/2014/main" id="{E2D1B845-C918-A746-A386-83BFDCCC19C5}"/>
              </a:ext>
            </a:extLst>
          </p:cNvPr>
          <p:cNvSpPr/>
          <p:nvPr/>
        </p:nvSpPr>
        <p:spPr>
          <a:xfrm>
            <a:off x="1631985" y="2519229"/>
            <a:ext cx="438411" cy="303356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D3A4A86-D4A9-F242-8C91-42A8F0120967}"/>
              </a:ext>
            </a:extLst>
          </p:cNvPr>
          <p:cNvSpPr txBox="1"/>
          <p:nvPr/>
        </p:nvSpPr>
        <p:spPr>
          <a:xfrm>
            <a:off x="1235964" y="5642581"/>
            <a:ext cx="8335799" cy="584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500" b="1" dirty="0">
                <a:solidFill>
                  <a:srgbClr val="C00000"/>
                </a:solidFill>
              </a:rPr>
              <a:t>越来越多的债务集中于国有部门，不利于多元经济发展</a:t>
            </a:r>
            <a:endParaRPr kumimoji="1" lang="en-US" altLang="zh-CN" sz="2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6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金融如何配置资本？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2286000"/>
            <a:ext cx="10718693" cy="4023360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第一小节内容提要：</a:t>
            </a:r>
            <a:endParaRPr lang="en-US" altLang="zh-CN" dirty="0"/>
          </a:p>
          <a:p>
            <a:pPr lvl="1">
              <a:lnSpc>
                <a:spcPct val="200000"/>
              </a:lnSpc>
            </a:pPr>
            <a:r>
              <a:rPr lang="zh-CN" altLang="en-US" sz="2800" dirty="0"/>
              <a:t>一、金融的功能：跨时间、跨区域的资源配置</a:t>
            </a:r>
          </a:p>
          <a:p>
            <a:pPr lvl="1">
              <a:lnSpc>
                <a:spcPct val="200000"/>
              </a:lnSpc>
            </a:pPr>
            <a:r>
              <a:rPr lang="zh-CN" altLang="en-US" sz="2800" dirty="0"/>
              <a:t>二、金融抑制：利率管制与财政金融不分家</a:t>
            </a:r>
          </a:p>
        </p:txBody>
      </p:sp>
    </p:spTree>
    <p:extLst>
      <p:ext uri="{BB962C8B-B14F-4D97-AF65-F5344CB8AC3E}">
        <p14:creationId xmlns:p14="http://schemas.microsoft.com/office/powerpoint/2010/main" val="258190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资源的行业偏向不利于产业现代化</a:t>
            </a:r>
            <a:endParaRPr kumimoji="1" lang="zh-CN" altLang="en-US" sz="4400" dirty="0"/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876A1440-B829-0D42-8FCA-20D4996AF0AF}"/>
              </a:ext>
            </a:extLst>
          </p:cNvPr>
          <p:cNvSpPr txBox="1"/>
          <p:nvPr/>
        </p:nvSpPr>
        <p:spPr>
          <a:xfrm>
            <a:off x="1124465" y="2084832"/>
            <a:ext cx="10188146" cy="101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300" b="1" dirty="0">
                <a:solidFill>
                  <a:schemeClr val="tx2"/>
                </a:solidFill>
              </a:rPr>
              <a:t>在畅通国内大循环的战略部署下：</a:t>
            </a:r>
            <a:endParaRPr kumimoji="1" lang="en-US" altLang="zh-CN" sz="2300" b="1" dirty="0">
              <a:solidFill>
                <a:schemeClr val="tx2"/>
              </a:solidFill>
            </a:endParaRPr>
          </a:p>
          <a:p>
            <a:pPr marL="800100" lvl="1" indent="-342900"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b="1" dirty="0">
                <a:solidFill>
                  <a:srgbClr val="C00000"/>
                </a:solidFill>
              </a:rPr>
              <a:t>消费</a:t>
            </a:r>
            <a:r>
              <a:rPr kumimoji="1" lang="zh-CN" altLang="en-US" sz="2000" b="1" dirty="0">
                <a:solidFill>
                  <a:schemeClr val="tx2"/>
                </a:solidFill>
              </a:rPr>
              <a:t>占国民经济的比重逐步上升，</a:t>
            </a:r>
            <a:r>
              <a:rPr kumimoji="1" lang="zh-CN" altLang="en-US" sz="2000" b="1" dirty="0">
                <a:solidFill>
                  <a:srgbClr val="C00000"/>
                </a:solidFill>
              </a:rPr>
              <a:t>现代服务业</a:t>
            </a:r>
            <a:r>
              <a:rPr kumimoji="1" lang="zh-CN" altLang="en-US" sz="2000" b="1" dirty="0">
                <a:solidFill>
                  <a:schemeClr val="tx2"/>
                </a:solidFill>
              </a:rPr>
              <a:t>等第三产业的重要性与日俱增</a:t>
            </a:r>
            <a:endParaRPr kumimoji="1" lang="en-US" altLang="zh-CN" sz="2000" b="1" dirty="0">
              <a:solidFill>
                <a:schemeClr val="tx2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62899CF-663B-A24F-A5B9-1B2E52858E0C}"/>
              </a:ext>
            </a:extLst>
          </p:cNvPr>
          <p:cNvSpPr txBox="1"/>
          <p:nvPr/>
        </p:nvSpPr>
        <p:spPr>
          <a:xfrm>
            <a:off x="1124465" y="3180940"/>
            <a:ext cx="9378778" cy="3025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300" b="1" dirty="0">
                <a:solidFill>
                  <a:srgbClr val="C00000"/>
                </a:solidFill>
              </a:rPr>
              <a:t>由于金融资源在行业上更多配置到工业、建筑、房地产，而高新技术、服务业等现代化产业难以得到足够的金融支持</a:t>
            </a:r>
            <a:endParaRPr kumimoji="1" lang="en-US" altLang="zh-CN" sz="2300" b="1" dirty="0">
              <a:solidFill>
                <a:srgbClr val="C00000"/>
              </a:solidFill>
            </a:endParaRPr>
          </a:p>
          <a:p>
            <a:pPr marL="800100" lvl="1" indent="-342900" algn="just"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dirty="0"/>
              <a:t>地方政府为在短时间内实现</a:t>
            </a:r>
            <a:r>
              <a:rPr lang="en-US" altLang="zh-CN" sz="2000" dirty="0"/>
              <a:t>GDP</a:t>
            </a:r>
            <a:r>
              <a:rPr lang="zh-CN" altLang="en-US" sz="2000" dirty="0"/>
              <a:t>的快速增长，存在过度投资冲动，并且偏向重大基础设施项目</a:t>
            </a:r>
            <a:endParaRPr lang="en-US" altLang="zh-CN" sz="2000" dirty="0"/>
          </a:p>
          <a:p>
            <a:pPr marL="800100" lvl="1" indent="-342900" algn="just"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dirty="0"/>
              <a:t>相对而言，服务业、战略性新兴产业的企业通常缺乏足够的抵质物，较难获得信贷支持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558323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资源的行业偏向不利于产业现代化</a:t>
            </a:r>
            <a:endParaRPr kumimoji="1" lang="zh-CN" altLang="en-US" sz="4400" dirty="0"/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876A1440-B829-0D42-8FCA-20D4996AF0AF}"/>
              </a:ext>
            </a:extLst>
          </p:cNvPr>
          <p:cNvSpPr txBox="1"/>
          <p:nvPr/>
        </p:nvSpPr>
        <p:spPr>
          <a:xfrm>
            <a:off x="1124465" y="2084832"/>
            <a:ext cx="10188146" cy="101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300" b="1" dirty="0">
                <a:solidFill>
                  <a:schemeClr val="tx2"/>
                </a:solidFill>
              </a:rPr>
              <a:t>在畅通国内大循环的战略部署下：</a:t>
            </a:r>
            <a:endParaRPr kumimoji="1" lang="en-US" altLang="zh-CN" sz="2300" b="1" dirty="0">
              <a:solidFill>
                <a:schemeClr val="tx2"/>
              </a:solidFill>
            </a:endParaRPr>
          </a:p>
          <a:p>
            <a:pPr marL="800100" lvl="1" indent="-342900"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000" b="1" dirty="0">
                <a:solidFill>
                  <a:srgbClr val="C00000"/>
                </a:solidFill>
              </a:rPr>
              <a:t>消费</a:t>
            </a:r>
            <a:r>
              <a:rPr kumimoji="1" lang="zh-CN" altLang="en-US" sz="2000" b="1" dirty="0">
                <a:solidFill>
                  <a:schemeClr val="tx2"/>
                </a:solidFill>
              </a:rPr>
              <a:t>占国民经济的比重逐步上升，</a:t>
            </a:r>
            <a:r>
              <a:rPr kumimoji="1" lang="zh-CN" altLang="en-US" sz="2000" b="1" dirty="0">
                <a:solidFill>
                  <a:srgbClr val="C00000"/>
                </a:solidFill>
              </a:rPr>
              <a:t>现代服务业</a:t>
            </a:r>
            <a:r>
              <a:rPr kumimoji="1" lang="zh-CN" altLang="en-US" sz="2000" b="1" dirty="0">
                <a:solidFill>
                  <a:schemeClr val="tx2"/>
                </a:solidFill>
              </a:rPr>
              <a:t>等第三产业的重要性与日俱增</a:t>
            </a:r>
            <a:endParaRPr kumimoji="1" lang="en-US" altLang="zh-CN" sz="2000" b="1" dirty="0">
              <a:solidFill>
                <a:schemeClr val="tx2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62899CF-663B-A24F-A5B9-1B2E52858E0C}"/>
              </a:ext>
            </a:extLst>
          </p:cNvPr>
          <p:cNvSpPr txBox="1"/>
          <p:nvPr/>
        </p:nvSpPr>
        <p:spPr>
          <a:xfrm>
            <a:off x="1124465" y="3180940"/>
            <a:ext cx="9378778" cy="104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kumimoji="1" lang="zh-CN" altLang="en-US" sz="2300" b="1" dirty="0">
                <a:solidFill>
                  <a:srgbClr val="C00000"/>
                </a:solidFill>
              </a:rPr>
              <a:t>由于金融资源在行业上更多配置到工业、建筑、房地产，而高新技术、服务业等现代化产业难以得到足够的金融支持</a:t>
            </a:r>
            <a:endParaRPr kumimoji="1" lang="en-US" altLang="zh-CN" sz="2300" b="1" dirty="0">
              <a:solidFill>
                <a:srgbClr val="C00000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49C51B94-41BC-A342-A450-B4E5E9645ACD}"/>
              </a:ext>
            </a:extLst>
          </p:cNvPr>
          <p:cNvGrpSpPr/>
          <p:nvPr/>
        </p:nvGrpSpPr>
        <p:grpSpPr>
          <a:xfrm>
            <a:off x="4795913" y="4851898"/>
            <a:ext cx="2682095" cy="1071014"/>
            <a:chOff x="4952070" y="5199514"/>
            <a:chExt cx="2682095" cy="1071014"/>
          </a:xfrm>
        </p:grpSpPr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B25B5418-D495-BB4E-B29D-5DED9D0FF4B4}"/>
                </a:ext>
              </a:extLst>
            </p:cNvPr>
            <p:cNvGrpSpPr/>
            <p:nvPr/>
          </p:nvGrpSpPr>
          <p:grpSpPr>
            <a:xfrm>
              <a:off x="4952070" y="5199514"/>
              <a:ext cx="2682095" cy="1071014"/>
              <a:chOff x="3786947" y="5551714"/>
              <a:chExt cx="4884500" cy="1908630"/>
            </a:xfrm>
          </p:grpSpPr>
          <p:sp>
            <p:nvSpPr>
              <p:cNvPr id="10" name="圆角矩形 9">
                <a:extLst>
                  <a:ext uri="{FF2B5EF4-FFF2-40B4-BE49-F238E27FC236}">
                    <a16:creationId xmlns="" xmlns:a16="http://schemas.microsoft.com/office/drawing/2014/main" id="{DA5CA80D-80AD-ED4D-B1EC-9F2CE9030C1D}"/>
                  </a:ext>
                </a:extLst>
              </p:cNvPr>
              <p:cNvSpPr/>
              <p:nvPr/>
            </p:nvSpPr>
            <p:spPr>
              <a:xfrm>
                <a:off x="3786947" y="5551714"/>
                <a:ext cx="4884500" cy="190863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4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dirty="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2D827554-289D-0A45-848A-C94162BC2277}"/>
                  </a:ext>
                </a:extLst>
              </p:cNvPr>
              <p:cNvSpPr/>
              <p:nvPr/>
            </p:nvSpPr>
            <p:spPr>
              <a:xfrm>
                <a:off x="3853202" y="5682021"/>
                <a:ext cx="1886640" cy="932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rgbClr val="0070C0"/>
                  </a:buClr>
                </a:pPr>
                <a:r>
                  <a:rPr kumimoji="1" lang="zh-CN" altLang="en-US" sz="2800" b="1" dirty="0">
                    <a:solidFill>
                      <a:schemeClr val="accent6">
                        <a:lumMod val="50000"/>
                      </a:schemeClr>
                    </a:solidFill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抵质押物</a:t>
                </a:r>
                <a:endParaRPr kumimoji="1" lang="en-US" altLang="zh-CN" sz="2800" b="1" dirty="0">
                  <a:solidFill>
                    <a:schemeClr val="accent6">
                      <a:lumMod val="50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392F1B7F-A4FF-6A48-AE08-AC39E46AB57C}"/>
                </a:ext>
              </a:extLst>
            </p:cNvPr>
            <p:cNvSpPr/>
            <p:nvPr/>
          </p:nvSpPr>
          <p:spPr>
            <a:xfrm>
              <a:off x="5854774" y="5319522"/>
              <a:ext cx="176636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0070C0"/>
                </a:buClr>
              </a:pPr>
              <a:r>
                <a:rPr kumimoji="1" lang="zh-CN" altLang="en-US" sz="2400" b="1" dirty="0">
                  <a:solidFill>
                    <a:schemeClr val="accent2">
                      <a:lumMod val="75000"/>
                    </a:schemeClr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rPr>
                <a:t>政府信用 房地产</a:t>
              </a:r>
              <a:endParaRPr kumimoji="1" lang="en-US" altLang="zh-CN" sz="2400" b="1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8F724103-4F3C-1C4F-B2FB-E5268941E1A0}"/>
              </a:ext>
            </a:extLst>
          </p:cNvPr>
          <p:cNvGrpSpPr/>
          <p:nvPr/>
        </p:nvGrpSpPr>
        <p:grpSpPr>
          <a:xfrm>
            <a:off x="1267230" y="4574887"/>
            <a:ext cx="2946582" cy="1576953"/>
            <a:chOff x="358174" y="5367959"/>
            <a:chExt cx="6227605" cy="1271588"/>
          </a:xfrm>
        </p:grpSpPr>
        <p:sp>
          <p:nvSpPr>
            <p:cNvPr id="13" name="圆角矩形 12">
              <a:extLst>
                <a:ext uri="{FF2B5EF4-FFF2-40B4-BE49-F238E27FC236}">
                  <a16:creationId xmlns="" xmlns:a16="http://schemas.microsoft.com/office/drawing/2014/main" id="{9793F5E1-DFD8-4E42-8C33-8DE0860D3B1C}"/>
                </a:ext>
              </a:extLst>
            </p:cNvPr>
            <p:cNvSpPr/>
            <p:nvPr/>
          </p:nvSpPr>
          <p:spPr>
            <a:xfrm>
              <a:off x="358174" y="5367959"/>
              <a:ext cx="5442125" cy="127158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AE2F8D43-FCAF-D04D-88FF-F94B2B704569}"/>
                </a:ext>
              </a:extLst>
            </p:cNvPr>
            <p:cNvSpPr/>
            <p:nvPr/>
          </p:nvSpPr>
          <p:spPr>
            <a:xfrm>
              <a:off x="964228" y="5734909"/>
              <a:ext cx="5621551" cy="64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kumimoji="1" lang="zh-CN" altLang="en-US" sz="3200" b="1" dirty="0">
                  <a:solidFill>
                    <a:schemeClr val="tx2"/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rPr>
                <a:t>银行贷款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1041806B-CE9E-F842-88F9-28EE60698756}"/>
              </a:ext>
            </a:extLst>
          </p:cNvPr>
          <p:cNvGrpSpPr/>
          <p:nvPr/>
        </p:nvGrpSpPr>
        <p:grpSpPr>
          <a:xfrm>
            <a:off x="8264353" y="5617487"/>
            <a:ext cx="3148209" cy="1071013"/>
            <a:chOff x="8284245" y="5762297"/>
            <a:chExt cx="3148209" cy="1071013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C39E507E-ED1E-DA43-B39D-B166B3758D81}"/>
                </a:ext>
              </a:extLst>
            </p:cNvPr>
            <p:cNvGrpSpPr/>
            <p:nvPr/>
          </p:nvGrpSpPr>
          <p:grpSpPr>
            <a:xfrm>
              <a:off x="8284245" y="5762297"/>
              <a:ext cx="2596490" cy="1071013"/>
              <a:chOff x="358174" y="4940418"/>
              <a:chExt cx="5442125" cy="1699129"/>
            </a:xfrm>
          </p:grpSpPr>
          <p:sp>
            <p:nvSpPr>
              <p:cNvPr id="18" name="圆角矩形 17">
                <a:extLst>
                  <a:ext uri="{FF2B5EF4-FFF2-40B4-BE49-F238E27FC236}">
                    <a16:creationId xmlns="" xmlns:a16="http://schemas.microsoft.com/office/drawing/2014/main" id="{C48FA05C-A73A-8C4A-A0E9-1594991F941B}"/>
                  </a:ext>
                </a:extLst>
              </p:cNvPr>
              <p:cNvSpPr/>
              <p:nvPr/>
            </p:nvSpPr>
            <p:spPr>
              <a:xfrm>
                <a:off x="358174" y="4940418"/>
                <a:ext cx="5442125" cy="169912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  <a:alpha val="4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A4D3C7E3-F45F-8F44-9760-4D92E5B5E911}"/>
                  </a:ext>
                </a:extLst>
              </p:cNvPr>
              <p:cNvSpPr/>
              <p:nvPr/>
            </p:nvSpPr>
            <p:spPr>
              <a:xfrm>
                <a:off x="1143654" y="5098762"/>
                <a:ext cx="1807140" cy="1378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1" lang="zh-CN" altLang="en-US" sz="2000" b="1" dirty="0">
                    <a:solidFill>
                      <a:schemeClr val="tx2"/>
                    </a:solidFill>
                    <a:latin typeface="KaiTi" panose="02010609060101010101" pitchFamily="49" charset="-122"/>
                    <a:ea typeface="KaiTi" panose="02010609060101010101" pitchFamily="49" charset="-122"/>
                    <a:cs typeface="Times New Roman" panose="02020603050405020304" pitchFamily="18" charset="0"/>
                  </a:rPr>
                  <a:t>新兴产业</a:t>
                </a: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A10622BB-5E59-B646-B31B-3EEBF2D8CDFA}"/>
                </a:ext>
              </a:extLst>
            </p:cNvPr>
            <p:cNvSpPr/>
            <p:nvPr/>
          </p:nvSpPr>
          <p:spPr>
            <a:xfrm>
              <a:off x="9521209" y="5791806"/>
              <a:ext cx="1911245" cy="1041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zh-CN" altLang="en-US" sz="1600" b="1" dirty="0">
                  <a:solidFill>
                    <a:schemeClr val="tx2"/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rPr>
                <a:t>信息技术</a:t>
              </a:r>
              <a:endParaRPr kumimoji="1" lang="en-US" altLang="zh-CN" sz="1600" b="1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600" b="1" dirty="0">
                  <a:solidFill>
                    <a:schemeClr val="tx2"/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rPr>
                <a:t>新能源 </a:t>
              </a:r>
              <a:endParaRPr kumimoji="1" lang="en-US" altLang="zh-CN" sz="1600" b="1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1600" b="1" dirty="0">
                  <a:solidFill>
                    <a:schemeClr val="tx2"/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rPr>
                <a:t>环保节能</a:t>
              </a:r>
              <a:endParaRPr kumimoji="1" lang="zh-CN" altLang="en-US" sz="2000" b="1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46EBACCA-8299-FA40-BB01-0A456968B0CA}"/>
              </a:ext>
            </a:extLst>
          </p:cNvPr>
          <p:cNvGrpSpPr/>
          <p:nvPr/>
        </p:nvGrpSpPr>
        <p:grpSpPr>
          <a:xfrm>
            <a:off x="8247174" y="4298968"/>
            <a:ext cx="2810051" cy="1071013"/>
            <a:chOff x="358174" y="4940418"/>
            <a:chExt cx="4151070" cy="1699129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5B89DEB7-323A-0C4D-8003-FC631F2807F6}"/>
                </a:ext>
              </a:extLst>
            </p:cNvPr>
            <p:cNvSpPr/>
            <p:nvPr/>
          </p:nvSpPr>
          <p:spPr>
            <a:xfrm>
              <a:off x="358174" y="4940418"/>
              <a:ext cx="3835593" cy="169912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C3B0A99A-25E0-0F41-A2A3-29C95B273286}"/>
                </a:ext>
              </a:extLst>
            </p:cNvPr>
            <p:cNvSpPr/>
            <p:nvPr/>
          </p:nvSpPr>
          <p:spPr>
            <a:xfrm>
              <a:off x="1058021" y="5086464"/>
              <a:ext cx="3451223" cy="1325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zh-CN" altLang="en-US" sz="2000" b="1" dirty="0">
                  <a:solidFill>
                    <a:schemeClr val="tx2"/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rPr>
                <a:t>工业制造业</a:t>
              </a:r>
              <a:endParaRPr kumimoji="1" lang="en-US" altLang="zh-CN" sz="2000" b="1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sz="2000" b="1" dirty="0">
                  <a:solidFill>
                    <a:schemeClr val="tx2"/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Times New Roman" panose="02020603050405020304" pitchFamily="18" charset="0"/>
                </a:rPr>
                <a:t>建筑房地产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867E5AB3-C946-AF49-906B-E9C3C053E9EB}"/>
              </a:ext>
            </a:extLst>
          </p:cNvPr>
          <p:cNvGrpSpPr/>
          <p:nvPr/>
        </p:nvGrpSpPr>
        <p:grpSpPr>
          <a:xfrm rot="1327424">
            <a:off x="7174146" y="5615253"/>
            <a:ext cx="1302497" cy="643466"/>
            <a:chOff x="7498079" y="5397798"/>
            <a:chExt cx="1302497" cy="643466"/>
          </a:xfrm>
        </p:grpSpPr>
        <p:sp>
          <p:nvSpPr>
            <p:cNvPr id="24" name="下箭头 23">
              <a:extLst>
                <a:ext uri="{FF2B5EF4-FFF2-40B4-BE49-F238E27FC236}">
                  <a16:creationId xmlns="" xmlns:a16="http://schemas.microsoft.com/office/drawing/2014/main" id="{48F04E93-36A0-5749-8C3A-911D080E8767}"/>
                </a:ext>
              </a:extLst>
            </p:cNvPr>
            <p:cNvSpPr/>
            <p:nvPr/>
          </p:nvSpPr>
          <p:spPr>
            <a:xfrm rot="5400000">
              <a:off x="7827595" y="5068282"/>
              <a:ext cx="643466" cy="1302497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8E1F2F13-96C4-E442-9503-ABEE57D9D1DF}"/>
                </a:ext>
              </a:extLst>
            </p:cNvPr>
            <p:cNvSpPr txBox="1"/>
            <p:nvPr/>
          </p:nvSpPr>
          <p:spPr>
            <a:xfrm>
              <a:off x="7915685" y="553620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>
                  <a:solidFill>
                    <a:srgbClr val="C00000"/>
                  </a:solidFill>
                </a:rPr>
                <a:t>缺乏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1FAB0B98-5B2B-1847-BD00-66092274A020}"/>
              </a:ext>
            </a:extLst>
          </p:cNvPr>
          <p:cNvGrpSpPr/>
          <p:nvPr/>
        </p:nvGrpSpPr>
        <p:grpSpPr>
          <a:xfrm rot="20390945">
            <a:off x="7266920" y="4602783"/>
            <a:ext cx="1253871" cy="643466"/>
            <a:chOff x="3520328" y="4905882"/>
            <a:chExt cx="1253871" cy="643466"/>
          </a:xfrm>
        </p:grpSpPr>
        <p:sp>
          <p:nvSpPr>
            <p:cNvPr id="27" name="下箭头 26">
              <a:extLst>
                <a:ext uri="{FF2B5EF4-FFF2-40B4-BE49-F238E27FC236}">
                  <a16:creationId xmlns="" xmlns:a16="http://schemas.microsoft.com/office/drawing/2014/main" id="{7DB15797-F304-CB43-B39A-D9C61D4113C5}"/>
                </a:ext>
              </a:extLst>
            </p:cNvPr>
            <p:cNvSpPr/>
            <p:nvPr/>
          </p:nvSpPr>
          <p:spPr>
            <a:xfrm rot="16200000">
              <a:off x="3825531" y="4600679"/>
              <a:ext cx="643466" cy="1253871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FBF0F9FF-F73A-9B4C-A6BF-99446B4283C1}"/>
                </a:ext>
              </a:extLst>
            </p:cNvPr>
            <p:cNvSpPr txBox="1"/>
            <p:nvPr/>
          </p:nvSpPr>
          <p:spPr>
            <a:xfrm>
              <a:off x="3730279" y="504294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C00000"/>
                  </a:solidFill>
                </a:rPr>
                <a:t>充足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C0080CEA-8FE8-7B4E-A64A-EA77C01F5C8B}"/>
              </a:ext>
            </a:extLst>
          </p:cNvPr>
          <p:cNvGrpSpPr/>
          <p:nvPr/>
        </p:nvGrpSpPr>
        <p:grpSpPr>
          <a:xfrm>
            <a:off x="3507203" y="5040079"/>
            <a:ext cx="1253871" cy="643466"/>
            <a:chOff x="3520328" y="4905882"/>
            <a:chExt cx="1253871" cy="643466"/>
          </a:xfrm>
        </p:grpSpPr>
        <p:sp>
          <p:nvSpPr>
            <p:cNvPr id="30" name="下箭头 29">
              <a:extLst>
                <a:ext uri="{FF2B5EF4-FFF2-40B4-BE49-F238E27FC236}">
                  <a16:creationId xmlns="" xmlns:a16="http://schemas.microsoft.com/office/drawing/2014/main" id="{DE74A445-2A0A-454E-9375-7D633B1DA695}"/>
                </a:ext>
              </a:extLst>
            </p:cNvPr>
            <p:cNvSpPr/>
            <p:nvPr/>
          </p:nvSpPr>
          <p:spPr>
            <a:xfrm rot="16200000">
              <a:off x="3825531" y="4600679"/>
              <a:ext cx="643466" cy="1253871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5DFE0C03-75A1-CE4B-A564-FD53DA5D0307}"/>
                </a:ext>
              </a:extLst>
            </p:cNvPr>
            <p:cNvSpPr txBox="1"/>
            <p:nvPr/>
          </p:nvSpPr>
          <p:spPr>
            <a:xfrm>
              <a:off x="3730279" y="504294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>
                  <a:solidFill>
                    <a:schemeClr val="accent4"/>
                  </a:solidFill>
                </a:rPr>
                <a:t>需要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76243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金融体系必须做出改革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1870602"/>
            <a:ext cx="10641003" cy="4023360"/>
          </a:xfrm>
        </p:spPr>
        <p:txBody>
          <a:bodyPr anchor="ctr">
            <a:norm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p"/>
            </a:pPr>
            <a:r>
              <a:rPr lang="zh-CN" altLang="en-US" sz="2400" dirty="0"/>
              <a:t>中国以国有银行为主导的金融体系，有效地支持了“集中力量办大事”，推动了中国在关键领域的高效率发展，牢牢抓住了发展机遇</a:t>
            </a:r>
            <a:endParaRPr lang="en-US" altLang="zh-CN" sz="2400" dirty="0"/>
          </a:p>
          <a:p>
            <a:pPr algn="just">
              <a:lnSpc>
                <a:spcPct val="150000"/>
              </a:lnSpc>
              <a:spcBef>
                <a:spcPts val="500"/>
              </a:spcBef>
            </a:pPr>
            <a:r>
              <a:rPr lang="zh-CN" altLang="en-US" sz="2400" dirty="0"/>
              <a:t>另一方面，金融市场长期支持“基建补短板”等低收益的项目，不仅造成大量金融资源的利用效率较低、偿债风险较高，也制约了其他经济部门的发展</a:t>
            </a:r>
            <a:endParaRPr lang="en-US" altLang="zh-CN" sz="2400" dirty="0"/>
          </a:p>
          <a:p>
            <a:pPr>
              <a:lnSpc>
                <a:spcPct val="160000"/>
              </a:lnSpc>
            </a:pPr>
            <a:r>
              <a:rPr lang="zh-CN" altLang="en-US" sz="2400" b="1" dirty="0"/>
              <a:t>应该思考：在未来，</a:t>
            </a:r>
            <a:r>
              <a:rPr lang="zh-CN" altLang="zh-CN" sz="2400" b="1" dirty="0"/>
              <a:t>中国的金融体系如何能够更好地支撑创新型国家战略</a:t>
            </a:r>
            <a:r>
              <a:rPr lang="zh-CN" altLang="en-US" sz="2400" b="1" dirty="0"/>
              <a:t>？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8223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金融体系改革的方向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95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金融体系如何服务于高质量发展？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9" y="2442753"/>
            <a:ext cx="10040112" cy="4036423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第五小节内容提要：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一、扩大高水平金融开放，激发资本市场活力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二、拓宽直接融资渠道，完善利率市场机制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三、支持金融科技创新，实现企业同等待遇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四、推动财政金融分家，打破政府刚性兑付 </a:t>
            </a:r>
          </a:p>
          <a:p>
            <a:pPr marL="0" indent="0">
              <a:lnSpc>
                <a:spcPct val="150000"/>
              </a:lnSpc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40692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扩大高水平对外金融开放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2084832"/>
            <a:ext cx="10654066" cy="4036423"/>
          </a:xfrm>
        </p:spPr>
        <p:txBody>
          <a:bodyPr anchor="ctr">
            <a:normAutofit/>
          </a:bodyPr>
          <a:lstStyle/>
          <a:p>
            <a:pPr algn="just">
              <a:lnSpc>
                <a:spcPct val="140000"/>
              </a:lnSpc>
              <a:spcBef>
                <a:spcPts val="500"/>
              </a:spcBef>
            </a:pPr>
            <a:r>
              <a:rPr kumimoji="1" lang="zh-CN" altLang="en-US" dirty="0">
                <a:solidFill>
                  <a:schemeClr val="tx2"/>
                </a:solidFill>
              </a:rPr>
              <a:t>以更高水平的对外金融开放来促进国内金融体系的改革</a:t>
            </a:r>
            <a:endParaRPr kumimoji="1" lang="en-US" altLang="zh-CN" dirty="0">
              <a:solidFill>
                <a:schemeClr val="tx2"/>
              </a:solidFill>
            </a:endParaRPr>
          </a:p>
          <a:p>
            <a:pPr algn="just">
              <a:lnSpc>
                <a:spcPct val="140000"/>
              </a:lnSpc>
              <a:spcBef>
                <a:spcPts val="500"/>
              </a:spcBef>
            </a:pPr>
            <a:r>
              <a:rPr kumimoji="1" lang="zh-CN" altLang="en-US" dirty="0">
                <a:solidFill>
                  <a:schemeClr val="tx2"/>
                </a:solidFill>
              </a:rPr>
              <a:t>借助外循环来畅通内循环，进一步提升金融市场效率、激发资本市场活力</a:t>
            </a:r>
            <a:endParaRPr kumimoji="1" lang="en-US" altLang="zh-CN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288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扩大高水平对外金融开放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2338250"/>
            <a:ext cx="10040112" cy="4036423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140000"/>
              </a:lnSpc>
              <a:spcBef>
                <a:spcPts val="500"/>
              </a:spcBef>
            </a:pPr>
            <a:r>
              <a:rPr kumimoji="1" lang="en-US" altLang="zh-CN" b="1" dirty="0">
                <a:solidFill>
                  <a:srgbClr val="C00000"/>
                </a:solidFill>
              </a:rPr>
              <a:t>1.</a:t>
            </a:r>
            <a:r>
              <a:rPr kumimoji="1" lang="zh-CN" altLang="en-US" b="1" dirty="0">
                <a:solidFill>
                  <a:srgbClr val="C00000"/>
                </a:solidFill>
              </a:rPr>
              <a:t>“引进来”：为银行业引入外部竞争机制，通过竞争提高资源配置效率</a:t>
            </a:r>
            <a:endParaRPr kumimoji="1" lang="en-US" altLang="zh-CN" b="1" dirty="0">
              <a:solidFill>
                <a:srgbClr val="C00000"/>
              </a:solidFill>
            </a:endParaRPr>
          </a:p>
          <a:p>
            <a:pPr lvl="1" algn="just">
              <a:lnSpc>
                <a:spcPct val="140000"/>
              </a:lnSpc>
            </a:pPr>
            <a:r>
              <a:rPr lang="zh-CN" altLang="en-US" dirty="0"/>
              <a:t>如</a:t>
            </a:r>
            <a:r>
              <a:rPr lang="en-US" altLang="zh-CN" dirty="0"/>
              <a:t>2021</a:t>
            </a:r>
            <a:r>
              <a:rPr lang="zh-CN" altLang="zh-CN" dirty="0"/>
              <a:t>年</a:t>
            </a:r>
            <a:r>
              <a:rPr lang="en-US" altLang="zh-CN" dirty="0"/>
              <a:t>4</a:t>
            </a:r>
            <a:r>
              <a:rPr lang="zh-CN" altLang="zh-CN" dirty="0"/>
              <a:t>月</a:t>
            </a:r>
            <a:r>
              <a:rPr lang="en-US" altLang="zh-CN" dirty="0"/>
              <a:t>9</a:t>
            </a:r>
            <a:r>
              <a:rPr lang="zh-CN" altLang="zh-CN" dirty="0"/>
              <a:t>日</a:t>
            </a:r>
            <a:r>
              <a:rPr lang="zh-CN" altLang="en-US" dirty="0"/>
              <a:t>四部门发布的</a:t>
            </a:r>
            <a:r>
              <a:rPr lang="zh-CN" altLang="zh-CN" dirty="0"/>
              <a:t>《关于金融支持海南全面深化改革开放的意见》</a:t>
            </a:r>
            <a:r>
              <a:rPr lang="zh-CN" altLang="en-US" dirty="0"/>
              <a:t>提到：</a:t>
            </a:r>
            <a:endParaRPr lang="en-US" altLang="zh-CN" dirty="0"/>
          </a:p>
          <a:p>
            <a:pPr lvl="2" algn="just">
              <a:lnSpc>
                <a:spcPct val="140000"/>
              </a:lnSpc>
            </a:pPr>
            <a:r>
              <a:rPr lang="zh-CN" altLang="zh-CN" sz="2400" dirty="0"/>
              <a:t>鼓励境外金融机构落户海南，支持设立中外合资银行</a:t>
            </a:r>
            <a:r>
              <a:rPr lang="zh-CN" altLang="en-US" sz="2400" dirty="0"/>
              <a:t>；</a:t>
            </a:r>
            <a:endParaRPr lang="en-US" altLang="zh-CN" sz="2400" dirty="0"/>
          </a:p>
          <a:p>
            <a:pPr lvl="2" algn="just">
              <a:lnSpc>
                <a:spcPct val="140000"/>
              </a:lnSpc>
            </a:pPr>
            <a:r>
              <a:rPr lang="zh-CN" altLang="en-US" sz="2400" dirty="0"/>
              <a:t>支持</a:t>
            </a:r>
            <a:r>
              <a:rPr lang="zh-CN" altLang="zh-CN" sz="2400" dirty="0"/>
              <a:t>海南的银行引进符合条件的境外战略投资者</a:t>
            </a:r>
            <a:r>
              <a:rPr lang="zh-CN" altLang="en-US" sz="2400" dirty="0"/>
              <a:t>；</a:t>
            </a:r>
            <a:endParaRPr lang="en-US" altLang="zh-CN" sz="2400" dirty="0"/>
          </a:p>
          <a:p>
            <a:pPr lvl="2" algn="just">
              <a:lnSpc>
                <a:spcPct val="140000"/>
              </a:lnSpc>
            </a:pPr>
            <a:r>
              <a:rPr lang="zh-CN" altLang="en-US" sz="2400" dirty="0"/>
              <a:t>对于本地银行：</a:t>
            </a:r>
            <a:r>
              <a:rPr lang="zh-CN" altLang="zh-CN" sz="2400" dirty="0"/>
              <a:t>改善股权结构，完善公司治理</a:t>
            </a:r>
            <a:endParaRPr kumimoji="1" lang="en-US" altLang="zh-CN" sz="28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09949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扩大高水平对外金融开放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2084832"/>
            <a:ext cx="10654066" cy="4036423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140000"/>
              </a:lnSpc>
              <a:spcBef>
                <a:spcPts val="500"/>
              </a:spcBef>
            </a:pPr>
            <a:r>
              <a:rPr kumimoji="1" lang="en-US" altLang="zh-CN" b="1" dirty="0">
                <a:solidFill>
                  <a:srgbClr val="C00000"/>
                </a:solidFill>
              </a:rPr>
              <a:t>2.</a:t>
            </a:r>
            <a:r>
              <a:rPr kumimoji="1" lang="zh-CN" altLang="en-US" b="1" dirty="0">
                <a:solidFill>
                  <a:srgbClr val="C00000"/>
                </a:solidFill>
              </a:rPr>
              <a:t>“走出去”：推动资本市场双向开发，尤其是推进人民币国际化进程</a:t>
            </a:r>
            <a:endParaRPr kumimoji="1" lang="en-US" altLang="zh-CN" b="1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dirty="0"/>
              <a:t>一方面，提升中国的国际地位及面对国际贸易争端时的话语权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另一方面，当人民币成为“锚货币”，有利于企业在国际金融市场融资，并合理控制融资成本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zh-CN" dirty="0"/>
              <a:t>根据</a:t>
            </a:r>
            <a:r>
              <a:rPr lang="en-US" altLang="zh-CN" dirty="0"/>
              <a:t>IMF</a:t>
            </a:r>
            <a:r>
              <a:rPr lang="zh-CN" altLang="zh-CN" dirty="0"/>
              <a:t>报告的数据，截至</a:t>
            </a:r>
            <a:r>
              <a:rPr lang="en-US" altLang="zh-CN" dirty="0"/>
              <a:t>2021</a:t>
            </a:r>
            <a:r>
              <a:rPr lang="zh-CN" altLang="zh-CN" dirty="0"/>
              <a:t>年一季度末，人民币储备规模为</a:t>
            </a:r>
            <a:r>
              <a:rPr lang="en-US" altLang="zh-CN" dirty="0"/>
              <a:t>2874.64</a:t>
            </a:r>
            <a:r>
              <a:rPr lang="zh-CN" altLang="zh-CN" dirty="0"/>
              <a:t>亿美元，在全球</a:t>
            </a:r>
            <a:r>
              <a:rPr lang="en-US" altLang="zh-CN" dirty="0"/>
              <a:t>70</a:t>
            </a:r>
            <a:r>
              <a:rPr lang="zh-CN" altLang="zh-CN" dirty="0"/>
              <a:t>多个央行外汇储备中居第五位，为</a:t>
            </a:r>
            <a:r>
              <a:rPr lang="en-US" altLang="zh-CN" dirty="0"/>
              <a:t>2016</a:t>
            </a:r>
            <a:r>
              <a:rPr lang="zh-CN" altLang="zh-CN" dirty="0"/>
              <a:t>年以来的最高水平</a:t>
            </a:r>
          </a:p>
        </p:txBody>
      </p:sp>
    </p:spTree>
    <p:extLst>
      <p:ext uri="{BB962C8B-B14F-4D97-AF65-F5344CB8AC3E}">
        <p14:creationId xmlns:p14="http://schemas.microsoft.com/office/powerpoint/2010/main" val="40684315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00546" cy="1499616"/>
          </a:xfrm>
        </p:spPr>
        <p:txBody>
          <a:bodyPr/>
          <a:lstStyle/>
          <a:p>
            <a:r>
              <a:rPr kumimoji="1" lang="zh-CN" altLang="en-US" dirty="0"/>
              <a:t>拓宽直接融资渠道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1860884"/>
            <a:ext cx="10157219" cy="4448476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+mn-ea"/>
              </a:rPr>
              <a:t>《“</a:t>
            </a:r>
            <a:r>
              <a:rPr lang="zh-CN" altLang="en-US" b="1" dirty="0">
                <a:solidFill>
                  <a:srgbClr val="C00000"/>
                </a:solidFill>
                <a:latin typeface="+mn-ea"/>
              </a:rPr>
              <a:t>十四五”规划</a:t>
            </a:r>
            <a:r>
              <a:rPr lang="en-US" altLang="zh-CN" b="1" dirty="0">
                <a:solidFill>
                  <a:srgbClr val="C00000"/>
                </a:solidFill>
                <a:latin typeface="+mn-ea"/>
              </a:rPr>
              <a:t>》 </a:t>
            </a:r>
            <a:r>
              <a:rPr lang="zh-CN" altLang="en-US" b="1" dirty="0">
                <a:solidFill>
                  <a:srgbClr val="C00000"/>
                </a:solidFill>
                <a:latin typeface="+mn-ea"/>
              </a:rPr>
              <a:t>中指出：</a:t>
            </a:r>
            <a:endParaRPr lang="en-US" altLang="zh-CN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latin typeface="+mn-ea"/>
              </a:rPr>
              <a:t>「健全实体经济中长期资金供给制度安排，创新直达实体经济的金融产品和服务，增强多层次资本市场融资功能。」</a:t>
            </a:r>
          </a:p>
        </p:txBody>
      </p:sp>
    </p:spTree>
    <p:extLst>
      <p:ext uri="{BB962C8B-B14F-4D97-AF65-F5344CB8AC3E}">
        <p14:creationId xmlns:p14="http://schemas.microsoft.com/office/powerpoint/2010/main" val="41537771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00546" cy="1499616"/>
          </a:xfrm>
        </p:spPr>
        <p:txBody>
          <a:bodyPr/>
          <a:lstStyle/>
          <a:p>
            <a:r>
              <a:rPr kumimoji="1" lang="zh-CN" altLang="en-US" dirty="0"/>
              <a:t>拓宽直接融资渠道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43243D3B-4D7D-C446-B8DB-005CC7C189ED}"/>
              </a:ext>
            </a:extLst>
          </p:cNvPr>
          <p:cNvSpPr txBox="1"/>
          <p:nvPr/>
        </p:nvSpPr>
        <p:spPr>
          <a:xfrm>
            <a:off x="1024128" y="2725874"/>
            <a:ext cx="1022138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</a:pPr>
            <a:r>
              <a:rPr lang="en-US" altLang="zh-CN" sz="2800" b="1" dirty="0">
                <a:solidFill>
                  <a:srgbClr val="C00000"/>
                </a:solidFill>
              </a:rPr>
              <a:t>1.</a:t>
            </a:r>
            <a:r>
              <a:rPr lang="zh-CN" altLang="en-US" sz="2800" b="1" dirty="0">
                <a:solidFill>
                  <a:srgbClr val="C00000"/>
                </a:solidFill>
              </a:rPr>
              <a:t> </a:t>
            </a:r>
            <a:r>
              <a:rPr lang="zh-CN" altLang="zh-CN" sz="2800" b="1" u="sng" dirty="0">
                <a:solidFill>
                  <a:srgbClr val="C00000"/>
                </a:solidFill>
              </a:rPr>
              <a:t>提高直接融资、尤其是股权类融资</a:t>
            </a:r>
            <a:r>
              <a:rPr lang="zh-CN" altLang="zh-CN" sz="2800" b="1" dirty="0">
                <a:solidFill>
                  <a:srgbClr val="C00000"/>
                </a:solidFill>
              </a:rPr>
              <a:t>的比例，吸引</a:t>
            </a:r>
            <a:r>
              <a:rPr lang="zh-CN" altLang="en-US" sz="2800" b="1" dirty="0">
                <a:solidFill>
                  <a:srgbClr val="C00000"/>
                </a:solidFill>
              </a:rPr>
              <a:t>更多</a:t>
            </a:r>
            <a:r>
              <a:rPr lang="zh-CN" altLang="zh-CN" sz="2800" b="1" dirty="0">
                <a:solidFill>
                  <a:srgbClr val="C00000"/>
                </a:solidFill>
              </a:rPr>
              <a:t>长期资金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en-US" altLang="zh-CN" sz="2400" dirty="0"/>
              <a:t>2019</a:t>
            </a:r>
            <a:r>
              <a:rPr lang="zh-CN" altLang="en-US" sz="2400" dirty="0"/>
              <a:t>年开市的科创板即是一个比较好的尝试</a:t>
            </a:r>
            <a:endParaRPr lang="en-US" altLang="zh-CN" sz="2400" dirty="0"/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dirty="0"/>
              <a:t>截至</a:t>
            </a:r>
            <a:r>
              <a:rPr lang="en-US" altLang="zh-CN" sz="2400" dirty="0"/>
              <a:t>2021</a:t>
            </a:r>
            <a:r>
              <a:rPr lang="zh-CN" altLang="en-US" sz="2400" dirty="0"/>
              <a:t>年</a:t>
            </a:r>
            <a:r>
              <a:rPr lang="en-US" altLang="zh-CN" sz="2400" dirty="0"/>
              <a:t>7</a:t>
            </a:r>
            <a:r>
              <a:rPr lang="zh-CN" altLang="en-US" sz="2400" dirty="0"/>
              <a:t>月</a:t>
            </a:r>
            <a:r>
              <a:rPr lang="en-US" altLang="zh-CN" sz="2400" dirty="0"/>
              <a:t>22</a:t>
            </a:r>
            <a:r>
              <a:rPr lang="zh-CN" altLang="en-US" sz="2400" dirty="0"/>
              <a:t>日，科创板成立两周年，共有</a:t>
            </a:r>
            <a:r>
              <a:rPr lang="en-US" altLang="zh-CN" sz="2400" dirty="0"/>
              <a:t>313</a:t>
            </a:r>
            <a:r>
              <a:rPr lang="zh-CN" altLang="en-US" sz="2400" dirty="0"/>
              <a:t>家上市公司，总市值达</a:t>
            </a:r>
            <a:r>
              <a:rPr lang="en-US" altLang="zh-CN" sz="2400" dirty="0"/>
              <a:t>4.95</a:t>
            </a:r>
            <a:r>
              <a:rPr lang="zh-CN" altLang="en-US" sz="2400" dirty="0"/>
              <a:t>万亿元，成为了优秀科创企业的重要融资渠道</a:t>
            </a:r>
          </a:p>
        </p:txBody>
      </p:sp>
    </p:spTree>
    <p:extLst>
      <p:ext uri="{BB962C8B-B14F-4D97-AF65-F5344CB8AC3E}">
        <p14:creationId xmlns:p14="http://schemas.microsoft.com/office/powerpoint/2010/main" val="164282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跨时间、跨区域的资源配置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2131858"/>
            <a:ext cx="10798904" cy="4023360"/>
          </a:xfrm>
        </p:spPr>
        <p:txBody>
          <a:bodyPr anchor="t">
            <a:normAutofit fontScale="92500"/>
          </a:bodyPr>
          <a:lstStyle/>
          <a:p>
            <a:pPr>
              <a:lnSpc>
                <a:spcPct val="200000"/>
              </a:lnSpc>
              <a:spcBef>
                <a:spcPts val="500"/>
              </a:spcBef>
            </a:pPr>
            <a:r>
              <a:rPr kumimoji="1" lang="zh-CN" altLang="en-US" sz="3200" b="1" dirty="0">
                <a:solidFill>
                  <a:srgbClr val="C00000"/>
                </a:solidFill>
              </a:rPr>
              <a:t>跨时间的资源配置 </a:t>
            </a:r>
            <a:r>
              <a:rPr kumimoji="1" lang="en-US" altLang="zh-CN" sz="3200" b="1" dirty="0">
                <a:solidFill>
                  <a:srgbClr val="C00000"/>
                </a:solidFill>
              </a:rPr>
              <a:t>——</a:t>
            </a:r>
            <a:r>
              <a:rPr kumimoji="1" lang="zh-CN" altLang="en-US" sz="3200" b="1" dirty="0">
                <a:solidFill>
                  <a:srgbClr val="C00000"/>
                </a:solidFill>
              </a:rPr>
              <a:t>服务于长期的发展</a:t>
            </a:r>
            <a:endParaRPr kumimoji="1" lang="en-US" altLang="zh-CN" sz="3200" b="1" dirty="0">
              <a:solidFill>
                <a:srgbClr val="C00000"/>
              </a:solidFill>
            </a:endParaRPr>
          </a:p>
          <a:p>
            <a:pPr lvl="1">
              <a:lnSpc>
                <a:spcPct val="200000"/>
              </a:lnSpc>
            </a:pPr>
            <a:r>
              <a:rPr lang="zh-CN" altLang="zh-CN" dirty="0"/>
              <a:t>当投资过剩而消费不足时，</a:t>
            </a:r>
            <a:r>
              <a:rPr lang="zh-CN" altLang="en-US" dirty="0"/>
              <a:t>产品滞销，投资</a:t>
            </a:r>
            <a:r>
              <a:rPr lang="zh-CN" altLang="zh-CN" dirty="0"/>
              <a:t>回报率下降，个人倾向选择当期消费</a:t>
            </a:r>
            <a:endParaRPr lang="en-US" altLang="zh-CN" dirty="0"/>
          </a:p>
          <a:p>
            <a:pPr lvl="1">
              <a:lnSpc>
                <a:spcPct val="200000"/>
              </a:lnSpc>
            </a:pPr>
            <a:r>
              <a:rPr lang="zh-CN" altLang="zh-CN" dirty="0"/>
              <a:t>当消费过度而投资不足时，</a:t>
            </a:r>
            <a:r>
              <a:rPr lang="zh-CN" altLang="en-US" dirty="0"/>
              <a:t>产品脱销，投资</a:t>
            </a:r>
            <a:r>
              <a:rPr lang="zh-CN" altLang="zh-CN" dirty="0"/>
              <a:t>回报率上升，个人和企业更倾向选择当期储蓄和投资</a:t>
            </a:r>
            <a:endParaRPr lang="en-US" altLang="zh-CN" dirty="0"/>
          </a:p>
          <a:p>
            <a:pPr lvl="1">
              <a:lnSpc>
                <a:spcPct val="200000"/>
              </a:lnSpc>
            </a:pPr>
            <a:r>
              <a:rPr lang="zh-CN" altLang="zh-CN" dirty="0"/>
              <a:t>在消费和投资的此消彼长中</a:t>
            </a:r>
            <a:r>
              <a:rPr lang="zh-CN" altLang="en-US" dirty="0"/>
              <a:t>，达到最优的</a:t>
            </a:r>
            <a:r>
              <a:rPr lang="zh-CN" altLang="en-US" dirty="0">
                <a:solidFill>
                  <a:srgbClr val="C00000"/>
                </a:solidFill>
              </a:rPr>
              <a:t>“黄金律”</a:t>
            </a:r>
            <a:r>
              <a:rPr lang="zh-CN" altLang="en-US" dirty="0"/>
              <a:t>状态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224001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00546" cy="1499616"/>
          </a:xfrm>
        </p:spPr>
        <p:txBody>
          <a:bodyPr/>
          <a:lstStyle/>
          <a:p>
            <a:r>
              <a:rPr kumimoji="1" lang="zh-CN" altLang="en-US" dirty="0"/>
              <a:t>拓宽直接融资渠道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91F09060-346A-CB44-A0AD-2D36281E4AEB}"/>
              </a:ext>
            </a:extLst>
          </p:cNvPr>
          <p:cNvSpPr txBox="1"/>
          <p:nvPr/>
        </p:nvSpPr>
        <p:spPr>
          <a:xfrm>
            <a:off x="847251" y="2615183"/>
            <a:ext cx="1084217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</a:rPr>
              <a:t>2.</a:t>
            </a:r>
            <a:r>
              <a:rPr lang="zh-CN" altLang="en-US" sz="2800" b="1" dirty="0">
                <a:solidFill>
                  <a:srgbClr val="C00000"/>
                </a:solidFill>
              </a:rPr>
              <a:t> </a:t>
            </a:r>
            <a:r>
              <a:rPr lang="zh-CN" altLang="zh-CN" sz="2800" b="1" u="sng" dirty="0">
                <a:solidFill>
                  <a:srgbClr val="C00000"/>
                </a:solidFill>
              </a:rPr>
              <a:t>深化利率市场化改革</a:t>
            </a:r>
            <a:r>
              <a:rPr lang="zh-CN" altLang="en-US" sz="2800" b="1" dirty="0">
                <a:solidFill>
                  <a:srgbClr val="C00000"/>
                </a:solidFill>
              </a:rPr>
              <a:t>，使得利率能够充分反映投资回报，使金融资源更多地流向中小微、民营企业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en-US" altLang="zh-CN" sz="2400" b="1" dirty="0"/>
              <a:t>2015</a:t>
            </a:r>
            <a:r>
              <a:rPr lang="zh-CN" altLang="en-US" sz="2400" b="1" dirty="0"/>
              <a:t>年前后，存贷款利率限制先后放开</a:t>
            </a:r>
            <a:endParaRPr lang="en-US" altLang="zh-CN" sz="2400" b="1" dirty="0"/>
          </a:p>
          <a:p>
            <a:pPr marL="1257300" lvl="2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dirty="0"/>
              <a:t>但在银行业内，贷款依然存在着隐性下限（如贷款基准利率的</a:t>
            </a:r>
            <a:r>
              <a:rPr lang="en-US" altLang="zh-CN" sz="2400" dirty="0"/>
              <a:t>0.9</a:t>
            </a:r>
            <a:r>
              <a:rPr lang="zh-CN" altLang="en-US" sz="2400" dirty="0"/>
              <a:t>倍）</a:t>
            </a:r>
            <a:endParaRPr lang="en-US" altLang="zh-CN" sz="2400" dirty="0"/>
          </a:p>
          <a:p>
            <a:pPr marL="1257300" lvl="2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dirty="0"/>
              <a:t>同时，银行仍要接受央行的窗口指导，对特定企业的信贷给予优待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8591836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00546" cy="1499616"/>
          </a:xfrm>
        </p:spPr>
        <p:txBody>
          <a:bodyPr/>
          <a:lstStyle/>
          <a:p>
            <a:r>
              <a:rPr kumimoji="1" lang="zh-CN" altLang="en-US" dirty="0"/>
              <a:t>拓宽直接融资渠道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91F09060-346A-CB44-A0AD-2D36281E4AEB}"/>
              </a:ext>
            </a:extLst>
          </p:cNvPr>
          <p:cNvSpPr txBox="1"/>
          <p:nvPr/>
        </p:nvSpPr>
        <p:spPr>
          <a:xfrm>
            <a:off x="673768" y="1973499"/>
            <a:ext cx="1109586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</a:rPr>
              <a:t>2.</a:t>
            </a:r>
            <a:r>
              <a:rPr lang="zh-CN" altLang="en-US" sz="2800" b="1" dirty="0">
                <a:solidFill>
                  <a:srgbClr val="C00000"/>
                </a:solidFill>
              </a:rPr>
              <a:t> </a:t>
            </a:r>
            <a:r>
              <a:rPr lang="zh-CN" altLang="zh-CN" sz="2800" b="1" u="sng" dirty="0">
                <a:solidFill>
                  <a:srgbClr val="C00000"/>
                </a:solidFill>
              </a:rPr>
              <a:t>深化利率市场化改革</a:t>
            </a:r>
            <a:r>
              <a:rPr lang="zh-CN" altLang="en-US" sz="2800" b="1" dirty="0">
                <a:solidFill>
                  <a:srgbClr val="C00000"/>
                </a:solidFill>
              </a:rPr>
              <a:t>，使得利率能够充分反映投资回报，使金融资源更多地流向中小微、民营企业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en-US" altLang="zh-CN" sz="2400" b="1" dirty="0"/>
              <a:t>2019</a:t>
            </a:r>
            <a:r>
              <a:rPr lang="zh-CN" altLang="en-US" sz="2400" b="1" dirty="0"/>
              <a:t>年</a:t>
            </a:r>
            <a:r>
              <a:rPr lang="en-US" altLang="zh-CN" sz="2400" b="1" dirty="0"/>
              <a:t>8</a:t>
            </a:r>
            <a:r>
              <a:rPr lang="zh-CN" altLang="en-US" sz="2400" b="1" dirty="0"/>
              <a:t>月，央行改革并完善了贷款市场报价利率（</a:t>
            </a:r>
            <a:r>
              <a:rPr lang="en-US" altLang="zh-CN" sz="2400" b="1" dirty="0"/>
              <a:t>LPR</a:t>
            </a:r>
            <a:r>
              <a:rPr lang="zh-CN" altLang="en-US" sz="2400" b="1" dirty="0"/>
              <a:t>）形成机制</a:t>
            </a:r>
            <a:endParaRPr lang="en-US" altLang="zh-CN" sz="2400" b="1" dirty="0"/>
          </a:p>
          <a:p>
            <a:pPr marL="1257300" lvl="2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dirty="0"/>
              <a:t>简单来说，就是在央行中期政策利率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Medium-term </a:t>
            </a:r>
            <a:r>
              <a:rPr lang="en-US" altLang="zh-CN" sz="2000" dirty="0"/>
              <a:t>Lending Facility</a:t>
            </a:r>
            <a:r>
              <a:rPr lang="zh-CN" altLang="en-US" sz="2000" dirty="0"/>
              <a:t>， </a:t>
            </a:r>
            <a:r>
              <a:rPr lang="en-US" altLang="zh-CN" sz="2000" dirty="0" smtClean="0"/>
              <a:t>MLF</a:t>
            </a:r>
            <a:r>
              <a:rPr lang="zh-CN" altLang="en-US" sz="2000" dirty="0"/>
              <a:t>）的基础上，由十几家不同所有制的报价行报出贷款市场利率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Loan </a:t>
            </a:r>
            <a:r>
              <a:rPr lang="en-US" altLang="zh-CN" sz="2000" dirty="0"/>
              <a:t>Prime Rate, </a:t>
            </a:r>
            <a:r>
              <a:rPr lang="en-US" altLang="zh-CN" sz="2000" dirty="0" smtClean="0"/>
              <a:t>LPR</a:t>
            </a:r>
            <a:r>
              <a:rPr lang="zh-CN" altLang="en-US" sz="2000" dirty="0"/>
              <a:t>），而后银行参考</a:t>
            </a:r>
            <a:r>
              <a:rPr lang="en-US" altLang="zh-CN" sz="2000" dirty="0"/>
              <a:t>LPR</a:t>
            </a:r>
            <a:r>
              <a:rPr lang="zh-CN" altLang="en-US" sz="2000" dirty="0"/>
              <a:t>确定实际业务中的贷款利率 → 有效降低部分贷款利率</a:t>
            </a:r>
            <a:endParaRPr lang="en-US" altLang="zh-CN" sz="2000" dirty="0"/>
          </a:p>
          <a:p>
            <a:pPr marL="1257300" lvl="2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dirty="0"/>
              <a:t>虽然适时打破了贷款利率隐性下线，但</a:t>
            </a:r>
            <a:r>
              <a:rPr lang="zh-CN" altLang="en-US" sz="2000" b="1" dirty="0"/>
              <a:t>市场基准利率仍以政策利率为中枢来运行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19742965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00546" cy="1499616"/>
          </a:xfrm>
        </p:spPr>
        <p:txBody>
          <a:bodyPr/>
          <a:lstStyle/>
          <a:p>
            <a:r>
              <a:rPr kumimoji="1" lang="zh-CN" altLang="en-US" dirty="0"/>
              <a:t>支持金融科技创新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91F09060-346A-CB44-A0AD-2D36281E4AEB}"/>
              </a:ext>
            </a:extLst>
          </p:cNvPr>
          <p:cNvSpPr txBox="1"/>
          <p:nvPr/>
        </p:nvSpPr>
        <p:spPr>
          <a:xfrm>
            <a:off x="1024128" y="2805194"/>
            <a:ext cx="1084217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800" b="1" dirty="0">
                <a:solidFill>
                  <a:srgbClr val="C00000"/>
                </a:solidFill>
              </a:rPr>
              <a:t>《“</a:t>
            </a:r>
            <a:r>
              <a:rPr lang="zh-CN" altLang="en-US" sz="2800" b="1" dirty="0">
                <a:solidFill>
                  <a:srgbClr val="C00000"/>
                </a:solidFill>
              </a:rPr>
              <a:t>十四五”规划</a:t>
            </a:r>
            <a:r>
              <a:rPr lang="en-US" altLang="zh-CN" sz="2800" b="1" dirty="0">
                <a:solidFill>
                  <a:srgbClr val="C00000"/>
                </a:solidFill>
              </a:rPr>
              <a:t>》 </a:t>
            </a:r>
            <a:r>
              <a:rPr lang="zh-CN" altLang="en-US" sz="2800" b="1" dirty="0">
                <a:solidFill>
                  <a:srgbClr val="C00000"/>
                </a:solidFill>
              </a:rPr>
              <a:t>中指出：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2800" b="1" dirty="0">
                <a:solidFill>
                  <a:srgbClr val="C00000"/>
                </a:solidFill>
              </a:rPr>
              <a:t>「创新金融支持民营企业政策工具，健全融资增信支持体系，对民营企业信用评级、发债一视同仁，降低综合融资成本。」</a:t>
            </a:r>
          </a:p>
        </p:txBody>
      </p:sp>
    </p:spTree>
    <p:extLst>
      <p:ext uri="{BB962C8B-B14F-4D97-AF65-F5344CB8AC3E}">
        <p14:creationId xmlns:p14="http://schemas.microsoft.com/office/powerpoint/2010/main" val="4999809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00546" cy="1499616"/>
          </a:xfrm>
        </p:spPr>
        <p:txBody>
          <a:bodyPr/>
          <a:lstStyle/>
          <a:p>
            <a:r>
              <a:rPr kumimoji="1" lang="zh-CN" altLang="en-US" dirty="0"/>
              <a:t>支持金融科技创新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127754F-9BDF-374E-B466-08776E18EFC7}"/>
              </a:ext>
            </a:extLst>
          </p:cNvPr>
          <p:cNvSpPr txBox="1"/>
          <p:nvPr/>
        </p:nvSpPr>
        <p:spPr>
          <a:xfrm>
            <a:off x="1024128" y="2053481"/>
            <a:ext cx="1044506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b="1" dirty="0">
                <a:solidFill>
                  <a:srgbClr val="C00000"/>
                </a:solidFill>
              </a:rPr>
              <a:t>在提升金融市场活力、完善利率机制的基础上，期待实现企业同等待遇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24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b="1" dirty="0">
                <a:solidFill>
                  <a:srgbClr val="C00000"/>
                </a:solidFill>
              </a:rPr>
              <a:t>科技与金融深度融合，为金融服务实体经济提供了新的手段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dirty="0"/>
              <a:t>如人工智能、机器学习、金融大数据等，有效减少金融市场中信息不对称、信用不完善的问题，以此</a:t>
            </a:r>
            <a:r>
              <a:rPr lang="zh-CN" altLang="en-US" sz="2400" b="1" dirty="0"/>
              <a:t>降低民营企业的融资成本</a:t>
            </a:r>
            <a:endParaRPr lang="en-US" altLang="zh-CN" sz="2400" dirty="0"/>
          </a:p>
          <a:p>
            <a:pPr marL="742950" lvl="1" indent="-285750" algn="just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sz="2400" dirty="0"/>
              <a:t>银行可以运用大数据交叉验证等金融科技，实现更为精准、有效的信贷审批和风险管控，</a:t>
            </a:r>
            <a:r>
              <a:rPr lang="zh-CN" altLang="zh-CN" sz="2400" dirty="0" smtClean="0"/>
              <a:t>免去繁琐</a:t>
            </a:r>
            <a:r>
              <a:rPr lang="zh-CN" altLang="zh-CN" sz="2400" dirty="0"/>
              <a:t>的人工作业</a:t>
            </a:r>
            <a:r>
              <a:rPr lang="zh-CN" altLang="zh-CN" sz="2400" dirty="0" smtClean="0"/>
              <a:t>，</a:t>
            </a:r>
            <a:r>
              <a:rPr lang="zh-CN" altLang="zh-CN" sz="2400" b="1" dirty="0" smtClean="0"/>
              <a:t>降低</a:t>
            </a:r>
            <a:r>
              <a:rPr lang="zh-CN" altLang="zh-CN" sz="2400" b="1" dirty="0"/>
              <a:t>信贷对抵押物的依赖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9452578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00546" cy="1499616"/>
          </a:xfrm>
        </p:spPr>
        <p:txBody>
          <a:bodyPr/>
          <a:lstStyle/>
          <a:p>
            <a:r>
              <a:rPr kumimoji="1" lang="zh-CN" altLang="en-US" dirty="0"/>
              <a:t>支持金融科技创新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E5F0964-B9E2-C140-91D3-B55EB8700611}"/>
              </a:ext>
            </a:extLst>
          </p:cNvPr>
          <p:cNvSpPr txBox="1"/>
          <p:nvPr/>
        </p:nvSpPr>
        <p:spPr>
          <a:xfrm>
            <a:off x="1024128" y="2084832"/>
            <a:ext cx="10012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b="1" dirty="0">
                <a:solidFill>
                  <a:srgbClr val="C00000"/>
                </a:solidFill>
              </a:rPr>
              <a:t>科技与金融深度融合，为金融服务实体经济提供了新的手段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b="1" dirty="0">
                <a:solidFill>
                  <a:srgbClr val="C00000"/>
                </a:solidFill>
              </a:rPr>
              <a:t>金融科技助力普惠金融：以农村的小微经营主体为例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FCCA502-50FF-1A48-846A-933CF5CEA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168" y="3677761"/>
            <a:ext cx="4724164" cy="2637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019C61A-B5E8-BF4C-B671-FD0D02EDFD9F}"/>
              </a:ext>
            </a:extLst>
          </p:cNvPr>
          <p:cNvSpPr txBox="1"/>
          <p:nvPr/>
        </p:nvSpPr>
        <p:spPr>
          <a:xfrm>
            <a:off x="738051" y="3424676"/>
            <a:ext cx="6100354" cy="2817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sz="2000" dirty="0"/>
              <a:t>如农户、农产品电商等，他们贷款周期短、频率高，缺少符合要求的抵押</a:t>
            </a:r>
            <a:r>
              <a:rPr lang="zh-CN" altLang="en-US" sz="2000" dirty="0"/>
              <a:t>物</a:t>
            </a:r>
            <a:endParaRPr lang="en-US" altLang="zh-CN" sz="2000" dirty="0"/>
          </a:p>
          <a:p>
            <a:pPr marL="800100" lvl="1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000" dirty="0"/>
              <a:t>蚂蚁集团旗下的网商银行开发了卫星遥感信贷技术，卫星系统可以识别农田的大小、农作物种类，预测产量及产值，再给予农户对应的信贷额度 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854653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00546" cy="1499616"/>
          </a:xfrm>
        </p:spPr>
        <p:txBody>
          <a:bodyPr/>
          <a:lstStyle/>
          <a:p>
            <a:r>
              <a:rPr kumimoji="1" lang="zh-CN" altLang="en-US" dirty="0"/>
              <a:t>支持金融科技创新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E5F0964-B9E2-C140-91D3-B55EB8700611}"/>
              </a:ext>
            </a:extLst>
          </p:cNvPr>
          <p:cNvSpPr txBox="1"/>
          <p:nvPr/>
        </p:nvSpPr>
        <p:spPr>
          <a:xfrm>
            <a:off x="1024128" y="2084832"/>
            <a:ext cx="101437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b="1" dirty="0">
                <a:solidFill>
                  <a:srgbClr val="C00000"/>
                </a:solidFill>
              </a:rPr>
              <a:t>科技与金融深度融合，为金融服务实体经济提供了新的手段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b="1" dirty="0">
                <a:solidFill>
                  <a:srgbClr val="C00000"/>
                </a:solidFill>
              </a:rPr>
              <a:t>央行等部门对普惠小微贷款的支持力度也不断加强 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E0A89F63-FC7A-BE45-97AA-EF1D744426B5}"/>
              </a:ext>
            </a:extLst>
          </p:cNvPr>
          <p:cNvSpPr txBox="1"/>
          <p:nvPr/>
        </p:nvSpPr>
        <p:spPr>
          <a:xfrm>
            <a:off x="1340352" y="3385547"/>
            <a:ext cx="9985145" cy="225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sz="2400" dirty="0"/>
              <a:t>《</a:t>
            </a:r>
            <a:r>
              <a:rPr lang="en-US" altLang="zh-CN" sz="2400" dirty="0"/>
              <a:t>2020</a:t>
            </a:r>
            <a:r>
              <a:rPr lang="zh-CN" altLang="zh-CN" sz="2400" dirty="0"/>
              <a:t>年政府工作报告》中明确提出，大型商业银行的普惠型小微企业贷款增速要高于</a:t>
            </a:r>
            <a:r>
              <a:rPr lang="en-US" altLang="zh-CN" sz="2400" dirty="0"/>
              <a:t>40%</a:t>
            </a:r>
            <a:r>
              <a:rPr lang="zh-CN" altLang="zh-CN" sz="2400" dirty="0"/>
              <a:t>，</a:t>
            </a:r>
            <a:r>
              <a:rPr lang="en-US" altLang="zh-CN" sz="2400" dirty="0"/>
              <a:t>2021</a:t>
            </a:r>
            <a:r>
              <a:rPr lang="zh-CN" altLang="zh-CN" sz="2400" dirty="0"/>
              <a:t>年仍要求这一增速保持在</a:t>
            </a:r>
            <a:r>
              <a:rPr lang="en-US" altLang="zh-CN" sz="2400" dirty="0"/>
              <a:t>30%</a:t>
            </a:r>
            <a:r>
              <a:rPr lang="zh-CN" altLang="zh-CN" sz="2400" dirty="0"/>
              <a:t>以上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sz="2400" dirty="0"/>
              <a:t>得益于政策与科技的有力支持，普惠贷款自</a:t>
            </a:r>
            <a:r>
              <a:rPr lang="en-US" altLang="zh-CN" sz="2400" dirty="0"/>
              <a:t>2018</a:t>
            </a:r>
            <a:r>
              <a:rPr lang="zh-CN" altLang="zh-CN" sz="2400" dirty="0"/>
              <a:t>年起处于加速上升的态势。截至</a:t>
            </a:r>
            <a:r>
              <a:rPr lang="en-US" altLang="zh-CN" sz="2400" dirty="0"/>
              <a:t>2021</a:t>
            </a:r>
            <a:r>
              <a:rPr lang="zh-CN" altLang="zh-CN" sz="2400" dirty="0"/>
              <a:t>年</a:t>
            </a:r>
            <a:r>
              <a:rPr lang="en-US" altLang="zh-CN" sz="2400" dirty="0"/>
              <a:t>7</a:t>
            </a:r>
            <a:r>
              <a:rPr lang="zh-CN" altLang="zh-CN" sz="2400" dirty="0"/>
              <a:t>月底，普惠小微贷款支持小微经营主体</a:t>
            </a:r>
            <a:r>
              <a:rPr lang="en-US" altLang="zh-CN" sz="2400" dirty="0"/>
              <a:t>3800</a:t>
            </a:r>
            <a:r>
              <a:rPr lang="zh-CN" altLang="zh-CN" sz="2400" dirty="0"/>
              <a:t>多万户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2639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00546" cy="1499616"/>
          </a:xfrm>
        </p:spPr>
        <p:txBody>
          <a:bodyPr/>
          <a:lstStyle/>
          <a:p>
            <a:r>
              <a:rPr kumimoji="1" lang="zh-CN" altLang="en-US" dirty="0"/>
              <a:t>推动财政金融分家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F12F5ECC-1F35-DE47-8D69-76DD034566AB}"/>
              </a:ext>
            </a:extLst>
          </p:cNvPr>
          <p:cNvSpPr txBox="1"/>
          <p:nvPr/>
        </p:nvSpPr>
        <p:spPr>
          <a:xfrm>
            <a:off x="433137" y="2614221"/>
            <a:ext cx="113626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dirty="0" smtClean="0"/>
              <a:t>“</a:t>
            </a:r>
            <a:r>
              <a:rPr lang="zh-CN" altLang="zh-CN" sz="2400" dirty="0">
                <a:solidFill>
                  <a:srgbClr val="C00000"/>
                </a:solidFill>
              </a:rPr>
              <a:t>财政和金融不分家</a:t>
            </a:r>
            <a:r>
              <a:rPr lang="zh-CN" altLang="en-US" sz="2400" dirty="0"/>
              <a:t>”</a:t>
            </a:r>
            <a:r>
              <a:rPr lang="zh-CN" altLang="zh-CN" sz="2400" dirty="0"/>
              <a:t>这一根源性特征导致了财政所投资项目的收益低、相关金融产品出现“</a:t>
            </a:r>
            <a:r>
              <a:rPr lang="zh-CN" altLang="zh-CN" sz="2400" dirty="0">
                <a:solidFill>
                  <a:srgbClr val="C00000"/>
                </a:solidFill>
              </a:rPr>
              <a:t>刚性兑付</a:t>
            </a:r>
            <a:r>
              <a:rPr lang="zh-CN" altLang="zh-CN" sz="2400" dirty="0"/>
              <a:t>”、影子银行高速发展等系列问题，使得大量金融配置到了低效率的行业和企业中 </a:t>
            </a:r>
            <a:endParaRPr lang="en-US" altLang="zh-CN" sz="2400" dirty="0"/>
          </a:p>
          <a:p>
            <a:pPr marL="800100" lvl="1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zh-CN" sz="2400" dirty="0"/>
              <a:t>投资者对于政府产生的“</a:t>
            </a:r>
            <a:r>
              <a:rPr lang="zh-CN" altLang="zh-CN" sz="2400" dirty="0">
                <a:solidFill>
                  <a:srgbClr val="C00000"/>
                </a:solidFill>
              </a:rPr>
              <a:t>隐性担保</a:t>
            </a:r>
            <a:r>
              <a:rPr lang="zh-CN" altLang="zh-CN" sz="2400" dirty="0"/>
              <a:t>”预期将会降低地方政府性债券的融资成本</a:t>
            </a:r>
            <a:r>
              <a:rPr lang="zh-CN" altLang="en-US" sz="2400" dirty="0"/>
              <a:t>（相较于民营企业约为四成）</a:t>
            </a:r>
            <a:r>
              <a:rPr lang="zh-CN" altLang="zh-CN" sz="2400" dirty="0"/>
              <a:t>，使得基本面较差的城投公司得以持续以较低的成本发债，进一步增加了地方政府性债务风险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4074769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标题 1">
            <a:extLst>
              <a:ext uri="{FF2B5EF4-FFF2-40B4-BE49-F238E27FC236}">
                <a16:creationId xmlns="" xmlns:a16="http://schemas.microsoft.com/office/drawing/2014/main" id="{0C484B16-E117-4760-9FD0-6B9344FA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民营企业融资难</a:t>
            </a:r>
            <a:endParaRPr kumimoji="1" lang="zh-CN" altLang="en-US" dirty="0"/>
          </a:p>
        </p:txBody>
      </p:sp>
      <p:sp>
        <p:nvSpPr>
          <p:cNvPr id="63490" name="内容占位符 2">
            <a:extLst>
              <a:ext uri="{FF2B5EF4-FFF2-40B4-BE49-F238E27FC236}">
                <a16:creationId xmlns="" xmlns:a16="http://schemas.microsoft.com/office/drawing/2014/main" id="{CC79828E-9DB1-43E8-B2BD-8978033CB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圆角矩形 3">
            <a:extLst>
              <a:ext uri="{FF2B5EF4-FFF2-40B4-BE49-F238E27FC236}">
                <a16:creationId xmlns="" xmlns:a16="http://schemas.microsoft.com/office/drawing/2014/main" id="{07995F45-59DB-4BF8-A125-CE673C0FA7ED}"/>
              </a:ext>
            </a:extLst>
          </p:cNvPr>
          <p:cNvSpPr/>
          <p:nvPr/>
        </p:nvSpPr>
        <p:spPr>
          <a:xfrm>
            <a:off x="2543176" y="3141664"/>
            <a:ext cx="1584325" cy="935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dirty="0">
                <a:latin typeface="Bookman Old Style" charset="0"/>
              </a:rPr>
              <a:t>商业银行</a:t>
            </a:r>
          </a:p>
        </p:txBody>
      </p:sp>
      <p:sp>
        <p:nvSpPr>
          <p:cNvPr id="5" name="圆角矩形 4">
            <a:extLst>
              <a:ext uri="{FF2B5EF4-FFF2-40B4-BE49-F238E27FC236}">
                <a16:creationId xmlns="" xmlns:a16="http://schemas.microsoft.com/office/drawing/2014/main" id="{EFD96C75-B483-49E6-804B-A3F70FBA08DE}"/>
              </a:ext>
            </a:extLst>
          </p:cNvPr>
          <p:cNvSpPr/>
          <p:nvPr/>
        </p:nvSpPr>
        <p:spPr>
          <a:xfrm>
            <a:off x="5207000" y="1901826"/>
            <a:ext cx="1582738" cy="936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sz="2800" dirty="0">
                <a:solidFill>
                  <a:srgbClr val="FF3300"/>
                </a:solidFill>
                <a:latin typeface="Bookman Old Style" charset="0"/>
              </a:rPr>
              <a:t>SOE</a:t>
            </a:r>
            <a:endParaRPr kumimoji="1" lang="zh-CN" altLang="en-US" sz="2800" dirty="0">
              <a:solidFill>
                <a:srgbClr val="FF3300"/>
              </a:solidFill>
              <a:latin typeface="Bookman Old Style" charset="0"/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="" xmlns:a16="http://schemas.microsoft.com/office/drawing/2014/main" id="{33EF0AD6-51F5-4DC0-922C-15F8E1D86C4E}"/>
              </a:ext>
            </a:extLst>
          </p:cNvPr>
          <p:cNvSpPr/>
          <p:nvPr/>
        </p:nvSpPr>
        <p:spPr>
          <a:xfrm>
            <a:off x="5181601" y="4379914"/>
            <a:ext cx="1584325" cy="935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dirty="0">
                <a:latin typeface="Bookman Old Style" charset="0"/>
              </a:rPr>
              <a:t>民企</a:t>
            </a:r>
          </a:p>
        </p:txBody>
      </p:sp>
      <p:sp>
        <p:nvSpPr>
          <p:cNvPr id="7" name="圆角矩形 6">
            <a:extLst>
              <a:ext uri="{FF2B5EF4-FFF2-40B4-BE49-F238E27FC236}">
                <a16:creationId xmlns="" xmlns:a16="http://schemas.microsoft.com/office/drawing/2014/main" id="{37E12DFA-EF40-48E7-9FE8-D3E8A5DB58F4}"/>
              </a:ext>
            </a:extLst>
          </p:cNvPr>
          <p:cNvSpPr/>
          <p:nvPr/>
        </p:nvSpPr>
        <p:spPr>
          <a:xfrm>
            <a:off x="7896226" y="3141664"/>
            <a:ext cx="1584325" cy="935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dirty="0">
                <a:latin typeface="Bookman Old Style" charset="0"/>
              </a:rPr>
              <a:t>影子银行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="" xmlns:a16="http://schemas.microsoft.com/office/drawing/2014/main" id="{F1528A03-5BEA-4CE6-883F-38397634FC4C}"/>
              </a:ext>
            </a:extLst>
          </p:cNvPr>
          <p:cNvSpPr/>
          <p:nvPr/>
        </p:nvSpPr>
        <p:spPr>
          <a:xfrm>
            <a:off x="5208589" y="3141664"/>
            <a:ext cx="1584325" cy="935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sz="2800" dirty="0" smtClean="0">
                <a:solidFill>
                  <a:srgbClr val="FF3300"/>
                </a:solidFill>
                <a:latin typeface="Bookman Old Style" charset="0"/>
              </a:rPr>
              <a:t>政府</a:t>
            </a:r>
            <a:endParaRPr kumimoji="1" lang="en-US" altLang="zh-CN" sz="2800" dirty="0" smtClean="0">
              <a:solidFill>
                <a:srgbClr val="FF3300"/>
              </a:solidFill>
              <a:latin typeface="Bookman Old Style" charset="0"/>
            </a:endParaRPr>
          </a:p>
          <a:p>
            <a:pPr algn="ctr">
              <a:defRPr/>
            </a:pPr>
            <a:r>
              <a:rPr kumimoji="1" lang="en-US" altLang="zh-CN" sz="2800" dirty="0" smtClean="0">
                <a:solidFill>
                  <a:srgbClr val="FF3300"/>
                </a:solidFill>
                <a:latin typeface="Bookman Old Style" charset="0"/>
              </a:rPr>
              <a:t>LGFV</a:t>
            </a:r>
            <a:endParaRPr kumimoji="1" lang="zh-CN" altLang="en-US" sz="2800" dirty="0">
              <a:solidFill>
                <a:srgbClr val="FF3300"/>
              </a:solidFill>
              <a:latin typeface="Bookman Old Style" charset="0"/>
            </a:endParaRPr>
          </a:p>
        </p:txBody>
      </p:sp>
      <p:sp>
        <p:nvSpPr>
          <p:cNvPr id="9" name="右箭头 8">
            <a:extLst>
              <a:ext uri="{FF2B5EF4-FFF2-40B4-BE49-F238E27FC236}">
                <a16:creationId xmlns="" xmlns:a16="http://schemas.microsoft.com/office/drawing/2014/main" id="{DB1C9C4B-2304-4B70-A86F-49638E48CF11}"/>
              </a:ext>
            </a:extLst>
          </p:cNvPr>
          <p:cNvSpPr/>
          <p:nvPr/>
        </p:nvSpPr>
        <p:spPr>
          <a:xfrm rot="20043586">
            <a:off x="4140200" y="2368551"/>
            <a:ext cx="1042988" cy="701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atin typeface="Bookman Old Style" charset="0"/>
            </a:endParaRPr>
          </a:p>
        </p:txBody>
      </p:sp>
      <p:sp>
        <p:nvSpPr>
          <p:cNvPr id="10" name="右箭头 9">
            <a:extLst>
              <a:ext uri="{FF2B5EF4-FFF2-40B4-BE49-F238E27FC236}">
                <a16:creationId xmlns="" xmlns:a16="http://schemas.microsoft.com/office/drawing/2014/main" id="{54900558-FD88-4996-82A8-26ECDF04EAD2}"/>
              </a:ext>
            </a:extLst>
          </p:cNvPr>
          <p:cNvSpPr/>
          <p:nvPr/>
        </p:nvSpPr>
        <p:spPr>
          <a:xfrm>
            <a:off x="4176714" y="3294063"/>
            <a:ext cx="1019175" cy="652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atin typeface="Bookman Old Style" charset="0"/>
            </a:endParaRPr>
          </a:p>
        </p:txBody>
      </p:sp>
      <p:cxnSp>
        <p:nvCxnSpPr>
          <p:cNvPr id="12" name="直线箭头连接符 11">
            <a:extLst>
              <a:ext uri="{FF2B5EF4-FFF2-40B4-BE49-F238E27FC236}">
                <a16:creationId xmlns="" xmlns:a16="http://schemas.microsoft.com/office/drawing/2014/main" id="{1B198EE3-18B5-4D9B-8D01-A596D7A34062}"/>
              </a:ext>
            </a:extLst>
          </p:cNvPr>
          <p:cNvCxnSpPr/>
          <p:nvPr/>
        </p:nvCxnSpPr>
        <p:spPr>
          <a:xfrm>
            <a:off x="4127500" y="4368800"/>
            <a:ext cx="935038" cy="57308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右箭头 12">
            <a:extLst>
              <a:ext uri="{FF2B5EF4-FFF2-40B4-BE49-F238E27FC236}">
                <a16:creationId xmlns="" xmlns:a16="http://schemas.microsoft.com/office/drawing/2014/main" id="{5D2233F5-69DA-48A1-B20A-4144A5610FE1}"/>
              </a:ext>
            </a:extLst>
          </p:cNvPr>
          <p:cNvSpPr/>
          <p:nvPr/>
        </p:nvSpPr>
        <p:spPr>
          <a:xfrm rot="1229589">
            <a:off x="6938964" y="2392363"/>
            <a:ext cx="1019175" cy="652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atin typeface="Bookman Old Style" charset="0"/>
            </a:endParaRPr>
          </a:p>
        </p:txBody>
      </p:sp>
      <p:sp>
        <p:nvSpPr>
          <p:cNvPr id="14" name="右箭头 13">
            <a:extLst>
              <a:ext uri="{FF2B5EF4-FFF2-40B4-BE49-F238E27FC236}">
                <a16:creationId xmlns="" xmlns:a16="http://schemas.microsoft.com/office/drawing/2014/main" id="{4F953533-593D-40AF-B8B5-3C187E42AED8}"/>
              </a:ext>
            </a:extLst>
          </p:cNvPr>
          <p:cNvSpPr/>
          <p:nvPr/>
        </p:nvSpPr>
        <p:spPr>
          <a:xfrm rot="10800000">
            <a:off x="6826251" y="3359151"/>
            <a:ext cx="1001713" cy="601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atin typeface="Bookman Old Style" charset="0"/>
            </a:endParaRPr>
          </a:p>
        </p:txBody>
      </p:sp>
      <p:cxnSp>
        <p:nvCxnSpPr>
          <p:cNvPr id="16" name="直线箭头连接符 15">
            <a:extLst>
              <a:ext uri="{FF2B5EF4-FFF2-40B4-BE49-F238E27FC236}">
                <a16:creationId xmlns="" xmlns:a16="http://schemas.microsoft.com/office/drawing/2014/main" id="{938ACC72-673E-4B89-BC38-C14C5331593E}"/>
              </a:ext>
            </a:extLst>
          </p:cNvPr>
          <p:cNvCxnSpPr/>
          <p:nvPr/>
        </p:nvCxnSpPr>
        <p:spPr>
          <a:xfrm flipH="1">
            <a:off x="6950075" y="4232276"/>
            <a:ext cx="846138" cy="70961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标注 17">
            <a:extLst>
              <a:ext uri="{FF2B5EF4-FFF2-40B4-BE49-F238E27FC236}">
                <a16:creationId xmlns="" xmlns:a16="http://schemas.microsoft.com/office/drawing/2014/main" id="{85482306-D51D-4928-B8B9-B4D14582C48A}"/>
              </a:ext>
            </a:extLst>
          </p:cNvPr>
          <p:cNvSpPr/>
          <p:nvPr/>
        </p:nvSpPr>
        <p:spPr>
          <a:xfrm>
            <a:off x="3992563" y="5505450"/>
            <a:ext cx="965200" cy="376238"/>
          </a:xfrm>
          <a:prstGeom prst="wedgeRoundRectCallout">
            <a:avLst>
              <a:gd name="adj1" fmla="val 22951"/>
              <a:gd name="adj2" fmla="val -46339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dirty="0">
                <a:latin typeface="Bookman Old Style" charset="0"/>
              </a:rPr>
              <a:t>低利率</a:t>
            </a:r>
          </a:p>
        </p:txBody>
      </p:sp>
      <p:sp>
        <p:nvSpPr>
          <p:cNvPr id="19" name="圆角矩形标注 18">
            <a:extLst>
              <a:ext uri="{FF2B5EF4-FFF2-40B4-BE49-F238E27FC236}">
                <a16:creationId xmlns="" xmlns:a16="http://schemas.microsoft.com/office/drawing/2014/main" id="{9FB27788-6351-4813-A7ED-53793CD87A16}"/>
              </a:ext>
            </a:extLst>
          </p:cNvPr>
          <p:cNvSpPr/>
          <p:nvPr/>
        </p:nvSpPr>
        <p:spPr>
          <a:xfrm>
            <a:off x="6789739" y="5532438"/>
            <a:ext cx="1106487" cy="374650"/>
          </a:xfrm>
          <a:prstGeom prst="wedgeRoundRectCallout">
            <a:avLst>
              <a:gd name="adj1" fmla="val 14928"/>
              <a:gd name="adj2" fmla="val -48813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dirty="0">
                <a:latin typeface="Bookman Old Style" charset="0"/>
              </a:rPr>
              <a:t>高利率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765926" y="6028294"/>
            <a:ext cx="4142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C00000"/>
                </a:solidFill>
              </a:rPr>
              <a:t>高利率、低回报和刚性</a:t>
            </a:r>
            <a:r>
              <a:rPr kumimoji="1" lang="zh-CN" altLang="en-US" sz="2000">
                <a:solidFill>
                  <a:srgbClr val="C00000"/>
                </a:solidFill>
              </a:rPr>
              <a:t>兑付的组合</a:t>
            </a:r>
          </a:p>
        </p:txBody>
      </p:sp>
    </p:spTree>
    <p:extLst>
      <p:ext uri="{BB962C8B-B14F-4D97-AF65-F5344CB8AC3E}">
        <p14:creationId xmlns:p14="http://schemas.microsoft.com/office/powerpoint/2010/main" val="17380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8" grpId="0" animBg="1"/>
      <p:bldP spid="1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00546" cy="1499616"/>
          </a:xfrm>
        </p:spPr>
        <p:txBody>
          <a:bodyPr/>
          <a:lstStyle/>
          <a:p>
            <a:r>
              <a:rPr kumimoji="1" lang="zh-CN" altLang="en-US" dirty="0"/>
              <a:t>推动财政金融分家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17ADF826-21CB-7849-98B1-0CD295D3E720}"/>
              </a:ext>
            </a:extLst>
          </p:cNvPr>
          <p:cNvSpPr txBox="1"/>
          <p:nvPr/>
        </p:nvSpPr>
        <p:spPr>
          <a:xfrm>
            <a:off x="1024128" y="2084832"/>
            <a:ext cx="10262181" cy="3916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sz="2400" b="1" dirty="0">
                <a:solidFill>
                  <a:srgbClr val="C00000"/>
                </a:solidFill>
              </a:rPr>
              <a:t>未来，要更加明确金融和财政在职能上的差异，推进财政与金融分家：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en-US" altLang="zh-CN" sz="2400" dirty="0"/>
              <a:t>1.</a:t>
            </a:r>
            <a:r>
              <a:rPr lang="zh-CN" altLang="en-US" sz="2400" dirty="0"/>
              <a:t> </a:t>
            </a:r>
            <a:r>
              <a:rPr lang="zh-CN" altLang="zh-CN" sz="2400" dirty="0"/>
              <a:t>推进地方融资平台的市场化转型，促进地方融资平台的公共职能与企业职能分离</a:t>
            </a:r>
            <a:endParaRPr lang="en-US" altLang="zh-CN" sz="2400" dirty="0"/>
          </a:p>
          <a:p>
            <a:pPr marL="800100" lvl="1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en-US" altLang="zh-CN" sz="2400" dirty="0"/>
              <a:t>2.</a:t>
            </a:r>
            <a:r>
              <a:rPr lang="zh-CN" altLang="en-US" sz="2400" dirty="0"/>
              <a:t> </a:t>
            </a:r>
            <a:r>
              <a:rPr lang="zh-CN" altLang="zh-CN" sz="2400" dirty="0"/>
              <a:t>放松地方政府债券融资规模限制，并推进其市场化定价</a:t>
            </a:r>
            <a:r>
              <a:rPr lang="zh-CN" altLang="en-US" sz="2400" dirty="0"/>
              <a:t>，以地方政府债券逐步替代城投债</a:t>
            </a:r>
            <a:endParaRPr lang="en-US" altLang="zh-CN" sz="2400" dirty="0"/>
          </a:p>
          <a:p>
            <a:pPr marL="800100" lvl="1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en-US" altLang="zh-CN" sz="2400" dirty="0"/>
              <a:t>3.</a:t>
            </a:r>
            <a:r>
              <a:rPr lang="zh-CN" altLang="zh-CN" sz="2400" dirty="0"/>
              <a:t>加强金融监管部门和财政部门之间的协同，尤其是加强对影子银行体系的监管，预防系统性金融风险的爆发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6926638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非常感谢！</a:t>
            </a:r>
            <a:endParaRPr kumimoji="1" lang="zh-CN" altLang="en-US" dirty="0"/>
          </a:p>
        </p:txBody>
      </p:sp>
      <p:sp>
        <p:nvSpPr>
          <p:cNvPr id="6" name="图片占位符 5"/>
          <p:cNvSpPr>
            <a:spLocks noGrp="1"/>
          </p:cNvSpPr>
          <p:nvPr>
            <p:ph type="pic" idx="1"/>
          </p:nvPr>
        </p:nvSpPr>
        <p:spPr>
          <a:xfrm>
            <a:off x="0" y="0"/>
            <a:ext cx="12188952" cy="4572000"/>
          </a:xfrm>
        </p:spPr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18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2084832"/>
            <a:ext cx="10798904" cy="4023360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kumimoji="1" lang="zh-CN" altLang="en-US" b="1" dirty="0">
                <a:solidFill>
                  <a:srgbClr val="C00000"/>
                </a:solidFill>
              </a:rPr>
              <a:t>跨地区的资源配置 </a:t>
            </a:r>
            <a:r>
              <a:rPr kumimoji="1" lang="en-US" altLang="zh-CN" b="1" dirty="0">
                <a:solidFill>
                  <a:srgbClr val="C00000"/>
                </a:solidFill>
              </a:rPr>
              <a:t>——</a:t>
            </a:r>
            <a:r>
              <a:rPr kumimoji="1" lang="zh-CN" altLang="en-US" b="1" dirty="0">
                <a:solidFill>
                  <a:srgbClr val="C00000"/>
                </a:solidFill>
              </a:rPr>
              <a:t>服务于全局的发展</a:t>
            </a:r>
            <a:endParaRPr kumimoji="1" lang="en-US" altLang="zh-CN" b="1" dirty="0">
              <a:solidFill>
                <a:srgbClr val="C00000"/>
              </a:solidFill>
            </a:endParaRPr>
          </a:p>
          <a:p>
            <a:pPr lvl="1">
              <a:lnSpc>
                <a:spcPct val="200000"/>
              </a:lnSpc>
            </a:pPr>
            <a:r>
              <a:rPr lang="zh-CN" altLang="en-US" dirty="0"/>
              <a:t>需求</a:t>
            </a:r>
            <a:r>
              <a:rPr lang="en-US" altLang="zh-CN" dirty="0">
                <a:solidFill>
                  <a:schemeClr val="accent1"/>
                </a:solidFill>
              </a:rPr>
              <a:t>&gt;</a:t>
            </a:r>
            <a:r>
              <a:rPr lang="zh-CN" altLang="en-US" dirty="0"/>
              <a:t>供给</a:t>
            </a:r>
            <a:r>
              <a:rPr lang="zh-CN" altLang="en-US" dirty="0">
                <a:solidFill>
                  <a:schemeClr val="accent1"/>
                </a:solidFill>
              </a:rPr>
              <a:t>⇒</a:t>
            </a:r>
            <a:r>
              <a:rPr lang="zh-CN" altLang="en-US" dirty="0"/>
              <a:t>收益率</a:t>
            </a:r>
            <a:r>
              <a:rPr lang="zh-CN" altLang="en-US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↑</a:t>
            </a:r>
            <a:r>
              <a:rPr lang="zh-CN" altLang="en-US" dirty="0"/>
              <a:t> ：</a:t>
            </a:r>
            <a:r>
              <a:rPr lang="zh-CN" altLang="zh-CN" dirty="0"/>
              <a:t>吸引其他地区的商品、劳动力或者资本进入，供给逐渐扩大</a:t>
            </a:r>
            <a:endParaRPr lang="en-US" altLang="zh-CN" dirty="0"/>
          </a:p>
          <a:p>
            <a:pPr lvl="1">
              <a:lnSpc>
                <a:spcPct val="200000"/>
              </a:lnSpc>
            </a:pPr>
            <a:r>
              <a:rPr lang="zh-CN" altLang="en-US" dirty="0"/>
              <a:t>供给</a:t>
            </a:r>
            <a:r>
              <a:rPr lang="en-US" altLang="zh-CN" dirty="0">
                <a:solidFill>
                  <a:schemeClr val="accent1"/>
                </a:solidFill>
              </a:rPr>
              <a:t>&gt;</a:t>
            </a:r>
            <a:r>
              <a:rPr lang="zh-CN" altLang="en-US" dirty="0"/>
              <a:t>需求</a:t>
            </a:r>
            <a:r>
              <a:rPr lang="zh-CN" altLang="en-US" dirty="0">
                <a:solidFill>
                  <a:schemeClr val="accent1"/>
                </a:solidFill>
              </a:rPr>
              <a:t>⇒</a:t>
            </a:r>
            <a:r>
              <a:rPr lang="zh-CN" altLang="zh-CN" dirty="0"/>
              <a:t>收益</a:t>
            </a:r>
            <a:r>
              <a:rPr lang="zh-CN" altLang="en-US" dirty="0"/>
              <a:t>率</a:t>
            </a:r>
            <a:r>
              <a:rPr lang="zh-CN" altLang="en-US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↓：</a:t>
            </a:r>
            <a:r>
              <a:rPr lang="zh-CN" altLang="zh-CN" dirty="0"/>
              <a:t>进而资源又会流出，去寻找下一片收益率较高的区域</a:t>
            </a:r>
            <a:endParaRPr lang="en-US" altLang="zh-CN" dirty="0"/>
          </a:p>
          <a:p>
            <a:pPr lvl="1">
              <a:lnSpc>
                <a:spcPct val="200000"/>
              </a:lnSpc>
            </a:pPr>
            <a:r>
              <a:rPr lang="zh-CN" altLang="zh-CN" dirty="0"/>
              <a:t>资源</a:t>
            </a:r>
            <a:r>
              <a:rPr lang="zh-CN" altLang="en-US" dirty="0"/>
              <a:t>在不同</a:t>
            </a:r>
            <a:r>
              <a:rPr lang="zh-CN" altLang="en-US" dirty="0" smtClean="0"/>
              <a:t>地区流动</a:t>
            </a:r>
            <a:r>
              <a:rPr lang="zh-CN" altLang="zh-CN" dirty="0" smtClean="0"/>
              <a:t>，</a:t>
            </a:r>
            <a:r>
              <a:rPr lang="zh-CN" altLang="zh-CN" dirty="0"/>
              <a:t>最终</a:t>
            </a:r>
            <a:r>
              <a:rPr lang="zh-CN" altLang="zh-CN" dirty="0" smtClean="0"/>
              <a:t>形成“</a:t>
            </a:r>
            <a:r>
              <a:rPr lang="zh-CN" altLang="zh-CN" u="sng" dirty="0">
                <a:solidFill>
                  <a:srgbClr val="C00000"/>
                </a:solidFill>
              </a:rPr>
              <a:t>空间均衡</a:t>
            </a:r>
            <a:r>
              <a:rPr lang="zh-CN" altLang="zh-CN" dirty="0"/>
              <a:t>”，即各地人均</a:t>
            </a:r>
            <a:r>
              <a:rPr lang="en-US" altLang="zh-CN" dirty="0"/>
              <a:t>GDP</a:t>
            </a:r>
            <a:r>
              <a:rPr lang="zh-CN" altLang="zh-CN" dirty="0"/>
              <a:t>大致相当 </a:t>
            </a:r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="" xmlns:a16="http://schemas.microsoft.com/office/drawing/2014/main" id="{3E10F7FA-FF7A-4445-9336-F8DF309C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zh-CN" altLang="en-US" dirty="0"/>
              <a:t>跨时间、跨区域的资源配置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287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金融抑制：利率管制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BA498B26-8CD1-104A-861F-0EF68649AC12}"/>
              </a:ext>
            </a:extLst>
          </p:cNvPr>
          <p:cNvSpPr txBox="1"/>
          <p:nvPr/>
        </p:nvSpPr>
        <p:spPr>
          <a:xfrm>
            <a:off x="904773" y="2534645"/>
            <a:ext cx="10372825" cy="301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500"/>
              </a:spcBef>
            </a:pPr>
            <a:r>
              <a:rPr kumimoji="1" lang="zh-CN" altLang="en-US" sz="2800" b="1" dirty="0" smtClean="0">
                <a:solidFill>
                  <a:srgbClr val="C00000"/>
                </a:solidFill>
              </a:rPr>
              <a:t>①存</a:t>
            </a:r>
            <a:r>
              <a:rPr kumimoji="1" lang="zh-CN" altLang="en-US" sz="2800" b="1" dirty="0">
                <a:solidFill>
                  <a:srgbClr val="C00000"/>
                </a:solidFill>
              </a:rPr>
              <a:t>贷款利率限制 </a:t>
            </a:r>
            <a:r>
              <a:rPr kumimoji="1" lang="en-US" altLang="zh-CN" sz="2800" b="1" dirty="0">
                <a:solidFill>
                  <a:srgbClr val="C00000"/>
                </a:solidFill>
              </a:rPr>
              <a:t>——</a:t>
            </a:r>
            <a:r>
              <a:rPr kumimoji="1" lang="zh-CN" altLang="en-US" sz="2800" b="1" dirty="0">
                <a:solidFill>
                  <a:srgbClr val="C00000"/>
                </a:solidFill>
              </a:rPr>
              <a:t>主要表现形式</a:t>
            </a:r>
            <a:endParaRPr kumimoji="1" lang="en-US" altLang="zh-CN" sz="2800" b="1" dirty="0">
              <a:solidFill>
                <a:srgbClr val="C00000"/>
              </a:solidFill>
            </a:endParaRPr>
          </a:p>
          <a:p>
            <a:pPr marL="265176" lvl="1" indent="-137160">
              <a:lnSpc>
                <a:spcPct val="2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charset="2"/>
              <a:buChar char="p"/>
            </a:pPr>
            <a:r>
              <a:rPr lang="zh-CN" altLang="en-US" sz="2400" dirty="0" smtClean="0"/>
              <a:t>利率</a:t>
            </a:r>
            <a:r>
              <a:rPr lang="zh-CN" altLang="en-US" sz="2400" dirty="0"/>
              <a:t>市场长期以来受到不同程度的行政干预，官方利率显著低于市场利率</a:t>
            </a:r>
            <a:endParaRPr lang="en-US" altLang="zh-CN" sz="2400" dirty="0"/>
          </a:p>
          <a:p>
            <a:pPr marL="265176" lvl="1" indent="-137160">
              <a:lnSpc>
                <a:spcPct val="2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charset="2"/>
              <a:buChar char="p"/>
            </a:pPr>
            <a:r>
              <a:rPr lang="zh-CN" altLang="en-US" sz="2400" dirty="0"/>
              <a:t>长期压低利率实际上形成了一种“居民补贴企业”的财富分配机制，造成了投资和消费结构的失衡 ，从而偏离了“黄金律”水平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679079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金融抑制：利率管制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BA498B26-8CD1-104A-861F-0EF68649AC12}"/>
              </a:ext>
            </a:extLst>
          </p:cNvPr>
          <p:cNvSpPr txBox="1"/>
          <p:nvPr/>
        </p:nvSpPr>
        <p:spPr>
          <a:xfrm>
            <a:off x="682752" y="1812514"/>
            <a:ext cx="9826752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500"/>
              </a:spcBef>
            </a:pPr>
            <a:r>
              <a:rPr kumimoji="1" lang="zh-CN" altLang="en-US" sz="2300" b="1" dirty="0" smtClean="0">
                <a:solidFill>
                  <a:schemeClr val="accent1"/>
                </a:solidFill>
              </a:rPr>
              <a:t>①存</a:t>
            </a:r>
            <a:r>
              <a:rPr kumimoji="1" lang="zh-CN" altLang="en-US" sz="2300" b="1" dirty="0">
                <a:solidFill>
                  <a:schemeClr val="accent1"/>
                </a:solidFill>
              </a:rPr>
              <a:t>贷款利率限制 </a:t>
            </a:r>
            <a:r>
              <a:rPr kumimoji="1"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kumimoji="1"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主要表现形式</a:t>
            </a:r>
            <a:endParaRPr kumimoji="1"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D3AE50EA-51B0-C244-9CB0-E31839CFCB12}"/>
              </a:ext>
            </a:extLst>
          </p:cNvPr>
          <p:cNvSpPr txBox="1"/>
          <p:nvPr/>
        </p:nvSpPr>
        <p:spPr>
          <a:xfrm>
            <a:off x="682752" y="2361777"/>
            <a:ext cx="10509504" cy="3675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zh-CN" altLang="en-US" sz="2800" b="1" dirty="0" smtClean="0">
                <a:solidFill>
                  <a:srgbClr val="C00000"/>
                </a:solidFill>
              </a:rPr>
              <a:t>②财政</a:t>
            </a:r>
            <a:r>
              <a:rPr kumimoji="1" lang="zh-CN" altLang="en-US" sz="2800" b="1" dirty="0">
                <a:solidFill>
                  <a:srgbClr val="C00000"/>
                </a:solidFill>
              </a:rPr>
              <a:t>与金融不分家 </a:t>
            </a:r>
            <a:r>
              <a:rPr kumimoji="1" lang="en-US" altLang="zh-CN" sz="2800" b="1" dirty="0">
                <a:solidFill>
                  <a:srgbClr val="C00000"/>
                </a:solidFill>
              </a:rPr>
              <a:t>——</a:t>
            </a:r>
            <a:r>
              <a:rPr kumimoji="1" lang="zh-CN" altLang="en-US" sz="2800" b="1" dirty="0">
                <a:solidFill>
                  <a:srgbClr val="C00000"/>
                </a:solidFill>
              </a:rPr>
              <a:t>深层次的原因</a:t>
            </a:r>
            <a:endParaRPr kumimoji="1" lang="en-US" altLang="zh-CN" sz="2800" b="1" dirty="0">
              <a:solidFill>
                <a:srgbClr val="C00000"/>
              </a:solidFill>
            </a:endParaRPr>
          </a:p>
          <a:p>
            <a:pPr marL="265176" lvl="1" indent="-137160">
              <a:lnSpc>
                <a:spcPct val="2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charset="2"/>
              <a:buChar char="p"/>
            </a:pPr>
            <a:r>
              <a:rPr lang="zh-CN" altLang="en-US" sz="2400" dirty="0"/>
              <a:t>财政所提供的公共品具有非排他性和非竞争性的特征</a:t>
            </a:r>
            <a:endParaRPr lang="en-US" altLang="zh-CN" sz="2400" dirty="0"/>
          </a:p>
          <a:p>
            <a:pPr marL="722376" lvl="2" indent="-137160">
              <a:lnSpc>
                <a:spcPct val="2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charset="2"/>
              <a:buChar char="p"/>
            </a:pPr>
            <a:r>
              <a:rPr lang="zh-CN" altLang="zh-CN" sz="2000" dirty="0"/>
              <a:t>对于公共品，竞争市场中的价格机制往往是失灵的，投资和回报通常无法相</a:t>
            </a:r>
            <a:r>
              <a:rPr lang="zh-CN" altLang="en-US" sz="2000" dirty="0"/>
              <a:t>匹配</a:t>
            </a:r>
            <a:endParaRPr lang="en-US" altLang="zh-CN" sz="2000" dirty="0"/>
          </a:p>
          <a:p>
            <a:pPr marL="265176" lvl="1" indent="-137160">
              <a:lnSpc>
                <a:spcPct val="2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charset="2"/>
              <a:buChar char="p"/>
            </a:pPr>
            <a:r>
              <a:rPr lang="zh-CN" altLang="zh-CN" sz="2400" dirty="0"/>
              <a:t>金融</a:t>
            </a:r>
            <a:r>
              <a:rPr lang="zh-CN" altLang="zh-CN" sz="2400" dirty="0" smtClean="0"/>
              <a:t>市场通过</a:t>
            </a:r>
            <a:r>
              <a:rPr lang="zh-CN" altLang="zh-CN" sz="2400" dirty="0"/>
              <a:t>资本的价格（即利率）</a:t>
            </a:r>
            <a:r>
              <a:rPr lang="zh-CN" altLang="zh-CN" sz="2400" dirty="0" smtClean="0"/>
              <a:t>配置资源</a:t>
            </a:r>
            <a:r>
              <a:rPr lang="zh-CN" altLang="zh-CN" sz="2400" dirty="0"/>
              <a:t>，</a:t>
            </a:r>
            <a:r>
              <a:rPr lang="zh-CN" altLang="zh-CN" sz="2400" dirty="0" smtClean="0"/>
              <a:t>实现投资</a:t>
            </a:r>
            <a:r>
              <a:rPr lang="zh-CN" altLang="zh-CN" sz="2400" dirty="0"/>
              <a:t>和回报的匹配</a:t>
            </a:r>
            <a:endParaRPr lang="en-US" altLang="zh-CN" sz="2400" dirty="0"/>
          </a:p>
          <a:p>
            <a:pPr marL="265176" lvl="1" indent="-137160">
              <a:lnSpc>
                <a:spcPct val="2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charset="2"/>
              <a:buChar char="p"/>
            </a:pPr>
            <a:r>
              <a:rPr lang="zh-CN" altLang="en-US" sz="2400" dirty="0"/>
              <a:t>如果财政和金融不分家，通过金融来</a:t>
            </a:r>
            <a:r>
              <a:rPr lang="zh-CN" altLang="en-US" sz="2400" dirty="0" smtClean="0"/>
              <a:t>完成财政职能，导致两者混乱</a:t>
            </a:r>
            <a:r>
              <a:rPr lang="zh-CN" altLang="en-US" sz="2400" dirty="0"/>
              <a:t>和低效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664551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金融抑制：利率管制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BA498B26-8CD1-104A-861F-0EF68649AC12}"/>
              </a:ext>
            </a:extLst>
          </p:cNvPr>
          <p:cNvSpPr txBox="1"/>
          <p:nvPr/>
        </p:nvSpPr>
        <p:spPr>
          <a:xfrm>
            <a:off x="682752" y="1812514"/>
            <a:ext cx="9826752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500"/>
              </a:spcBef>
            </a:pPr>
            <a:r>
              <a:rPr kumimoji="1" lang="zh-CN" altLang="en-US" sz="2300" b="1" dirty="0" smtClean="0">
                <a:solidFill>
                  <a:schemeClr val="accent1"/>
                </a:solidFill>
              </a:rPr>
              <a:t>①存</a:t>
            </a:r>
            <a:r>
              <a:rPr kumimoji="1" lang="zh-CN" altLang="en-US" sz="2300" b="1" dirty="0">
                <a:solidFill>
                  <a:schemeClr val="accent1"/>
                </a:solidFill>
              </a:rPr>
              <a:t>贷款利率限制 </a:t>
            </a:r>
            <a:r>
              <a:rPr kumimoji="1"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kumimoji="1"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主要表现形式</a:t>
            </a:r>
            <a:endParaRPr kumimoji="1"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D3AE50EA-51B0-C244-9CB0-E31839CFCB12}"/>
              </a:ext>
            </a:extLst>
          </p:cNvPr>
          <p:cNvSpPr txBox="1"/>
          <p:nvPr/>
        </p:nvSpPr>
        <p:spPr>
          <a:xfrm>
            <a:off x="682752" y="2361777"/>
            <a:ext cx="5108448" cy="1241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zh-CN" altLang="en-US" sz="2300" b="1" dirty="0" smtClean="0">
                <a:solidFill>
                  <a:srgbClr val="C00000"/>
                </a:solidFill>
              </a:rPr>
              <a:t>②财政</a:t>
            </a:r>
            <a:r>
              <a:rPr kumimoji="1" lang="zh-CN" altLang="en-US" sz="2300" b="1" dirty="0">
                <a:solidFill>
                  <a:srgbClr val="C00000"/>
                </a:solidFill>
              </a:rPr>
              <a:t>与金融不分家</a:t>
            </a:r>
            <a:r>
              <a:rPr kumimoji="1" lang="zh-CN" altLang="en-US" sz="1800" b="1" dirty="0">
                <a:solidFill>
                  <a:srgbClr val="C00000"/>
                </a:solidFill>
              </a:rPr>
              <a:t> </a:t>
            </a:r>
            <a:r>
              <a:rPr kumimoji="1" lang="en-US" altLang="zh-CN" sz="1800" b="1" dirty="0">
                <a:solidFill>
                  <a:srgbClr val="C00000"/>
                </a:solidFill>
              </a:rPr>
              <a:t>——</a:t>
            </a:r>
            <a:r>
              <a:rPr kumimoji="1" lang="zh-CN" altLang="en-US" sz="1800" b="1" dirty="0">
                <a:solidFill>
                  <a:srgbClr val="C00000"/>
                </a:solidFill>
              </a:rPr>
              <a:t>深层次的原因</a:t>
            </a:r>
            <a:endParaRPr kumimoji="1" lang="en-US" altLang="zh-CN" sz="2300" b="1" dirty="0">
              <a:solidFill>
                <a:srgbClr val="C00000"/>
              </a:solidFill>
            </a:endParaRPr>
          </a:p>
          <a:p>
            <a:pPr marL="722376" lvl="2" indent="-137160">
              <a:lnSpc>
                <a:spcPct val="2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charset="2"/>
              <a:buChar char="p"/>
            </a:pPr>
            <a:r>
              <a:rPr lang="zh-CN" altLang="en-US" sz="2400" dirty="0" smtClean="0"/>
              <a:t>以</a:t>
            </a:r>
            <a:r>
              <a:rPr lang="zh-CN" altLang="en-US" sz="2400" dirty="0"/>
              <a:t>地方融资平台为例</a:t>
            </a:r>
            <a:endParaRPr lang="en-US" altLang="zh-CN" sz="2400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E9A7B50-AD51-DB42-AA1C-AA2B09C93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38" y="1938608"/>
            <a:ext cx="5774650" cy="39316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519E504-EBE8-DD41-86A4-A2DBACD72A63}"/>
              </a:ext>
            </a:extLst>
          </p:cNvPr>
          <p:cNvSpPr/>
          <p:nvPr/>
        </p:nvSpPr>
        <p:spPr>
          <a:xfrm>
            <a:off x="5672518" y="5996379"/>
            <a:ext cx="6202489" cy="636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ts val="18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zh-CN" dirty="0">
                <a:solidFill>
                  <a:schemeClr val="tx2"/>
                </a:solidFill>
              </a:rPr>
              <a:t>图</a:t>
            </a:r>
            <a:r>
              <a:rPr lang="en-US" altLang="zh-CN" dirty="0">
                <a:solidFill>
                  <a:schemeClr val="tx2"/>
                </a:solidFill>
              </a:rPr>
              <a:t>1 </a:t>
            </a:r>
            <a:r>
              <a:rPr lang="zh-CN" altLang="en-US" dirty="0">
                <a:solidFill>
                  <a:schemeClr val="tx2"/>
                </a:solidFill>
              </a:rPr>
              <a:t>发行债券的地方融资平台基本面变化（</a:t>
            </a:r>
            <a:r>
              <a:rPr lang="en-US" altLang="zh-CN" dirty="0">
                <a:solidFill>
                  <a:schemeClr val="tx2"/>
                </a:solidFill>
              </a:rPr>
              <a:t>2010</a:t>
            </a:r>
            <a:r>
              <a:rPr lang="zh-CN" altLang="en-US" dirty="0">
                <a:solidFill>
                  <a:schemeClr val="tx2"/>
                </a:solidFill>
              </a:rPr>
              <a:t>～</a:t>
            </a:r>
            <a:r>
              <a:rPr lang="en-US" altLang="zh-CN" dirty="0">
                <a:solidFill>
                  <a:schemeClr val="tx2"/>
                </a:solidFill>
              </a:rPr>
              <a:t>2019</a:t>
            </a:r>
            <a:r>
              <a:rPr lang="zh-CN" altLang="en-US" dirty="0">
                <a:solidFill>
                  <a:schemeClr val="tx2"/>
                </a:solidFill>
              </a:rPr>
              <a:t>年）</a:t>
            </a:r>
            <a:endParaRPr lang="en-US" altLang="zh-CN" dirty="0">
              <a:solidFill>
                <a:schemeClr val="tx2"/>
              </a:solidFill>
            </a:endParaRPr>
          </a:p>
          <a:p>
            <a:pPr indent="228600" algn="ctr">
              <a:lnSpc>
                <a:spcPts val="1800"/>
              </a:lnSpc>
              <a:spcBef>
                <a:spcPts val="250"/>
              </a:spcBef>
              <a:spcAft>
                <a:spcPts val="250"/>
              </a:spcAft>
            </a:pPr>
            <a:r>
              <a:rPr lang="zh-CN" altLang="zh-CN" dirty="0">
                <a:solidFill>
                  <a:schemeClr val="tx2"/>
                </a:solidFill>
              </a:rPr>
              <a:t>数据来源：</a:t>
            </a:r>
            <a:r>
              <a:rPr lang="en-US" altLang="zh-CN" dirty="0">
                <a:solidFill>
                  <a:schemeClr val="tx2"/>
                </a:solidFill>
              </a:rPr>
              <a:t>Wind</a:t>
            </a:r>
            <a:r>
              <a:rPr lang="zh-CN" altLang="en-US" dirty="0">
                <a:solidFill>
                  <a:schemeClr val="tx2"/>
                </a:solidFill>
              </a:rPr>
              <a:t>数据库</a:t>
            </a:r>
            <a:endParaRPr lang="zh-CN" altLang="zh-CN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97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积分">
  <a:themeElements>
    <a:clrScheme name="积分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积分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4112</TotalTime>
  <Words>4440</Words>
  <Application>Microsoft Macintosh PowerPoint</Application>
  <PresentationFormat>宽屏</PresentationFormat>
  <Paragraphs>311</Paragraphs>
  <Slides>59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69" baseType="lpstr">
      <vt:lpstr>Bookman Old Style</vt:lpstr>
      <vt:lpstr>DengXian</vt:lpstr>
      <vt:lpstr>KaiTi</vt:lpstr>
      <vt:lpstr>Times New Roman</vt:lpstr>
      <vt:lpstr>Tw Cen MT</vt:lpstr>
      <vt:lpstr>Tw Cen MT Condensed</vt:lpstr>
      <vt:lpstr>Wingdings</vt:lpstr>
      <vt:lpstr>Wingdings 3</vt:lpstr>
      <vt:lpstr>华文仿宋</vt:lpstr>
      <vt:lpstr>积分</vt:lpstr>
      <vt:lpstr>金融市场与资本配置</vt:lpstr>
      <vt:lpstr>设想一个不存在金融的世界…</vt:lpstr>
      <vt:lpstr>金融如何配置资本？</vt:lpstr>
      <vt:lpstr>金融如何配置资本？</vt:lpstr>
      <vt:lpstr>跨时间、跨区域的资源配置</vt:lpstr>
      <vt:lpstr>跨时间、跨区域的资源配置</vt:lpstr>
      <vt:lpstr>金融抑制：利率管制</vt:lpstr>
      <vt:lpstr>金融抑制：利率管制</vt:lpstr>
      <vt:lpstr>金融抑制：利率管制</vt:lpstr>
      <vt:lpstr>中国金融体系的重要特征</vt:lpstr>
      <vt:lpstr>金融体系的重要特征： 间接融资体系偏好重资产行业与企业</vt:lpstr>
      <vt:lpstr>金融资源供给方的特点</vt:lpstr>
      <vt:lpstr>金融资源供给方的特点</vt:lpstr>
      <vt:lpstr>金融资源供给方的特点</vt:lpstr>
      <vt:lpstr>金融资源配置对象的特点</vt:lpstr>
      <vt:lpstr>金融资源配置对象的特点</vt:lpstr>
      <vt:lpstr>金融资源配置对象的特点</vt:lpstr>
      <vt:lpstr>金融资源配置对象的特点</vt:lpstr>
      <vt:lpstr>“集中力量办大事”</vt:lpstr>
      <vt:lpstr>中国金融体系的成就与代价</vt:lpstr>
      <vt:lpstr>集中力量办大事</vt:lpstr>
      <vt:lpstr>基建投资</vt:lpstr>
      <vt:lpstr>赶超先进</vt:lpstr>
      <vt:lpstr>基建投资</vt:lpstr>
      <vt:lpstr>脱贫攻坚</vt:lpstr>
      <vt:lpstr>案例分析：政府投资与民间投资的互补 </vt:lpstr>
      <vt:lpstr>案例分析：政府投资与民间投资的互补 </vt:lpstr>
      <vt:lpstr>案例分析：政府投资与民间投资的互补 </vt:lpstr>
      <vt:lpstr>一把双刃剑：谈谈代价</vt:lpstr>
      <vt:lpstr>危机中保障经济社会平稳运行</vt:lpstr>
      <vt:lpstr>2008年全球经济危机</vt:lpstr>
      <vt:lpstr>2020年新冠肺炎疫情</vt:lpstr>
      <vt:lpstr>一把双刃剑：再谈代价</vt:lpstr>
      <vt:lpstr>当前金融体系有何弊端？</vt:lpstr>
      <vt:lpstr>当下中国金融体系 不利于创新与多元经济的发展</vt:lpstr>
      <vt:lpstr>间接融资方式不利于创新</vt:lpstr>
      <vt:lpstr>间接融资方式不利于创新</vt:lpstr>
      <vt:lpstr>“竞争非中性”不利于多元经济发展</vt:lpstr>
      <vt:lpstr>“竞争非中性”不利于多元经济发展</vt:lpstr>
      <vt:lpstr>资源的行业偏向不利于产业现代化</vt:lpstr>
      <vt:lpstr>资源的行业偏向不利于产业现代化</vt:lpstr>
      <vt:lpstr>金融体系必须做出改革</vt:lpstr>
      <vt:lpstr>金融体系改革的方向</vt:lpstr>
      <vt:lpstr>金融体系如何服务于高质量发展？</vt:lpstr>
      <vt:lpstr>扩大高水平对外金融开放</vt:lpstr>
      <vt:lpstr>扩大高水平对外金融开放</vt:lpstr>
      <vt:lpstr>扩大高水平对外金融开放</vt:lpstr>
      <vt:lpstr>拓宽直接融资渠道</vt:lpstr>
      <vt:lpstr>拓宽直接融资渠道</vt:lpstr>
      <vt:lpstr>拓宽直接融资渠道</vt:lpstr>
      <vt:lpstr>拓宽直接融资渠道</vt:lpstr>
      <vt:lpstr>支持金融科技创新</vt:lpstr>
      <vt:lpstr>支持金融科技创新</vt:lpstr>
      <vt:lpstr>支持金融科技创新</vt:lpstr>
      <vt:lpstr>支持金融科技创新</vt:lpstr>
      <vt:lpstr>推动财政金融分家</vt:lpstr>
      <vt:lpstr>民营企业融资难</vt:lpstr>
      <vt:lpstr>推动财政金融分家</vt:lpstr>
      <vt:lpstr>非常感谢！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中国经济的结构转型 </dc:title>
  <dc:creator>Cao HQ</dc:creator>
  <cp:lastModifiedBy>陆 铭</cp:lastModifiedBy>
  <cp:revision>63</cp:revision>
  <dcterms:created xsi:type="dcterms:W3CDTF">2022-05-31T15:10:17Z</dcterms:created>
  <dcterms:modified xsi:type="dcterms:W3CDTF">2022-11-14T01:15:18Z</dcterms:modified>
</cp:coreProperties>
</file>