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75" r:id="rId4"/>
    <p:sldId id="282" r:id="rId5"/>
    <p:sldId id="276" r:id="rId6"/>
    <p:sldId id="277" r:id="rId7"/>
    <p:sldId id="278" r:id="rId8"/>
    <p:sldId id="334" r:id="rId9"/>
    <p:sldId id="279" r:id="rId10"/>
    <p:sldId id="329" r:id="rId11"/>
    <p:sldId id="286" r:id="rId12"/>
    <p:sldId id="326" r:id="rId13"/>
    <p:sldId id="283" r:id="rId14"/>
    <p:sldId id="284" r:id="rId15"/>
    <p:sldId id="285" r:id="rId16"/>
    <p:sldId id="291" r:id="rId17"/>
    <p:sldId id="295" r:id="rId18"/>
    <p:sldId id="288" r:id="rId19"/>
    <p:sldId id="292" r:id="rId20"/>
    <p:sldId id="289" r:id="rId21"/>
    <p:sldId id="290" r:id="rId22"/>
    <p:sldId id="293" r:id="rId23"/>
    <p:sldId id="294" r:id="rId24"/>
    <p:sldId id="302" r:id="rId25"/>
    <p:sldId id="303" r:id="rId26"/>
    <p:sldId id="301" r:id="rId27"/>
    <p:sldId id="299" r:id="rId28"/>
    <p:sldId id="300" r:id="rId29"/>
    <p:sldId id="296" r:id="rId30"/>
    <p:sldId id="297" r:id="rId31"/>
    <p:sldId id="298" r:id="rId32"/>
    <p:sldId id="304" r:id="rId33"/>
    <p:sldId id="306" r:id="rId34"/>
    <p:sldId id="307" r:id="rId35"/>
    <p:sldId id="308" r:id="rId36"/>
    <p:sldId id="309" r:id="rId37"/>
    <p:sldId id="311" r:id="rId38"/>
    <p:sldId id="287" r:id="rId39"/>
    <p:sldId id="312" r:id="rId40"/>
    <p:sldId id="316" r:id="rId41"/>
    <p:sldId id="313" r:id="rId42"/>
    <p:sldId id="314" r:id="rId43"/>
    <p:sldId id="315" r:id="rId44"/>
    <p:sldId id="317" r:id="rId45"/>
    <p:sldId id="319" r:id="rId46"/>
    <p:sldId id="318" r:id="rId47"/>
    <p:sldId id="320" r:id="rId48"/>
    <p:sldId id="321" r:id="rId49"/>
    <p:sldId id="322" r:id="rId50"/>
    <p:sldId id="259" r:id="rId51"/>
    <p:sldId id="261" r:id="rId52"/>
    <p:sldId id="260" r:id="rId53"/>
    <p:sldId id="263" r:id="rId54"/>
    <p:sldId id="274" r:id="rId55"/>
    <p:sldId id="323" r:id="rId56"/>
    <p:sldId id="330" r:id="rId57"/>
    <p:sldId id="332" r:id="rId58"/>
    <p:sldId id="333" r:id="rId59"/>
    <p:sldId id="335" r:id="rId60"/>
    <p:sldId id="324" r:id="rId6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85" autoAdjust="0"/>
    <p:restoredTop sz="94106" autoAdjust="0"/>
  </p:normalViewPr>
  <p:slideViewPr>
    <p:cSldViewPr snapToGrid="0">
      <p:cViewPr varScale="1">
        <p:scale>
          <a:sx n="84" d="100"/>
          <a:sy n="84" d="100"/>
        </p:scale>
        <p:origin x="1152" y="176"/>
      </p:cViewPr>
      <p:guideLst/>
    </p:cSldViewPr>
  </p:slideViewPr>
  <p:outlineViewPr>
    <p:cViewPr>
      <p:scale>
        <a:sx n="33" d="100"/>
        <a:sy n="33" d="100"/>
      </p:scale>
      <p:origin x="0" y="-16737"/>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viewProps" Target="viewProps.xml"/><Relationship Id="rId64" Type="http://schemas.openxmlformats.org/officeDocument/2006/relationships/theme" Target="theme/theme1.xml"/><Relationship Id="rId65"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presProps" Target="presProp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7" name="Rectangle 6"/>
          <p:cNvSpPr/>
          <p:nvPr/>
        </p:nvSpPr>
        <p:spPr>
          <a:xfrm>
            <a:off x="0" y="-1"/>
            <a:ext cx="12192000" cy="457200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0000"/>
                    <a:lumOff val="10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lvl1pPr algn="l">
              <a:defRPr/>
            </a:lvl1pPr>
          </a:lstStyle>
          <a:p>
            <a:fld id="{86FCF3CD-97E9-4B7D-AF04-847DC7A0A6CF}" type="datetimeFigureOut">
              <a:rPr lang="zh-CN" altLang="en-US" smtClean="0"/>
              <a:t>23/5/13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C4FD6EB-7233-4AF7-BBD3-B6D325627869}" type="slidenum">
              <a:rPr lang="zh-CN" altLang="en-US" smtClean="0"/>
              <a:t>‹#›</a:t>
            </a:fld>
            <a:endParaRPr lang="zh-CN" altLang="en-US"/>
          </a:p>
        </p:txBody>
      </p:sp>
      <p:cxnSp>
        <p:nvCxnSpPr>
          <p:cNvPr id="8" name="Straight Connector 7"/>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本">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C4FD6EB-7233-4AF7-BBD3-B6D325627869}"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竖排标题和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628900" cy="5410200"/>
          </a:xfrm>
        </p:spPr>
        <p:txBody>
          <a:bodyPr vert="eaVert" lIns="45720" tIns="91440" rIns="45720" bIns="91440"/>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990600" y="762000"/>
            <a:ext cx="7581900" cy="5410200"/>
          </a:xfrm>
        </p:spPr>
        <p:txBody>
          <a:bodyPr vert="eaVert"/>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Date Placeholder 3"/>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C4FD6EB-7233-4AF7-BBD3-B6D325627869}" type="slidenum">
              <a:rPr lang="zh-CN" altLang="en-US" smtClean="0"/>
              <a:t>‹#›</a:t>
            </a:fld>
            <a:endParaRPr lang="zh-CN" altLang="en-US"/>
          </a:p>
        </p:txBody>
      </p:sp>
      <p:cxnSp>
        <p:nvCxnSpPr>
          <p:cNvPr id="7" name="Straight Connector 6"/>
          <p:cNvCxnSpPr/>
          <p:nvPr/>
        </p:nvCxnSpPr>
        <p:spPr>
          <a:xfrm rot="5400000" flipV="1">
            <a:off x="10058400" y="59263"/>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500"/>
            </a:lvl1pPr>
          </a:lstStyle>
          <a:p>
            <a:r>
              <a:rPr lang="zh-CN" altLang="en-US" dirty="0" smtClean="0"/>
              <a:t>单击此处编辑母版标题样式</a:t>
            </a:r>
            <a:endParaRPr lang="en-US" dirty="0"/>
          </a:p>
        </p:txBody>
      </p:sp>
      <p:sp>
        <p:nvSpPr>
          <p:cNvPr id="3" name="Content Placeholder 2"/>
          <p:cNvSpPr>
            <a:spLocks noGrp="1"/>
          </p:cNvSpPr>
          <p:nvPr>
            <p:ph idx="1"/>
          </p:nvPr>
        </p:nvSpPr>
        <p:spPr/>
        <p:txBody>
          <a:bodyPr anchor="ctr"/>
          <a:lstStyle/>
          <a:p>
            <a:pPr lvl="0"/>
            <a:r>
              <a:rPr lang="zh-CN" altLang="en-US" dirty="0" smtClean="0"/>
              <a:t>单击此处编辑母版文本样式</a:t>
            </a:r>
          </a:p>
          <a:p>
            <a:pPr lvl="1"/>
            <a:r>
              <a:rPr lang="zh-CN" altLang="en-US" dirty="0" smtClean="0"/>
              <a:t>二级</a:t>
            </a:r>
          </a:p>
          <a:p>
            <a:pPr lvl="2"/>
            <a:r>
              <a:rPr lang="zh-CN" altLang="en-US" dirty="0" smtClean="0"/>
              <a:t>三级</a:t>
            </a:r>
          </a:p>
          <a:p>
            <a:pPr lvl="3"/>
            <a:r>
              <a:rPr lang="zh-CN" altLang="en-US" dirty="0" smtClean="0"/>
              <a:t>四级</a:t>
            </a:r>
          </a:p>
          <a:p>
            <a:pPr lvl="4"/>
            <a:r>
              <a:rPr lang="zh-CN" altLang="en-US" dirty="0" smtClean="0"/>
              <a:t>五级</a:t>
            </a:r>
            <a:endParaRPr lang="en-US" dirty="0"/>
          </a:p>
        </p:txBody>
      </p:sp>
      <p:sp>
        <p:nvSpPr>
          <p:cNvPr id="4" name="Date Placeholder 3"/>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C4FD6EB-7233-4AF7-BBD3-B6D325627869}"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spTree>
      <p:nvGrpSpPr>
        <p:cNvPr id="1" name=""/>
        <p:cNvGrpSpPr/>
        <p:nvPr/>
      </p:nvGrpSpPr>
      <p:grpSpPr>
        <a:xfrm>
          <a:off x="0" y="0"/>
          <a:ext cx="0" cy="0"/>
          <a:chOff x="0" y="0"/>
          <a:chExt cx="0" cy="0"/>
        </a:xfrm>
      </p:grpSpPr>
      <p:sp>
        <p:nvSpPr>
          <p:cNvPr id="7" name="Rectangle 6"/>
          <p:cNvSpPr/>
          <p:nvPr/>
        </p:nvSpPr>
        <p:spPr>
          <a:xfrm>
            <a:off x="0" y="-1"/>
            <a:ext cx="12192000" cy="4572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1C4FD6EB-7233-4AF7-BBD3-B6D325627869}" type="slidenum">
              <a:rPr lang="zh-CN" altLang="en-US" smtClean="0"/>
              <a:t>‹#›</a:t>
            </a:fld>
            <a:endParaRPr lang="zh-CN" altLang="en-US"/>
          </a:p>
        </p:txBody>
      </p:sp>
      <p:cxnSp>
        <p:nvCxnSpPr>
          <p:cNvPr id="8" name="Straight Connector 7"/>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项内容">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1024128" y="2286000"/>
            <a:ext cx="4754880" cy="402336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Date Placeholder 4"/>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C4FD6EB-7233-4AF7-BBD3-B6D325627869}"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Title 9"/>
          <p:cNvSpPr>
            <a:spLocks noGrp="1"/>
          </p:cNvSpPr>
          <p:nvPr>
            <p:ph type="title"/>
          </p:nvPr>
        </p:nvSpPr>
        <p:spPr>
          <a:xfrm>
            <a:off x="1024128" y="585216"/>
            <a:ext cx="9720072" cy="1499616"/>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2">
                    <a:lumMod val="75000"/>
                  </a:schemeClr>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1024128" y="2967788"/>
            <a:ext cx="4754880" cy="3341572"/>
          </a:xfrm>
        </p:spPr>
        <p:txBody>
          <a:bodyPr lIns="45720" rIns="45720"/>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5" name="Text Placeholder 4"/>
          <p:cNvSpPr>
            <a:spLocks noGrp="1"/>
          </p:cNvSpPr>
          <p:nvPr>
            <p:ph type="body" sz="quarter" idx="3"/>
          </p:nvPr>
        </p:nvSpPr>
        <p:spPr>
          <a:xfrm>
            <a:off x="5989320"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2">
                    <a:lumMod val="75000"/>
                  </a:schemeClr>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zh-CN" altLang="en-US" smtClean="0"/>
              <a:t>单击此处编辑母版文本样式</a:t>
            </a:r>
          </a:p>
        </p:txBody>
      </p:sp>
      <p:sp>
        <p:nvSpPr>
          <p:cNvPr id="6" name="Content Placeholder 5"/>
          <p:cNvSpPr>
            <a:spLocks noGrp="1"/>
          </p:cNvSpPr>
          <p:nvPr>
            <p:ph sz="quarter" idx="4"/>
          </p:nvPr>
        </p:nvSpPr>
        <p:spPr>
          <a:xfrm>
            <a:off x="5989320" y="2967788"/>
            <a:ext cx="4754880" cy="3341572"/>
          </a:xfrm>
        </p:spPr>
        <p:txBody>
          <a:bodyPr lIns="45720" rIns="45720"/>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7" name="Date Placeholder 6"/>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1C4FD6EB-7233-4AF7-BBD3-B6D325627869}"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1C4FD6EB-7233-4AF7-BBD3-B6D325627869}"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1C4FD6EB-7233-4AF7-BBD3-B6D325627869}"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二级</a:t>
            </a:r>
          </a:p>
          <a:p>
            <a:pPr lvl="2"/>
            <a:r>
              <a:rPr lang="zh-CN" altLang="en-US" smtClean="0"/>
              <a:t>三级</a:t>
            </a:r>
          </a:p>
          <a:p>
            <a:pPr lvl="3"/>
            <a:r>
              <a:rPr lang="zh-CN" altLang="en-US" smtClean="0"/>
              <a:t>四级</a:t>
            </a:r>
          </a:p>
          <a:p>
            <a:pPr lvl="4"/>
            <a:r>
              <a:rPr lang="zh-CN" altLang="en-US" smtClean="0"/>
              <a:t>五级</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C4FD6EB-7233-4AF7-BBD3-B6D325627869}"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0" y="-1"/>
            <a:ext cx="12188952" cy="4572000"/>
          </a:xfrm>
          <a:solidFill>
            <a:schemeClr val="accent2">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将图片拖动到占位符，或单击添加图标</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0000"/>
                    <a:lumOff val="1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86FCF3CD-97E9-4B7D-AF04-847DC7A0A6CF}" type="datetimeFigureOut">
              <a:rPr lang="zh-CN" altLang="en-US" smtClean="0"/>
              <a:t>23/5/13</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1C4FD6EB-7233-4AF7-BBD3-B6D325627869}" type="slidenum">
              <a:rPr lang="zh-CN" altLang="en-US" smtClean="0"/>
              <a:t>‹#›</a:t>
            </a:fld>
            <a:endParaRPr lang="zh-CN" altLang="en-US"/>
          </a:p>
        </p:txBody>
      </p:sp>
      <p:cxnSp>
        <p:nvCxnSpPr>
          <p:cNvPr id="9" name="Straight Connector 8"/>
          <p:cNvCxnSpPr/>
          <p:nvPr/>
        </p:nvCxnSpPr>
        <p:spPr>
          <a:xfrm flipV="1">
            <a:off x="8386842" y="5264106"/>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zh-CN" altLang="en-US" dirty="0" smtClean="0"/>
              <a:t>单击此处编辑母版标题样式</a:t>
            </a:r>
            <a:endParaRPr lang="en-US" dirty="0"/>
          </a:p>
        </p:txBody>
      </p:sp>
      <p:sp>
        <p:nvSpPr>
          <p:cNvPr id="3" name="Text Placeholder 2"/>
          <p:cNvSpPr>
            <a:spLocks noGrp="1"/>
          </p:cNvSpPr>
          <p:nvPr>
            <p:ph type="body" idx="1"/>
          </p:nvPr>
        </p:nvSpPr>
        <p:spPr>
          <a:xfrm>
            <a:off x="1024128" y="2286000"/>
            <a:ext cx="9720071" cy="4023360"/>
          </a:xfrm>
          <a:prstGeom prst="rect">
            <a:avLst/>
          </a:prstGeom>
        </p:spPr>
        <p:txBody>
          <a:bodyPr vert="horz" lIns="45720" tIns="45720" rIns="45720" bIns="45720" rtlCol="0">
            <a:normAutofit/>
          </a:bodyPr>
          <a:lstStyle/>
          <a:p>
            <a:pPr lvl="0"/>
            <a:r>
              <a:rPr lang="zh-CN" altLang="en-US" dirty="0" smtClean="0"/>
              <a:t>单击此处编辑母版文本样式</a:t>
            </a:r>
          </a:p>
          <a:p>
            <a:pPr lvl="1"/>
            <a:r>
              <a:rPr lang="zh-CN" altLang="en-US" dirty="0" smtClean="0"/>
              <a:t>二级</a:t>
            </a:r>
          </a:p>
          <a:p>
            <a:pPr lvl="2"/>
            <a:r>
              <a:rPr lang="zh-CN" altLang="en-US" dirty="0" smtClean="0"/>
              <a:t>三级</a:t>
            </a:r>
          </a:p>
          <a:p>
            <a:pPr lvl="3"/>
            <a:r>
              <a:rPr lang="zh-CN" altLang="en-US" dirty="0" smtClean="0"/>
              <a:t>四级</a:t>
            </a:r>
          </a:p>
          <a:p>
            <a:pPr lvl="4"/>
            <a:r>
              <a:rPr lang="zh-CN" altLang="en-US" dirty="0" smtClean="0"/>
              <a:t>五级</a:t>
            </a:r>
            <a:endParaRPr lang="en-US" dirty="0"/>
          </a:p>
        </p:txBody>
      </p:sp>
      <p:sp>
        <p:nvSpPr>
          <p:cNvPr id="4" name="Date Placeholder 3"/>
          <p:cNvSpPr>
            <a:spLocks noGrp="1"/>
          </p:cNvSpPr>
          <p:nvPr>
            <p:ph type="dt" sz="half" idx="2"/>
          </p:nvPr>
        </p:nvSpPr>
        <p:spPr>
          <a:xfrm>
            <a:off x="1024128" y="6470704"/>
            <a:ext cx="2154142"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86FCF3CD-97E9-4B7D-AF04-847DC7A0A6CF}" type="datetimeFigureOut">
              <a:rPr lang="zh-CN" altLang="en-US" smtClean="0"/>
              <a:t>23/5/13</a:t>
            </a:fld>
            <a:endParaRPr lang="zh-CN" altLang="en-US"/>
          </a:p>
        </p:txBody>
      </p:sp>
      <p:sp>
        <p:nvSpPr>
          <p:cNvPr id="5" name="Footer Placeholder 4"/>
          <p:cNvSpPr>
            <a:spLocks noGrp="1"/>
          </p:cNvSpPr>
          <p:nvPr>
            <p:ph type="ftr" sz="quarter" idx="3"/>
          </p:nvPr>
        </p:nvSpPr>
        <p:spPr>
          <a:xfrm>
            <a:off x="4842932" y="6470704"/>
            <a:ext cx="5901458" cy="274320"/>
          </a:xfrm>
          <a:prstGeom prst="rect">
            <a:avLst/>
          </a:prstGeom>
        </p:spPr>
        <p:txBody>
          <a:bodyPr vert="horz" lIns="91440" tIns="45720" rIns="91440" bIns="45720" rtlCol="0" anchor="ctr"/>
          <a:lstStyle>
            <a:lvl1pPr algn="r">
              <a:defRPr sz="1000" cap="all" baseline="0">
                <a:solidFill>
                  <a:schemeClr val="tx1">
                    <a:lumMod val="90000"/>
                    <a:lumOff val="10000"/>
                  </a:schemeClr>
                </a:solidFill>
                <a:latin typeface="+mj-lt"/>
              </a:defRPr>
            </a:lvl1pPr>
          </a:lstStyle>
          <a:p>
            <a:endParaRPr lang="zh-CN" altLang="en-US"/>
          </a:p>
        </p:txBody>
      </p:sp>
      <p:sp>
        <p:nvSpPr>
          <p:cNvPr id="6" name="Slide Number Placeholder 5"/>
          <p:cNvSpPr>
            <a:spLocks noGrp="1"/>
          </p:cNvSpPr>
          <p:nvPr>
            <p:ph type="sldNum" sz="quarter" idx="4"/>
          </p:nvPr>
        </p:nvSpPr>
        <p:spPr>
          <a:xfrm>
            <a:off x="10837334" y="6470704"/>
            <a:ext cx="973666" cy="274320"/>
          </a:xfrm>
          <a:prstGeom prst="rect">
            <a:avLst/>
          </a:prstGeom>
        </p:spPr>
        <p:txBody>
          <a:bodyPr vert="horz" lIns="91440" tIns="45720" rIns="91440" bIns="45720" rtlCol="0" anchor="ctr"/>
          <a:lstStyle>
            <a:lvl1pPr algn="l">
              <a:defRPr sz="1000">
                <a:solidFill>
                  <a:schemeClr val="tx1">
                    <a:lumMod val="90000"/>
                    <a:lumOff val="10000"/>
                  </a:schemeClr>
                </a:solidFill>
                <a:latin typeface="+mj-lt"/>
              </a:defRPr>
            </a:lvl1pPr>
          </a:lstStyle>
          <a:p>
            <a:fld id="{1C4FD6EB-7233-4AF7-BBD3-B6D325627869}" type="slidenum">
              <a:rPr lang="zh-CN" altLang="en-US" smtClean="0"/>
              <a:t>‹#›</a:t>
            </a:fld>
            <a:endParaRPr lang="zh-CN" altLang="en-US"/>
          </a:p>
        </p:txBody>
      </p:sp>
      <p:cxnSp>
        <p:nvCxnSpPr>
          <p:cNvPr id="7" name="Straight Connector 6"/>
          <p:cNvCxnSpPr/>
          <p:nvPr/>
        </p:nvCxnSpPr>
        <p:spPr>
          <a:xfrm flipV="1">
            <a:off x="762000" y="826324"/>
            <a:ext cx="0" cy="91440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6227526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80000"/>
        </a:lnSpc>
        <a:spcBef>
          <a:spcPct val="0"/>
        </a:spcBef>
        <a:buNone/>
        <a:defRPr sz="5000" b="1" kern="1200" cap="all" spc="100" baseline="0">
          <a:solidFill>
            <a:schemeClr val="tx1">
              <a:lumMod val="90000"/>
              <a:lumOff val="10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8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24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20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themeOverride" Target="../theme/themeOverride2.xml"/><Relationship Id="rId2"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themeOverride" Target="../theme/themeOverride3.xml"/><Relationship Id="rId2"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smtClean="0"/>
              <a:t>中国市场经济的</a:t>
            </a:r>
            <a:r>
              <a:rPr lang="en-US" altLang="zh-CN" dirty="0" smtClean="0"/>
              <a:t/>
            </a:r>
            <a:br>
              <a:rPr lang="en-US" altLang="zh-CN" dirty="0" smtClean="0"/>
            </a:br>
            <a:r>
              <a:rPr lang="zh-CN" altLang="en-US" dirty="0" smtClean="0"/>
              <a:t>传统文化基因</a:t>
            </a:r>
            <a:endParaRPr lang="zh-CN" altLang="en-US" dirty="0"/>
          </a:p>
        </p:txBody>
      </p:sp>
      <p:sp>
        <p:nvSpPr>
          <p:cNvPr id="3" name="副标题 2"/>
          <p:cNvSpPr>
            <a:spLocks noGrp="1"/>
          </p:cNvSpPr>
          <p:nvPr>
            <p:ph type="subTitle" idx="1"/>
          </p:nvPr>
        </p:nvSpPr>
        <p:spPr/>
        <p:txBody>
          <a:bodyPr>
            <a:normAutofit/>
          </a:bodyPr>
          <a:lstStyle/>
          <a:p>
            <a:endParaRPr lang="zh-CN" altLang="en-US" sz="3200" dirty="0"/>
          </a:p>
        </p:txBody>
      </p:sp>
    </p:spTree>
    <p:extLst>
      <p:ext uri="{BB962C8B-B14F-4D97-AF65-F5344CB8AC3E}">
        <p14:creationId xmlns:p14="http://schemas.microsoft.com/office/powerpoint/2010/main" val="42806897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市场经济的关键特征</a:t>
            </a:r>
            <a:endParaRPr lang="zh-CN" altLang="en-US" dirty="0"/>
          </a:p>
        </p:txBody>
      </p:sp>
      <p:sp>
        <p:nvSpPr>
          <p:cNvPr id="3" name="内容占位符 2"/>
          <p:cNvSpPr>
            <a:spLocks noGrp="1"/>
          </p:cNvSpPr>
          <p:nvPr>
            <p:ph idx="1"/>
          </p:nvPr>
        </p:nvSpPr>
        <p:spPr/>
        <p:txBody>
          <a:bodyPr vert="horz" lIns="45720" tIns="45720" rIns="45720" bIns="45720" rtlCol="0" anchor="ctr">
            <a:normAutofit/>
          </a:bodyPr>
          <a:lstStyle/>
          <a:p>
            <a:r>
              <a:rPr lang="zh-CN" altLang="en-US" dirty="0"/>
              <a:t>深化分工</a:t>
            </a:r>
            <a:endParaRPr lang="en-US" altLang="zh-CN" dirty="0"/>
          </a:p>
          <a:p>
            <a:pPr lvl="2"/>
            <a:r>
              <a:rPr lang="zh-CN" altLang="en-US" dirty="0"/>
              <a:t>自然经济：分工范围小</a:t>
            </a:r>
            <a:endParaRPr lang="en-US" altLang="zh-CN" dirty="0"/>
          </a:p>
          <a:p>
            <a:pPr lvl="2"/>
            <a:r>
              <a:rPr lang="zh-CN" altLang="en-US" dirty="0"/>
              <a:t>计划经济：社会化大生产，但信息难题导致资源错配和低效</a:t>
            </a:r>
            <a:endParaRPr lang="en-US" altLang="zh-CN" dirty="0"/>
          </a:p>
          <a:p>
            <a:pPr lvl="2"/>
            <a:r>
              <a:rPr lang="zh-CN" altLang="en-US" dirty="0"/>
              <a:t>市场经济：无远勿届的全球化分工</a:t>
            </a:r>
            <a:endParaRPr lang="en-US" altLang="zh-CN" dirty="0"/>
          </a:p>
          <a:p>
            <a:r>
              <a:rPr lang="zh-CN" altLang="en-US" dirty="0"/>
              <a:t>超强纠错</a:t>
            </a:r>
            <a:endParaRPr lang="en-US" altLang="zh-CN" dirty="0"/>
          </a:p>
          <a:p>
            <a:pPr lvl="2"/>
            <a:r>
              <a:rPr lang="zh-CN" altLang="en-US" dirty="0"/>
              <a:t>价格</a:t>
            </a:r>
            <a:r>
              <a:rPr lang="en-US" altLang="zh-CN" dirty="0"/>
              <a:t>-</a:t>
            </a:r>
            <a:r>
              <a:rPr lang="zh-CN" altLang="en-US" dirty="0"/>
              <a:t>利润机制与超强纠错</a:t>
            </a:r>
            <a:endParaRPr lang="en-US" altLang="zh-CN" dirty="0"/>
          </a:p>
          <a:p>
            <a:r>
              <a:rPr lang="zh-CN" altLang="en-US" dirty="0"/>
              <a:t>激励</a:t>
            </a:r>
            <a:r>
              <a:rPr lang="zh-CN" altLang="en-US" dirty="0" smtClean="0"/>
              <a:t>创新</a:t>
            </a:r>
            <a:endParaRPr lang="en-US" altLang="zh-CN" dirty="0"/>
          </a:p>
          <a:p>
            <a:pPr lvl="2"/>
            <a:r>
              <a:rPr lang="zh-CN" altLang="en-US" dirty="0" smtClean="0"/>
              <a:t>普遍而持续创新的制度保障</a:t>
            </a:r>
            <a:endParaRPr lang="en-US" altLang="zh-CN" dirty="0"/>
          </a:p>
        </p:txBody>
      </p:sp>
    </p:spTree>
    <p:extLst>
      <p:ext uri="{BB962C8B-B14F-4D97-AF65-F5344CB8AC3E}">
        <p14:creationId xmlns:p14="http://schemas.microsoft.com/office/powerpoint/2010/main" val="33243871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市场经济的三大制度基石</a:t>
            </a:r>
            <a:endParaRPr lang="zh-CN" altLang="en-US" dirty="0"/>
          </a:p>
        </p:txBody>
      </p:sp>
      <p:sp>
        <p:nvSpPr>
          <p:cNvPr id="3" name="内容占位符 2"/>
          <p:cNvSpPr>
            <a:spLocks noGrp="1"/>
          </p:cNvSpPr>
          <p:nvPr>
            <p:ph idx="1"/>
          </p:nvPr>
        </p:nvSpPr>
        <p:spPr/>
        <p:txBody>
          <a:bodyPr vert="horz" lIns="45720" tIns="45720" rIns="45720" bIns="45720" rtlCol="0" anchor="ctr">
            <a:normAutofit/>
          </a:bodyPr>
          <a:lstStyle/>
          <a:p>
            <a:r>
              <a:rPr lang="zh-CN" altLang="zh-CN" dirty="0"/>
              <a:t>产权保护：价格机制、企业组织和资本市场的前提</a:t>
            </a:r>
            <a:endParaRPr lang="en-US" altLang="zh-CN" dirty="0"/>
          </a:p>
          <a:p>
            <a:endParaRPr lang="en-US" altLang="zh-CN" dirty="0"/>
          </a:p>
          <a:p>
            <a:r>
              <a:rPr lang="zh-CN" altLang="zh-CN" dirty="0"/>
              <a:t>有限责任</a:t>
            </a:r>
            <a:r>
              <a:rPr lang="zh-CN" altLang="zh-CN" dirty="0" smtClean="0"/>
              <a:t>：</a:t>
            </a:r>
            <a:r>
              <a:rPr lang="zh-CN" altLang="en-US" dirty="0"/>
              <a:t>激励普遍持续</a:t>
            </a:r>
            <a:r>
              <a:rPr lang="zh-CN" altLang="zh-CN" dirty="0"/>
              <a:t>创新</a:t>
            </a:r>
            <a:r>
              <a:rPr lang="zh-CN" altLang="en-US" dirty="0"/>
              <a:t>的游戏规则</a:t>
            </a:r>
            <a:endParaRPr lang="en-US" altLang="zh-CN" dirty="0"/>
          </a:p>
          <a:p>
            <a:endParaRPr lang="en-US" altLang="zh-CN" dirty="0"/>
          </a:p>
          <a:p>
            <a:r>
              <a:rPr lang="zh-CN" altLang="en-US" dirty="0"/>
              <a:t>德法并重</a:t>
            </a:r>
            <a:r>
              <a:rPr lang="zh-CN" altLang="en-US" dirty="0" smtClean="0"/>
              <a:t>：良序</a:t>
            </a:r>
            <a:r>
              <a:rPr lang="zh-CN" altLang="en-US" dirty="0"/>
              <a:t>治理的制度保障</a:t>
            </a:r>
          </a:p>
        </p:txBody>
      </p:sp>
    </p:spTree>
    <p:extLst>
      <p:ext uri="{BB962C8B-B14F-4D97-AF65-F5344CB8AC3E}">
        <p14:creationId xmlns:p14="http://schemas.microsoft.com/office/powerpoint/2010/main" val="251741718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smtClean="0"/>
              <a:t>产权</a:t>
            </a:r>
            <a:r>
              <a:rPr lang="zh-CN" altLang="en-US" dirty="0" smtClean="0"/>
              <a:t>界定和</a:t>
            </a:r>
            <a:r>
              <a:rPr lang="zh-CN" altLang="zh-CN" dirty="0" smtClean="0"/>
              <a:t>保护：</a:t>
            </a:r>
            <a:r>
              <a:rPr lang="en-US" altLang="zh-CN" dirty="0" smtClean="0"/>
              <a:t/>
            </a:r>
            <a:br>
              <a:rPr lang="en-US" altLang="zh-CN" dirty="0" smtClean="0"/>
            </a:br>
            <a:r>
              <a:rPr lang="zh-CN" altLang="zh-CN" sz="2800" dirty="0" smtClean="0"/>
              <a:t>价格</a:t>
            </a:r>
            <a:r>
              <a:rPr lang="zh-CN" altLang="zh-CN" sz="2800" dirty="0"/>
              <a:t>机制、企业组织和资本市场的前提</a:t>
            </a:r>
            <a:endParaRPr lang="en-US" altLang="zh-CN" sz="2800" dirty="0"/>
          </a:p>
        </p:txBody>
      </p:sp>
      <p:sp>
        <p:nvSpPr>
          <p:cNvPr id="3" name="内容占位符 2"/>
          <p:cNvSpPr>
            <a:spLocks noGrp="1"/>
          </p:cNvSpPr>
          <p:nvPr>
            <p:ph idx="1"/>
          </p:nvPr>
        </p:nvSpPr>
        <p:spPr/>
        <p:txBody>
          <a:bodyPr vert="horz" lIns="45720" tIns="45720" rIns="45720" bIns="45720" rtlCol="0" anchor="ctr">
            <a:normAutofit/>
          </a:bodyPr>
          <a:lstStyle/>
          <a:p>
            <a:r>
              <a:rPr lang="zh-CN" altLang="en-US" dirty="0"/>
              <a:t>产权界定和保护：价格机制正常运转的前提</a:t>
            </a:r>
            <a:endParaRPr lang="en-US" altLang="zh-CN" dirty="0"/>
          </a:p>
          <a:p>
            <a:endParaRPr lang="en-US" altLang="zh-CN" dirty="0"/>
          </a:p>
          <a:p>
            <a:r>
              <a:rPr lang="zh-CN" altLang="en-US" dirty="0"/>
              <a:t>产权分解和重组：现代企业正常运作的前提</a:t>
            </a:r>
            <a:endParaRPr lang="en-US" altLang="zh-CN" dirty="0"/>
          </a:p>
          <a:p>
            <a:endParaRPr lang="en-US" altLang="zh-CN" dirty="0"/>
          </a:p>
          <a:p>
            <a:r>
              <a:rPr lang="zh-CN" altLang="zh-CN" dirty="0"/>
              <a:t>所有权的正规表达</a:t>
            </a:r>
            <a:r>
              <a:rPr lang="zh-CN" altLang="en-US" dirty="0"/>
              <a:t>：现代</a:t>
            </a:r>
            <a:r>
              <a:rPr lang="zh-CN" altLang="zh-CN" dirty="0"/>
              <a:t>金融体系正常运转的前提</a:t>
            </a:r>
            <a:endParaRPr lang="en-US" altLang="zh-CN" dirty="0"/>
          </a:p>
          <a:p>
            <a:pPr lvl="1"/>
            <a:endParaRPr lang="zh-CN" altLang="zh-CN" dirty="0"/>
          </a:p>
        </p:txBody>
      </p:sp>
    </p:spTree>
    <p:extLst>
      <p:ext uri="{BB962C8B-B14F-4D97-AF65-F5344CB8AC3E}">
        <p14:creationId xmlns:p14="http://schemas.microsoft.com/office/powerpoint/2010/main" val="249467618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a:t>有限责任</a:t>
            </a:r>
            <a:r>
              <a:rPr lang="zh-CN" altLang="zh-CN" dirty="0" smtClean="0"/>
              <a:t>：</a:t>
            </a:r>
            <a:r>
              <a:rPr lang="en-US" altLang="zh-CN" dirty="0" smtClean="0"/>
              <a:t/>
            </a:r>
            <a:br>
              <a:rPr lang="en-US" altLang="zh-CN" dirty="0" smtClean="0"/>
            </a:br>
            <a:r>
              <a:rPr lang="zh-CN" altLang="en-US" sz="2800" dirty="0" smtClean="0"/>
              <a:t>激励普遍持续</a:t>
            </a:r>
            <a:r>
              <a:rPr lang="zh-CN" altLang="zh-CN" sz="2800" dirty="0" smtClean="0"/>
              <a:t>创新</a:t>
            </a:r>
            <a:r>
              <a:rPr lang="zh-CN" altLang="en-US" sz="2800" dirty="0" smtClean="0"/>
              <a:t>的游戏规则</a:t>
            </a:r>
            <a:endParaRPr lang="zh-CN" altLang="en-US" sz="2800" dirty="0"/>
          </a:p>
        </p:txBody>
      </p:sp>
      <p:sp>
        <p:nvSpPr>
          <p:cNvPr id="3" name="内容占位符 2"/>
          <p:cNvSpPr>
            <a:spLocks noGrp="1"/>
          </p:cNvSpPr>
          <p:nvPr>
            <p:ph idx="1"/>
          </p:nvPr>
        </p:nvSpPr>
        <p:spPr>
          <a:xfrm>
            <a:off x="1024128" y="2285999"/>
            <a:ext cx="9720071" cy="4205111"/>
          </a:xfrm>
        </p:spPr>
        <p:txBody>
          <a:bodyPr vert="horz" lIns="45720" tIns="45720" rIns="45720" bIns="45720" rtlCol="0" anchor="ctr">
            <a:normAutofit/>
          </a:bodyPr>
          <a:lstStyle/>
          <a:p>
            <a:r>
              <a:rPr lang="zh-CN" altLang="en-US" dirty="0"/>
              <a:t>不确定性：挥之不去的现实约束</a:t>
            </a:r>
            <a:endParaRPr lang="en-US" altLang="zh-CN" dirty="0"/>
          </a:p>
          <a:p>
            <a:pPr lvl="1"/>
            <a:r>
              <a:rPr lang="zh-CN" altLang="en-US" dirty="0"/>
              <a:t>区分不确定性与风险</a:t>
            </a:r>
            <a:endParaRPr lang="en-US" altLang="zh-CN" dirty="0"/>
          </a:p>
          <a:p>
            <a:pPr lvl="1"/>
            <a:r>
              <a:rPr lang="zh-CN" altLang="en-US" dirty="0"/>
              <a:t>拥抱不确定性</a:t>
            </a:r>
            <a:endParaRPr lang="en-US" altLang="zh-CN" dirty="0"/>
          </a:p>
          <a:p>
            <a:r>
              <a:rPr lang="zh-CN" altLang="en-US" dirty="0"/>
              <a:t>企业家精神：应对不确定性的核心资源</a:t>
            </a:r>
            <a:endParaRPr lang="en-US" altLang="zh-CN" dirty="0"/>
          </a:p>
          <a:p>
            <a:pPr lvl="1"/>
            <a:r>
              <a:rPr lang="zh-CN" altLang="en-US" dirty="0"/>
              <a:t>理念和判断比知识更重要</a:t>
            </a:r>
            <a:endParaRPr lang="en-US" altLang="zh-CN" dirty="0"/>
          </a:p>
          <a:p>
            <a:r>
              <a:rPr lang="zh-CN" altLang="en-US" dirty="0"/>
              <a:t>期权：有效激发企业家精神的合约安排</a:t>
            </a:r>
            <a:endParaRPr lang="en-US" altLang="zh-CN" dirty="0"/>
          </a:p>
          <a:p>
            <a:pPr lvl="1"/>
            <a:r>
              <a:rPr lang="zh-CN" altLang="en-US" dirty="0"/>
              <a:t>关键特征：潜在收益与潜在损失不对称</a:t>
            </a:r>
            <a:endParaRPr lang="en-US" altLang="zh-CN" dirty="0"/>
          </a:p>
          <a:p>
            <a:r>
              <a:rPr lang="zh-CN" altLang="en-US" dirty="0"/>
              <a:t>有限责任：激励企业家不断创新的期权合约</a:t>
            </a:r>
            <a:endParaRPr lang="en-US" altLang="zh-CN" dirty="0"/>
          </a:p>
          <a:p>
            <a:pPr lvl="1"/>
            <a:r>
              <a:rPr lang="zh-CN" altLang="en-US" dirty="0"/>
              <a:t>思考：对产权的保护越严格越好吗？</a:t>
            </a:r>
          </a:p>
        </p:txBody>
      </p:sp>
    </p:spTree>
    <p:extLst>
      <p:ext uri="{BB962C8B-B14F-4D97-AF65-F5344CB8AC3E}">
        <p14:creationId xmlns:p14="http://schemas.microsoft.com/office/powerpoint/2010/main" val="29443160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德法并重</a:t>
            </a:r>
            <a:r>
              <a:rPr lang="zh-CN" altLang="en-US" dirty="0" smtClean="0"/>
              <a:t>：</a:t>
            </a:r>
            <a:r>
              <a:rPr lang="en-US" altLang="zh-CN" dirty="0" smtClean="0"/>
              <a:t/>
            </a:r>
            <a:br>
              <a:rPr lang="en-US" altLang="zh-CN" dirty="0" smtClean="0"/>
            </a:br>
            <a:r>
              <a:rPr lang="zh-CN" altLang="en-US" sz="2800" dirty="0" smtClean="0"/>
              <a:t>良序</a:t>
            </a:r>
            <a:r>
              <a:rPr lang="zh-CN" altLang="en-US" sz="2800" dirty="0"/>
              <a:t>治理的制度保障</a:t>
            </a:r>
          </a:p>
        </p:txBody>
      </p:sp>
      <p:sp>
        <p:nvSpPr>
          <p:cNvPr id="3" name="内容占位符 2"/>
          <p:cNvSpPr>
            <a:spLocks noGrp="1"/>
          </p:cNvSpPr>
          <p:nvPr>
            <p:ph idx="1"/>
          </p:nvPr>
        </p:nvSpPr>
        <p:spPr/>
        <p:txBody>
          <a:bodyPr vert="horz" lIns="45720" tIns="45720" rIns="45720" bIns="45720" rtlCol="0" anchor="ctr">
            <a:normAutofit/>
          </a:bodyPr>
          <a:lstStyle/>
          <a:p>
            <a:r>
              <a:rPr lang="zh-CN" altLang="en-US" dirty="0"/>
              <a:t>不确定性与有限理性</a:t>
            </a:r>
            <a:endParaRPr lang="en-US" altLang="zh-CN" dirty="0"/>
          </a:p>
          <a:p>
            <a:endParaRPr lang="en-US" altLang="zh-CN" dirty="0"/>
          </a:p>
          <a:p>
            <a:r>
              <a:rPr lang="zh-CN" altLang="en-US" dirty="0"/>
              <a:t>法律规则的不完备性</a:t>
            </a:r>
          </a:p>
          <a:p>
            <a:endParaRPr lang="en-US" altLang="zh-CN" dirty="0"/>
          </a:p>
          <a:p>
            <a:r>
              <a:rPr lang="zh-CN" altLang="en-US" dirty="0"/>
              <a:t>道德规范与法律规则的互补</a:t>
            </a:r>
          </a:p>
        </p:txBody>
      </p:sp>
    </p:spTree>
    <p:extLst>
      <p:ext uri="{BB962C8B-B14F-4D97-AF65-F5344CB8AC3E}">
        <p14:creationId xmlns:p14="http://schemas.microsoft.com/office/powerpoint/2010/main" val="2361119979"/>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t>中国传统文化的</a:t>
            </a:r>
            <a:r>
              <a:rPr lang="en-US" altLang="zh-CN" dirty="0" smtClean="0"/>
              <a:t/>
            </a:r>
            <a:br>
              <a:rPr lang="en-US" altLang="zh-CN" dirty="0" smtClean="0"/>
            </a:br>
            <a:r>
              <a:rPr lang="zh-CN" altLang="en-US" dirty="0" smtClean="0"/>
              <a:t>亲市场基因</a:t>
            </a:r>
            <a:endParaRPr lang="zh-CN" altLang="en-US" dirty="0"/>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1102157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问题</a:t>
            </a:r>
            <a:endParaRPr lang="zh-CN" altLang="en-US" dirty="0"/>
          </a:p>
        </p:txBody>
      </p:sp>
      <p:sp>
        <p:nvSpPr>
          <p:cNvPr id="3" name="内容占位符 2"/>
          <p:cNvSpPr>
            <a:spLocks noGrp="1"/>
          </p:cNvSpPr>
          <p:nvPr>
            <p:ph idx="1"/>
          </p:nvPr>
        </p:nvSpPr>
        <p:spPr>
          <a:xfrm>
            <a:off x="345441" y="978011"/>
            <a:ext cx="11704320" cy="5653378"/>
          </a:xfrm>
        </p:spPr>
        <p:txBody>
          <a:bodyPr vert="horz" lIns="91440" tIns="45720" rIns="91440" bIns="45720" rtlCol="0" anchor="ctr">
            <a:normAutofit/>
          </a:bodyPr>
          <a:lstStyle/>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当我们说传统文化的时候，究竟是</a:t>
            </a:r>
            <a:r>
              <a:rPr lang="zh-CN" altLang="en-US" sz="4500" cap="all" spc="100" dirty="0">
                <a:solidFill>
                  <a:schemeClr val="tx1">
                    <a:lumMod val="90000"/>
                    <a:lumOff val="10000"/>
                  </a:schemeClr>
                </a:solidFill>
                <a:latin typeface="+mj-lt"/>
                <a:ea typeface="+mj-ea"/>
                <a:cs typeface="+mj-cs"/>
              </a:rPr>
              <a:t>指</a:t>
            </a:r>
            <a:r>
              <a:rPr lang="zh-CN" altLang="zh-CN" sz="4500" cap="all" spc="100" dirty="0">
                <a:solidFill>
                  <a:schemeClr val="tx1">
                    <a:lumMod val="90000"/>
                    <a:lumOff val="10000"/>
                  </a:schemeClr>
                </a:solidFill>
                <a:latin typeface="+mj-lt"/>
                <a:ea typeface="+mj-ea"/>
                <a:cs typeface="+mj-cs"/>
              </a:rPr>
              <a:t>什么？</a:t>
            </a:r>
            <a:endParaRPr lang="en-US" altLang="zh-CN" sz="4500" cap="all" spc="100" dirty="0">
              <a:solidFill>
                <a:schemeClr val="tx1">
                  <a:lumMod val="90000"/>
                  <a:lumOff val="10000"/>
                </a:schemeClr>
              </a:solidFill>
              <a:latin typeface="+mj-lt"/>
              <a:ea typeface="+mj-ea"/>
              <a:cs typeface="+mj-cs"/>
            </a:endParaRPr>
          </a:p>
          <a:p>
            <a:pPr lvl="1"/>
            <a:r>
              <a:rPr lang="zh-CN" altLang="zh-CN" dirty="0"/>
              <a:t>中华传统文化是不是等同于四书五经、诸子百家</a:t>
            </a:r>
            <a:r>
              <a:rPr lang="zh-CN" altLang="en-US" dirty="0"/>
              <a:t>等</a:t>
            </a:r>
            <a:r>
              <a:rPr lang="zh-CN" altLang="zh-CN" dirty="0"/>
              <a:t>经典</a:t>
            </a:r>
            <a:r>
              <a:rPr lang="zh-CN" altLang="en-US" dirty="0"/>
              <a:t>的</a:t>
            </a:r>
            <a:r>
              <a:rPr lang="zh-CN" altLang="zh-CN" dirty="0"/>
              <a:t>集合？</a:t>
            </a:r>
            <a:endParaRPr lang="en-US" altLang="zh-CN" dirty="0"/>
          </a:p>
          <a:p>
            <a:pPr lvl="1"/>
            <a:r>
              <a:rPr lang="zh-CN" altLang="zh-CN" dirty="0"/>
              <a:t>谶纬之学、女性裹小脚是</a:t>
            </a:r>
            <a:r>
              <a:rPr lang="zh-CN" altLang="en-US" dirty="0"/>
              <a:t>否</a:t>
            </a:r>
            <a:r>
              <a:rPr lang="zh-CN" altLang="zh-CN" dirty="0"/>
              <a:t>属于传统文化？</a:t>
            </a:r>
            <a:endParaRPr lang="en-US" altLang="zh-CN" dirty="0"/>
          </a:p>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中华传统文化最基本、最核心的特征是什么？</a:t>
            </a:r>
            <a:endParaRPr lang="en-US" altLang="zh-CN" sz="4500" cap="all" spc="100" dirty="0">
              <a:solidFill>
                <a:schemeClr val="tx1">
                  <a:lumMod val="90000"/>
                  <a:lumOff val="10000"/>
                </a:schemeClr>
              </a:solidFill>
              <a:latin typeface="+mj-lt"/>
              <a:ea typeface="+mj-ea"/>
              <a:cs typeface="+mj-cs"/>
            </a:endParaRPr>
          </a:p>
          <a:p>
            <a:pPr lvl="1"/>
            <a:r>
              <a:rPr lang="zh-CN" altLang="zh-CN" dirty="0"/>
              <a:t>自强不息</a:t>
            </a:r>
            <a:r>
              <a:rPr lang="zh-CN" altLang="en-US" dirty="0"/>
              <a:t>？</a:t>
            </a:r>
            <a:r>
              <a:rPr lang="zh-CN" altLang="zh-CN" dirty="0"/>
              <a:t>厚德载物？勤劳勇敢</a:t>
            </a:r>
            <a:r>
              <a:rPr lang="zh-CN" altLang="en-US" dirty="0"/>
              <a:t>？</a:t>
            </a:r>
            <a:r>
              <a:rPr lang="zh-CN" altLang="zh-CN" dirty="0"/>
              <a:t>热爱和平？天人合一？中庸之道？</a:t>
            </a:r>
            <a:endParaRPr lang="en-US" altLang="zh-CN" dirty="0"/>
          </a:p>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中华传统文化中真的存在现代</a:t>
            </a:r>
            <a:r>
              <a:rPr lang="zh-CN" altLang="zh-CN" sz="4500" cap="all" spc="100" dirty="0" smtClean="0">
                <a:solidFill>
                  <a:schemeClr val="tx1">
                    <a:lumMod val="90000"/>
                    <a:lumOff val="10000"/>
                  </a:schemeClr>
                </a:solidFill>
                <a:latin typeface="+mj-lt"/>
                <a:ea typeface="+mj-ea"/>
                <a:cs typeface="+mj-cs"/>
              </a:rPr>
              <a:t>市场基因</a:t>
            </a:r>
            <a:r>
              <a:rPr lang="zh-CN" altLang="zh-CN" sz="4500" cap="all" spc="100" dirty="0">
                <a:solidFill>
                  <a:schemeClr val="tx1">
                    <a:lumMod val="90000"/>
                    <a:lumOff val="10000"/>
                  </a:schemeClr>
                </a:solidFill>
                <a:latin typeface="+mj-lt"/>
                <a:ea typeface="+mj-ea"/>
                <a:cs typeface="+mj-cs"/>
              </a:rPr>
              <a:t>吗？</a:t>
            </a:r>
            <a:endParaRPr lang="en-US" altLang="zh-CN" sz="4500" cap="all" spc="100" dirty="0">
              <a:solidFill>
                <a:schemeClr val="tx1">
                  <a:lumMod val="90000"/>
                  <a:lumOff val="10000"/>
                </a:schemeClr>
              </a:solidFill>
              <a:latin typeface="+mj-lt"/>
              <a:ea typeface="+mj-ea"/>
              <a:cs typeface="+mj-cs"/>
            </a:endParaRPr>
          </a:p>
          <a:p>
            <a:pPr lvl="1"/>
            <a:r>
              <a:rPr lang="zh-CN" altLang="zh-CN" dirty="0"/>
              <a:t>如果存在，那会是什么呢？ </a:t>
            </a:r>
            <a:endParaRPr lang="zh-CN" altLang="en-US" dirty="0"/>
          </a:p>
        </p:txBody>
      </p:sp>
    </p:spTree>
    <p:extLst>
      <p:ext uri="{BB962C8B-B14F-4D97-AF65-F5344CB8AC3E}">
        <p14:creationId xmlns:p14="http://schemas.microsoft.com/office/powerpoint/2010/main" val="11718215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本节内容</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什么是传统文化？</a:t>
            </a:r>
            <a:endParaRPr lang="en-US" altLang="zh-CN" sz="4500" cap="all" spc="100" dirty="0">
              <a:solidFill>
                <a:schemeClr val="tx1">
                  <a:lumMod val="90000"/>
                  <a:lumOff val="10000"/>
                </a:schemeClr>
              </a:solidFill>
              <a:latin typeface="+mj-lt"/>
              <a:ea typeface="+mj-ea"/>
              <a:cs typeface="+mj-cs"/>
            </a:endParaRPr>
          </a:p>
          <a:p>
            <a:pPr lvl="1"/>
            <a:r>
              <a:rPr lang="zh-CN" altLang="en-US" dirty="0"/>
              <a:t>可持续的深层共同信念</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多元一体、和合包容</a:t>
            </a:r>
            <a:endParaRPr lang="en-US" altLang="zh-CN" sz="4500" cap="all" spc="100" dirty="0">
              <a:solidFill>
                <a:schemeClr val="tx1">
                  <a:lumMod val="90000"/>
                  <a:lumOff val="10000"/>
                </a:schemeClr>
              </a:solidFill>
              <a:latin typeface="+mj-lt"/>
              <a:ea typeface="+mj-ea"/>
              <a:cs typeface="+mj-cs"/>
            </a:endParaRPr>
          </a:p>
          <a:p>
            <a:pPr lvl="1"/>
            <a:r>
              <a:rPr lang="zh-CN" altLang="en-US" dirty="0"/>
              <a:t>中华文化的核心特征</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经世致用、义利相兼、情理交融</a:t>
            </a:r>
            <a:endParaRPr lang="en-US" altLang="zh-CN" sz="4500" cap="all" spc="100" dirty="0">
              <a:solidFill>
                <a:schemeClr val="tx1">
                  <a:lumMod val="90000"/>
                  <a:lumOff val="10000"/>
                </a:schemeClr>
              </a:solidFill>
              <a:latin typeface="+mj-lt"/>
              <a:ea typeface="+mj-ea"/>
              <a:cs typeface="+mj-cs"/>
            </a:endParaRPr>
          </a:p>
          <a:p>
            <a:pPr lvl="1"/>
            <a:r>
              <a:rPr lang="zh-CN" altLang="en-US" dirty="0"/>
              <a:t>中华传统文化的市场经济基因</a:t>
            </a:r>
          </a:p>
        </p:txBody>
      </p:sp>
    </p:spTree>
    <p:extLst>
      <p:ext uri="{BB962C8B-B14F-4D97-AF65-F5344CB8AC3E}">
        <p14:creationId xmlns:p14="http://schemas.microsoft.com/office/powerpoint/2010/main" val="36080085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什么是传统文化？</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区分文化与文明</a:t>
            </a:r>
            <a:endParaRPr lang="en-US" altLang="zh-CN" sz="4500" cap="all" spc="100" dirty="0">
              <a:solidFill>
                <a:schemeClr val="tx1">
                  <a:lumMod val="90000"/>
                  <a:lumOff val="10000"/>
                </a:schemeClr>
              </a:solidFill>
              <a:latin typeface="+mj-lt"/>
              <a:ea typeface="+mj-ea"/>
              <a:cs typeface="+mj-cs"/>
            </a:endParaRPr>
          </a:p>
          <a:p>
            <a:pPr lvl="1"/>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共同信念：文化的本质</a:t>
            </a:r>
            <a:endParaRPr lang="en-US" altLang="zh-CN" sz="4500" cap="all" spc="100" dirty="0">
              <a:solidFill>
                <a:schemeClr val="tx1">
                  <a:lumMod val="90000"/>
                  <a:lumOff val="10000"/>
                </a:schemeClr>
              </a:solidFill>
              <a:latin typeface="+mj-lt"/>
              <a:ea typeface="+mj-ea"/>
              <a:cs typeface="+mj-cs"/>
            </a:endParaRPr>
          </a:p>
          <a:p>
            <a:pPr lvl="1"/>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可持续的元信念：传统文化的本质</a:t>
            </a:r>
          </a:p>
        </p:txBody>
      </p:sp>
    </p:spTree>
    <p:extLst>
      <p:ext uri="{BB962C8B-B14F-4D97-AF65-F5344CB8AC3E}">
        <p14:creationId xmlns:p14="http://schemas.microsoft.com/office/powerpoint/2010/main" val="10780112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什么是传统文化？</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区分文化与文明</a:t>
            </a:r>
            <a:endParaRPr lang="en-US" altLang="zh-CN" sz="4500" cap="all" spc="100" dirty="0">
              <a:solidFill>
                <a:schemeClr val="tx1">
                  <a:lumMod val="90000"/>
                  <a:lumOff val="10000"/>
                </a:schemeClr>
              </a:solidFill>
              <a:latin typeface="+mj-lt"/>
              <a:ea typeface="+mj-ea"/>
              <a:cs typeface="+mj-cs"/>
            </a:endParaRPr>
          </a:p>
          <a:p>
            <a:pPr lvl="2"/>
            <a:endParaRPr lang="en-US" altLang="zh-CN" dirty="0"/>
          </a:p>
          <a:p>
            <a:pPr lvl="1"/>
            <a:r>
              <a:rPr lang="zh-CN" altLang="en-US" dirty="0"/>
              <a:t>文化：与自然相对，表现各民族的个性</a:t>
            </a:r>
            <a:endParaRPr lang="en-US" altLang="zh-CN" dirty="0"/>
          </a:p>
          <a:p>
            <a:pPr lvl="2"/>
            <a:r>
              <a:rPr lang="zh-CN" altLang="en-US" dirty="0"/>
              <a:t>潜移默化的默会知识，经过耳濡目染、潜移默化而习得</a:t>
            </a:r>
            <a:endParaRPr lang="en-US" altLang="zh-CN" dirty="0"/>
          </a:p>
          <a:p>
            <a:pPr lvl="2"/>
            <a:r>
              <a:rPr lang="zh-CN" altLang="en-US" dirty="0"/>
              <a:t>无高级低级、先进落后之别</a:t>
            </a:r>
            <a:endParaRPr lang="en-US" altLang="zh-CN" dirty="0"/>
          </a:p>
          <a:p>
            <a:pPr lvl="1"/>
            <a:r>
              <a:rPr lang="zh-CN" altLang="en-US" dirty="0"/>
              <a:t>文明：与野蛮相对，表现社会发展的共性</a:t>
            </a:r>
            <a:endParaRPr lang="en-US" altLang="zh-CN" dirty="0"/>
          </a:p>
          <a:p>
            <a:pPr lvl="2"/>
            <a:r>
              <a:rPr lang="zh-CN" altLang="en-US" dirty="0"/>
              <a:t>明确表述的显性知识，经过系统的教育和学习而获得</a:t>
            </a:r>
            <a:endParaRPr lang="en-US" altLang="zh-CN" dirty="0"/>
          </a:p>
          <a:p>
            <a:pPr lvl="2"/>
            <a:r>
              <a:rPr lang="zh-CN" altLang="en-US" dirty="0"/>
              <a:t>有高级低级、先进落后之别</a:t>
            </a:r>
            <a:endParaRPr lang="en-US" altLang="zh-CN" dirty="0"/>
          </a:p>
        </p:txBody>
      </p:sp>
    </p:spTree>
    <p:extLst>
      <p:ext uri="{BB962C8B-B14F-4D97-AF65-F5344CB8AC3E}">
        <p14:creationId xmlns:p14="http://schemas.microsoft.com/office/powerpoint/2010/main" val="984553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第一节 问题的提出</a:t>
            </a:r>
            <a:endParaRPr lang="zh-CN" altLang="en-US" dirty="0"/>
          </a:p>
        </p:txBody>
      </p:sp>
      <p:sp>
        <p:nvSpPr>
          <p:cNvPr id="5" name="文本占位符 4"/>
          <p:cNvSpPr>
            <a:spLocks noGrp="1"/>
          </p:cNvSpPr>
          <p:nvPr>
            <p:ph type="body" idx="1"/>
          </p:nvPr>
        </p:nvSpPr>
        <p:spPr/>
        <p:txBody>
          <a:bodyPr/>
          <a:lstStyle/>
          <a:p>
            <a:endParaRPr lang="zh-CN" altLang="en-US"/>
          </a:p>
        </p:txBody>
      </p:sp>
    </p:spTree>
    <p:extLst>
      <p:ext uri="{BB962C8B-B14F-4D97-AF65-F5344CB8AC3E}">
        <p14:creationId xmlns:p14="http://schemas.microsoft.com/office/powerpoint/2010/main" val="34352351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文化的本质</a:t>
            </a:r>
            <a:endParaRPr lang="zh-CN" altLang="en-US" dirty="0"/>
          </a:p>
        </p:txBody>
      </p:sp>
      <p:sp>
        <p:nvSpPr>
          <p:cNvPr id="3" name="内容占位符 2"/>
          <p:cNvSpPr>
            <a:spLocks noGrp="1"/>
          </p:cNvSpPr>
          <p:nvPr>
            <p:ph idx="1"/>
          </p:nvPr>
        </p:nvSpPr>
        <p:spPr>
          <a:xfrm>
            <a:off x="851140" y="2257245"/>
            <a:ext cx="10541479" cy="4023360"/>
          </a:xfrm>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信念</a:t>
            </a:r>
            <a:endParaRPr lang="en-US" altLang="zh-CN" sz="4500" cap="all" spc="100" dirty="0">
              <a:solidFill>
                <a:schemeClr val="tx1">
                  <a:lumMod val="90000"/>
                  <a:lumOff val="10000"/>
                </a:schemeClr>
              </a:solidFill>
              <a:latin typeface="+mj-lt"/>
              <a:ea typeface="+mj-ea"/>
              <a:cs typeface="+mj-cs"/>
            </a:endParaRPr>
          </a:p>
          <a:p>
            <a:pPr lvl="1"/>
            <a:r>
              <a:rPr lang="zh-CN" altLang="en-US" dirty="0"/>
              <a:t>个人面对不确定环境所形成的相对稳定的预期</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共同信念：文化的本质</a:t>
            </a:r>
            <a:endParaRPr lang="en-US" altLang="zh-CN" sz="4500" cap="all" spc="100" dirty="0">
              <a:solidFill>
                <a:schemeClr val="tx1">
                  <a:lumMod val="90000"/>
                  <a:lumOff val="10000"/>
                </a:schemeClr>
              </a:solidFill>
              <a:latin typeface="+mj-lt"/>
              <a:ea typeface="+mj-ea"/>
              <a:cs typeface="+mj-cs"/>
            </a:endParaRPr>
          </a:p>
          <a:p>
            <a:pPr lvl="1"/>
            <a:r>
              <a:rPr lang="zh-CN" altLang="en-US" dirty="0"/>
              <a:t>群体关于不确定性环境和人际互动的预期的社会共识</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可持续的深层次信念：传统文化的本质</a:t>
            </a:r>
            <a:endParaRPr lang="en-US" altLang="zh-CN" sz="4500" cap="all" spc="100" dirty="0">
              <a:solidFill>
                <a:schemeClr val="tx1">
                  <a:lumMod val="90000"/>
                  <a:lumOff val="10000"/>
                </a:schemeClr>
              </a:solidFill>
              <a:latin typeface="+mj-lt"/>
              <a:ea typeface="+mj-ea"/>
              <a:cs typeface="+mj-cs"/>
            </a:endParaRPr>
          </a:p>
          <a:p>
            <a:pPr lvl="1"/>
            <a:r>
              <a:rPr lang="zh-CN" altLang="en-US" dirty="0"/>
              <a:t>信念是分层的</a:t>
            </a:r>
            <a:endParaRPr lang="en-US" altLang="zh-CN" dirty="0"/>
          </a:p>
          <a:p>
            <a:pPr lvl="1"/>
            <a:r>
              <a:rPr lang="zh-CN" altLang="en-US" dirty="0"/>
              <a:t>族群的深层次、可持续的元信念：传统文化</a:t>
            </a:r>
          </a:p>
        </p:txBody>
      </p:sp>
    </p:spTree>
    <p:extLst>
      <p:ext uri="{BB962C8B-B14F-4D97-AF65-F5344CB8AC3E}">
        <p14:creationId xmlns:p14="http://schemas.microsoft.com/office/powerpoint/2010/main" val="19535539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24128" y="976241"/>
            <a:ext cx="10243870" cy="723972"/>
          </a:xfrm>
        </p:spPr>
        <p:txBody>
          <a:bodyPr>
            <a:normAutofit/>
          </a:bodyPr>
          <a:lstStyle/>
          <a:p>
            <a:r>
              <a:rPr lang="zh-CN" altLang="en-US" dirty="0" smtClean="0"/>
              <a:t>中华文化的核心特征</a:t>
            </a:r>
            <a:endParaRPr lang="zh-CN" altLang="en-US" dirty="0"/>
          </a:p>
        </p:txBody>
      </p:sp>
      <p:sp>
        <p:nvSpPr>
          <p:cNvPr id="3" name="内容占位符 2"/>
          <p:cNvSpPr>
            <a:spLocks noGrp="1"/>
          </p:cNvSpPr>
          <p:nvPr>
            <p:ph idx="1"/>
          </p:nvPr>
        </p:nvSpPr>
        <p:spPr>
          <a:xfrm>
            <a:off x="1024128" y="1950720"/>
            <a:ext cx="9720071" cy="4450080"/>
          </a:xfrm>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多元一体</a:t>
            </a:r>
            <a:endParaRPr lang="en-US" altLang="zh-CN" sz="4500" cap="all" spc="100" dirty="0">
              <a:solidFill>
                <a:schemeClr val="tx1">
                  <a:lumMod val="90000"/>
                  <a:lumOff val="10000"/>
                </a:schemeClr>
              </a:solidFill>
              <a:latin typeface="+mj-lt"/>
              <a:ea typeface="+mj-ea"/>
              <a:cs typeface="+mj-cs"/>
            </a:endParaRPr>
          </a:p>
          <a:p>
            <a:pPr lvl="1"/>
            <a:r>
              <a:rPr lang="zh-CN" altLang="zh-CN" dirty="0"/>
              <a:t>“五十六个民族像石榴籽一样紧紧团结在中国共产党周围”</a:t>
            </a:r>
            <a:endParaRPr lang="en-US" altLang="zh-CN" dirty="0"/>
          </a:p>
          <a:p>
            <a:pPr lvl="1"/>
            <a:r>
              <a:rPr lang="zh-CN" altLang="zh-CN" dirty="0"/>
              <a:t>“合久必分</a:t>
            </a:r>
            <a:r>
              <a:rPr lang="zh-CN" altLang="en-US" dirty="0"/>
              <a:t>、</a:t>
            </a:r>
            <a:r>
              <a:rPr lang="zh-CN" altLang="zh-CN" dirty="0"/>
              <a:t>分久必合”</a:t>
            </a:r>
            <a:r>
              <a:rPr lang="zh-CN" altLang="en-US" dirty="0"/>
              <a:t>的政权与长期统一的文化</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和合包容</a:t>
            </a:r>
            <a:endParaRPr lang="en-US" altLang="zh-CN" sz="4500" cap="all" spc="100" dirty="0">
              <a:solidFill>
                <a:schemeClr val="tx1">
                  <a:lumMod val="90000"/>
                  <a:lumOff val="10000"/>
                </a:schemeClr>
              </a:solidFill>
              <a:latin typeface="+mj-lt"/>
              <a:ea typeface="+mj-ea"/>
              <a:cs typeface="+mj-cs"/>
            </a:endParaRPr>
          </a:p>
          <a:p>
            <a:pPr lvl="1"/>
            <a:r>
              <a:rPr lang="zh-CN" altLang="en-US" dirty="0"/>
              <a:t>国际比较：西罗马帝国之后的欧洲，奥匈帝国，奥斯曼土耳其帝国，沙皇俄国</a:t>
            </a:r>
            <a:endParaRPr lang="en-US" altLang="zh-CN" dirty="0"/>
          </a:p>
          <a:p>
            <a:pPr lvl="1"/>
            <a:r>
              <a:rPr lang="zh-CN" altLang="en-US" dirty="0"/>
              <a:t>中华民族的多元一体根源于数千年的和合包容</a:t>
            </a:r>
            <a:endParaRPr lang="en-US" altLang="zh-CN" dirty="0"/>
          </a:p>
          <a:p>
            <a:pPr lvl="2"/>
            <a:r>
              <a:rPr lang="zh-CN" altLang="en-US" dirty="0"/>
              <a:t>不输出意识形态，不输出革命</a:t>
            </a:r>
          </a:p>
        </p:txBody>
      </p:sp>
    </p:spTree>
    <p:extLst>
      <p:ext uri="{BB962C8B-B14F-4D97-AF65-F5344CB8AC3E}">
        <p14:creationId xmlns:p14="http://schemas.microsoft.com/office/powerpoint/2010/main" val="1710588744"/>
      </p:ext>
    </p:extLst>
  </p:cSld>
  <p:clrMapOvr>
    <a:overrideClrMapping bg1="lt1" tx1="dk1" bg2="lt2" tx2="dk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中华文化的市场经济基因</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为何称之为“基因”？</a:t>
            </a:r>
            <a:endParaRPr lang="en-US" altLang="zh-CN" sz="4500" cap="all" spc="100" dirty="0">
              <a:solidFill>
                <a:schemeClr val="tx1">
                  <a:lumMod val="90000"/>
                  <a:lumOff val="10000"/>
                </a:schemeClr>
              </a:solidFill>
              <a:latin typeface="+mj-lt"/>
              <a:ea typeface="+mj-ea"/>
              <a:cs typeface="+mj-cs"/>
            </a:endParaRPr>
          </a:p>
          <a:p>
            <a:pPr lvl="1"/>
            <a:endParaRPr lang="en-US" altLang="zh-CN" dirty="0"/>
          </a:p>
          <a:p>
            <a:pPr lvl="1"/>
            <a:r>
              <a:rPr lang="zh-CN" altLang="en-US" dirty="0"/>
              <a:t>延续性和变异性的统一</a:t>
            </a:r>
            <a:endParaRPr lang="en-US" altLang="zh-CN" dirty="0"/>
          </a:p>
          <a:p>
            <a:pPr lvl="1"/>
            <a:endParaRPr lang="en-US" altLang="zh-CN" dirty="0"/>
          </a:p>
          <a:p>
            <a:pPr lvl="1"/>
            <a:r>
              <a:rPr lang="zh-CN" altLang="en-US" dirty="0"/>
              <a:t>若条件合适则“少数派”也可以快速迭代扩张</a:t>
            </a:r>
          </a:p>
        </p:txBody>
      </p:sp>
    </p:spTree>
    <p:extLst>
      <p:ext uri="{BB962C8B-B14F-4D97-AF65-F5344CB8AC3E}">
        <p14:creationId xmlns:p14="http://schemas.microsoft.com/office/powerpoint/2010/main" val="17260293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872177" y="1061967"/>
            <a:ext cx="10935634" cy="723972"/>
          </a:xfrm>
        </p:spPr>
        <p:txBody>
          <a:bodyPr>
            <a:noAutofit/>
          </a:bodyPr>
          <a:lstStyle/>
          <a:p>
            <a:r>
              <a:rPr lang="zh-CN" altLang="en-US" dirty="0" smtClean="0"/>
              <a:t>经世致用：</a:t>
            </a:r>
            <a:r>
              <a:rPr lang="en-US" altLang="zh-CN" dirty="0" smtClean="0"/>
              <a:t/>
            </a:r>
            <a:br>
              <a:rPr lang="en-US" altLang="zh-CN" dirty="0" smtClean="0"/>
            </a:br>
            <a:r>
              <a:rPr lang="zh-CN" altLang="en-US" sz="2800" dirty="0" smtClean="0"/>
              <a:t>中国市场经济的传统文化基因之一</a:t>
            </a:r>
            <a:endParaRPr lang="zh-CN" altLang="en-US" sz="2800"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世俗化：经世致用传统的核心</a:t>
            </a:r>
            <a:endParaRPr lang="en-US" altLang="zh-CN" sz="4500" cap="all" spc="100" dirty="0">
              <a:solidFill>
                <a:schemeClr val="tx1">
                  <a:lumMod val="90000"/>
                  <a:lumOff val="10000"/>
                </a:schemeClr>
              </a:solidFill>
              <a:latin typeface="+mj-lt"/>
              <a:ea typeface="+mj-ea"/>
              <a:cs typeface="+mj-cs"/>
            </a:endParaRPr>
          </a:p>
          <a:p>
            <a:pPr lvl="1"/>
            <a:r>
              <a:rPr lang="zh-CN" altLang="en-US" dirty="0"/>
              <a:t>“非宗教化”“去神圣化”“理性化</a:t>
            </a:r>
            <a:r>
              <a:rPr lang="en-US" altLang="zh-CN" dirty="0"/>
              <a:t>”</a:t>
            </a:r>
            <a:r>
              <a:rPr lang="zh-CN" altLang="en-US" dirty="0"/>
              <a:t>“祛魅”“务实”</a:t>
            </a:r>
            <a:endParaRPr lang="en-US" altLang="zh-CN" dirty="0"/>
          </a:p>
          <a:p>
            <a:pPr lvl="1"/>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世俗化是经济市场化的前提</a:t>
            </a:r>
            <a:endParaRPr lang="en-US" altLang="zh-CN" sz="4500" cap="all" spc="100" dirty="0">
              <a:solidFill>
                <a:schemeClr val="tx1">
                  <a:lumMod val="90000"/>
                  <a:lumOff val="10000"/>
                </a:schemeClr>
              </a:solidFill>
              <a:latin typeface="+mj-lt"/>
              <a:ea typeface="+mj-ea"/>
              <a:cs typeface="+mj-cs"/>
            </a:endParaRPr>
          </a:p>
          <a:p>
            <a:pPr lvl="1"/>
            <a:r>
              <a:rPr lang="zh-CN" altLang="en-US" dirty="0"/>
              <a:t>形成以物为基础的现代产权制度的基础</a:t>
            </a:r>
            <a:endParaRPr lang="en-US" altLang="zh-CN" dirty="0"/>
          </a:p>
          <a:p>
            <a:pPr lvl="1"/>
            <a:r>
              <a:rPr lang="zh-CN" altLang="en-US" dirty="0"/>
              <a:t>形成以产权为基础的公司组织和资本市场的基础</a:t>
            </a:r>
            <a:endParaRPr lang="en-US" altLang="zh-CN" dirty="0"/>
          </a:p>
        </p:txBody>
      </p:sp>
    </p:spTree>
    <p:extLst>
      <p:ext uri="{BB962C8B-B14F-4D97-AF65-F5344CB8AC3E}">
        <p14:creationId xmlns:p14="http://schemas.microsoft.com/office/powerpoint/2010/main" val="13199795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6" name="标题 1"/>
          <p:cNvSpPr>
            <a:spLocks noGrp="1"/>
          </p:cNvSpPr>
          <p:nvPr>
            <p:ph type="title"/>
          </p:nvPr>
        </p:nvSpPr>
        <p:spPr>
          <a:xfrm>
            <a:off x="1024128" y="976242"/>
            <a:ext cx="10935634" cy="723972"/>
          </a:xfrm>
        </p:spPr>
        <p:txBody>
          <a:bodyPr>
            <a:noAutofit/>
          </a:bodyPr>
          <a:lstStyle/>
          <a:p>
            <a:r>
              <a:rPr lang="zh-CN" altLang="en-US" dirty="0" smtClean="0"/>
              <a:t>经世致用：</a:t>
            </a:r>
            <a:r>
              <a:rPr lang="en-US" altLang="zh-CN" dirty="0" smtClean="0"/>
              <a:t/>
            </a:r>
            <a:br>
              <a:rPr lang="en-US" altLang="zh-CN" dirty="0" smtClean="0"/>
            </a:br>
            <a:r>
              <a:rPr lang="zh-CN" altLang="en-US" sz="2800" dirty="0" smtClean="0"/>
              <a:t>中国市场经济的传统文化基因之一</a:t>
            </a:r>
            <a:endParaRPr lang="zh-CN" altLang="en-US" sz="2800"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世俗化的儒家思想</a:t>
            </a:r>
            <a:endParaRPr lang="en-US" altLang="zh-CN" sz="4500" cap="all" spc="100" dirty="0">
              <a:solidFill>
                <a:schemeClr val="tx1">
                  <a:lumMod val="90000"/>
                  <a:lumOff val="10000"/>
                </a:schemeClr>
              </a:solidFill>
              <a:latin typeface="+mj-lt"/>
              <a:ea typeface="+mj-ea"/>
              <a:cs typeface="+mj-cs"/>
            </a:endParaRPr>
          </a:p>
          <a:p>
            <a:pPr lvl="1"/>
            <a:r>
              <a:rPr lang="zh-CN" altLang="en-US" dirty="0"/>
              <a:t>关注的重点：“人伦日用”还是“彼岸世界”？</a:t>
            </a:r>
            <a:endParaRPr lang="en-US" altLang="zh-CN" dirty="0"/>
          </a:p>
          <a:p>
            <a:pPr lvl="2"/>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孔子有超能力吗？</a:t>
            </a:r>
            <a:endParaRPr lang="en-US" altLang="zh-CN" sz="4500" cap="all" spc="100" dirty="0">
              <a:solidFill>
                <a:schemeClr val="tx1">
                  <a:lumMod val="90000"/>
                  <a:lumOff val="10000"/>
                </a:schemeClr>
              </a:solidFill>
              <a:latin typeface="+mj-lt"/>
              <a:ea typeface="+mj-ea"/>
              <a:cs typeface="+mj-cs"/>
            </a:endParaRPr>
          </a:p>
          <a:p>
            <a:pPr lvl="1"/>
            <a:r>
              <a:rPr lang="zh-CN" altLang="en-US" dirty="0"/>
              <a:t>先知？改造世界的超能力？</a:t>
            </a:r>
            <a:endParaRPr lang="en-US" altLang="zh-CN" dirty="0"/>
          </a:p>
          <a:p>
            <a:pPr lvl="1"/>
            <a:r>
              <a:rPr lang="zh-CN" altLang="en-US" dirty="0"/>
              <a:t>“惶惶如丧家之犬”“在陈绝粮”</a:t>
            </a:r>
            <a:endParaRPr lang="en-US" altLang="zh-CN" dirty="0"/>
          </a:p>
        </p:txBody>
      </p:sp>
    </p:spTree>
    <p:extLst>
      <p:ext uri="{BB962C8B-B14F-4D97-AF65-F5344CB8AC3E}">
        <p14:creationId xmlns:p14="http://schemas.microsoft.com/office/powerpoint/2010/main" val="42548174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5" name="标题 1"/>
          <p:cNvSpPr>
            <a:spLocks noGrp="1"/>
          </p:cNvSpPr>
          <p:nvPr>
            <p:ph type="title"/>
          </p:nvPr>
        </p:nvSpPr>
        <p:spPr>
          <a:xfrm>
            <a:off x="800740" y="426720"/>
            <a:ext cx="10744802" cy="2021840"/>
          </a:xfrm>
        </p:spPr>
        <p:txBody>
          <a:bodyPr>
            <a:noAutofit/>
          </a:bodyPr>
          <a:lstStyle/>
          <a:p>
            <a:r>
              <a:rPr lang="zh-CN" altLang="en-US" dirty="0" smtClean="0"/>
              <a:t>经世致用：</a:t>
            </a:r>
            <a:r>
              <a:rPr lang="en-US" altLang="zh-CN" dirty="0" smtClean="0"/>
              <a:t/>
            </a:r>
            <a:br>
              <a:rPr lang="en-US" altLang="zh-CN" dirty="0" smtClean="0"/>
            </a:br>
            <a:r>
              <a:rPr lang="zh-CN" altLang="en-US" sz="2800" dirty="0" smtClean="0"/>
              <a:t>中国市场经济的传统文化基因之一</a:t>
            </a:r>
            <a:endParaRPr lang="zh-CN" altLang="en-US" sz="2800"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世俗化的道教</a:t>
            </a:r>
            <a:endParaRPr lang="en-US" altLang="zh-CN" sz="4500" cap="all" spc="100" dirty="0">
              <a:solidFill>
                <a:schemeClr val="tx1">
                  <a:lumMod val="90000"/>
                  <a:lumOff val="10000"/>
                </a:schemeClr>
              </a:solidFill>
              <a:latin typeface="+mj-lt"/>
              <a:ea typeface="+mj-ea"/>
              <a:cs typeface="+mj-cs"/>
            </a:endParaRPr>
          </a:p>
          <a:p>
            <a:pPr lvl="1"/>
            <a:r>
              <a:rPr lang="zh-CN" altLang="en-US" dirty="0"/>
              <a:t>“修今生不修来世”</a:t>
            </a:r>
            <a:endParaRPr lang="en-US" altLang="zh-CN" dirty="0"/>
          </a:p>
          <a:p>
            <a:pPr lvl="1"/>
            <a:endParaRPr lang="zh-CN" altLang="en-US"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世俗化的中国佛教</a:t>
            </a:r>
            <a:endParaRPr lang="en-US" altLang="zh-CN" sz="4500" cap="all" spc="100" dirty="0">
              <a:solidFill>
                <a:schemeClr val="tx1">
                  <a:lumMod val="90000"/>
                  <a:lumOff val="10000"/>
                </a:schemeClr>
              </a:solidFill>
              <a:latin typeface="+mj-lt"/>
              <a:ea typeface="+mj-ea"/>
              <a:cs typeface="+mj-cs"/>
            </a:endParaRPr>
          </a:p>
          <a:p>
            <a:pPr lvl="1"/>
            <a:r>
              <a:rPr lang="zh-CN" altLang="en-US" dirty="0"/>
              <a:t>禅宗：“披着袈裟的道士”</a:t>
            </a:r>
            <a:endParaRPr lang="en-US" altLang="zh-CN" dirty="0"/>
          </a:p>
          <a:p>
            <a:pPr lvl="1"/>
            <a:r>
              <a:rPr lang="zh-CN" altLang="en-US" dirty="0"/>
              <a:t>净土宗：念佛即可成佛</a:t>
            </a:r>
            <a:endParaRPr lang="en-US" altLang="zh-CN" dirty="0"/>
          </a:p>
        </p:txBody>
      </p:sp>
    </p:spTree>
    <p:extLst>
      <p:ext uri="{BB962C8B-B14F-4D97-AF65-F5344CB8AC3E}">
        <p14:creationId xmlns:p14="http://schemas.microsoft.com/office/powerpoint/2010/main" val="18540033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普通中国人对神祇与宗教的基本态度</a:t>
            </a:r>
            <a:endParaRPr lang="en-US" altLang="zh-CN" sz="4500" cap="all" spc="100" dirty="0">
              <a:solidFill>
                <a:schemeClr val="tx1">
                  <a:lumMod val="90000"/>
                  <a:lumOff val="10000"/>
                </a:schemeClr>
              </a:solidFill>
              <a:latin typeface="+mj-lt"/>
              <a:ea typeface="+mj-ea"/>
              <a:cs typeface="+mj-cs"/>
            </a:endParaRPr>
          </a:p>
          <a:p>
            <a:pPr lvl="1"/>
            <a:r>
              <a:rPr lang="zh-CN" altLang="en-US" dirty="0"/>
              <a:t>“信不信”还是“灵不灵”？</a:t>
            </a:r>
            <a:endParaRPr lang="en-US" altLang="zh-CN" dirty="0"/>
          </a:p>
          <a:p>
            <a:pPr lvl="2"/>
            <a:r>
              <a:rPr lang="zh-CN" altLang="en-US" dirty="0"/>
              <a:t>和菩萨做交易：许愿与还愿</a:t>
            </a:r>
            <a:endParaRPr lang="en-US" altLang="zh-CN" dirty="0"/>
          </a:p>
          <a:p>
            <a:pPr lvl="2"/>
            <a:r>
              <a:rPr lang="zh-CN" altLang="en-US" dirty="0"/>
              <a:t>哪里的香火更旺：夫子庙还是魁星阁？</a:t>
            </a:r>
            <a:endParaRPr lang="en-US" altLang="zh-CN" dirty="0"/>
          </a:p>
          <a:p>
            <a:pPr lvl="2"/>
            <a:endParaRPr lang="en-US" altLang="zh-CN" dirty="0"/>
          </a:p>
          <a:p>
            <a:pPr lvl="1"/>
            <a:r>
              <a:rPr lang="zh-CN" altLang="en-US" dirty="0"/>
              <a:t>凡夫俗子也可以超凡入圣</a:t>
            </a:r>
            <a:endParaRPr lang="en-US" altLang="zh-CN" dirty="0"/>
          </a:p>
          <a:p>
            <a:pPr lvl="2"/>
            <a:r>
              <a:rPr lang="zh-CN" altLang="en-US" dirty="0"/>
              <a:t>孔庙，二王庙，关公庙，妈祖庙，杨戬庙，知也禅寺</a:t>
            </a:r>
            <a:r>
              <a:rPr lang="en-US" altLang="zh-CN" dirty="0"/>
              <a:t>……</a:t>
            </a:r>
          </a:p>
        </p:txBody>
      </p:sp>
      <p:sp>
        <p:nvSpPr>
          <p:cNvPr id="5" name="标题 1"/>
          <p:cNvSpPr txBox="1">
            <a:spLocks/>
          </p:cNvSpPr>
          <p:nvPr/>
        </p:nvSpPr>
        <p:spPr>
          <a:xfrm>
            <a:off x="800740" y="609600"/>
            <a:ext cx="10744802" cy="1259840"/>
          </a:xfrm>
          <a:prstGeom prst="rect">
            <a:avLst/>
          </a:prstGeom>
        </p:spPr>
        <p:txBody>
          <a:bodyPr vert="horz" lIns="91440" tIns="45720" rIns="91440" bIns="45720" rtlCol="0" anchor="ctr">
            <a:noAutofit/>
          </a:bodyPr>
          <a:lstStyle>
            <a:lvl1pPr algn="l" defTabSz="914400" rtl="0" eaLnBrk="1" latinLnBrk="0" hangingPunct="1">
              <a:lnSpc>
                <a:spcPct val="80000"/>
              </a:lnSpc>
              <a:spcBef>
                <a:spcPct val="0"/>
              </a:spcBef>
              <a:buNone/>
              <a:defRPr sz="5000" kern="1200" cap="all" spc="100" baseline="0">
                <a:solidFill>
                  <a:schemeClr val="tx1">
                    <a:lumMod val="90000"/>
                    <a:lumOff val="10000"/>
                  </a:schemeClr>
                </a:solidFill>
                <a:latin typeface="+mj-lt"/>
                <a:ea typeface="+mj-ea"/>
                <a:cs typeface="+mj-cs"/>
              </a:defRPr>
            </a:lvl1pPr>
          </a:lstStyle>
          <a:p>
            <a:r>
              <a:rPr lang="zh-CN" altLang="en-US" sz="4500" b="1" dirty="0" smtClean="0"/>
              <a:t>经世致用：</a:t>
            </a:r>
            <a:r>
              <a:rPr lang="en-US" altLang="zh-CN" sz="4500" b="1" dirty="0" smtClean="0"/>
              <a:t/>
            </a:r>
            <a:br>
              <a:rPr lang="en-US" altLang="zh-CN" sz="4500" b="1" dirty="0" smtClean="0"/>
            </a:br>
            <a:r>
              <a:rPr lang="zh-CN" altLang="en-US" sz="2800" b="1" dirty="0" smtClean="0"/>
              <a:t>中国市场经济的传统文化基因之一</a:t>
            </a:r>
            <a:endParaRPr lang="zh-CN" altLang="en-US" sz="2800" b="1" dirty="0"/>
          </a:p>
        </p:txBody>
      </p:sp>
    </p:spTree>
    <p:extLst>
      <p:ext uri="{BB962C8B-B14F-4D97-AF65-F5344CB8AC3E}">
        <p14:creationId xmlns:p14="http://schemas.microsoft.com/office/powerpoint/2010/main" val="140265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endParaRPr lang="en-US" altLang="zh-CN" sz="4500" cap="all" spc="100" dirty="0">
              <a:solidFill>
                <a:schemeClr val="tx1">
                  <a:lumMod val="90000"/>
                  <a:lumOff val="10000"/>
                </a:schemeClr>
              </a:solidFill>
              <a:latin typeface="+mj-lt"/>
              <a:ea typeface="+mj-ea"/>
              <a:cs typeface="+mj-cs"/>
            </a:endParaRPr>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经世致用传统极大降低接纳现代市场经济的阻力</a:t>
            </a:r>
            <a:endParaRPr lang="en-US" altLang="zh-CN" sz="4500" cap="all" spc="100" dirty="0">
              <a:solidFill>
                <a:schemeClr val="tx1">
                  <a:lumMod val="90000"/>
                  <a:lumOff val="10000"/>
                </a:schemeClr>
              </a:solidFill>
              <a:latin typeface="+mj-lt"/>
              <a:ea typeface="+mj-ea"/>
              <a:cs typeface="+mj-cs"/>
            </a:endParaRPr>
          </a:p>
          <a:p>
            <a:pPr>
              <a:lnSpc>
                <a:spcPct val="80000"/>
              </a:lnSpc>
              <a:spcBef>
                <a:spcPct val="0"/>
              </a:spcBef>
              <a:buNone/>
            </a:pPr>
            <a:endParaRPr lang="en-US" altLang="zh-CN" sz="4500" cap="all" spc="100" dirty="0">
              <a:solidFill>
                <a:schemeClr val="tx1">
                  <a:lumMod val="90000"/>
                  <a:lumOff val="10000"/>
                </a:schemeClr>
              </a:solidFill>
              <a:latin typeface="+mj-lt"/>
              <a:ea typeface="+mj-ea"/>
              <a:cs typeface="+mj-cs"/>
            </a:endParaRPr>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实事求是思想路线：经世致用传统的延长线</a:t>
            </a:r>
            <a:endParaRPr lang="en-US" altLang="zh-CN" sz="4500" cap="all" spc="100" dirty="0">
              <a:solidFill>
                <a:schemeClr val="tx1">
                  <a:lumMod val="90000"/>
                  <a:lumOff val="10000"/>
                </a:schemeClr>
              </a:solidFill>
              <a:latin typeface="+mj-lt"/>
              <a:ea typeface="+mj-ea"/>
              <a:cs typeface="+mj-cs"/>
            </a:endParaRPr>
          </a:p>
          <a:p>
            <a:pPr lvl="1"/>
            <a:endParaRPr lang="en-US" altLang="zh-CN" dirty="0"/>
          </a:p>
          <a:p>
            <a:pPr>
              <a:lnSpc>
                <a:spcPct val="80000"/>
              </a:lnSpc>
              <a:spcBef>
                <a:spcPct val="0"/>
              </a:spcBef>
              <a:buNone/>
            </a:pPr>
            <a:endParaRPr lang="en-US" altLang="zh-CN" sz="4500" cap="all" spc="100" dirty="0">
              <a:solidFill>
                <a:schemeClr val="tx1">
                  <a:lumMod val="90000"/>
                  <a:lumOff val="10000"/>
                </a:schemeClr>
              </a:solidFill>
              <a:latin typeface="+mj-lt"/>
              <a:ea typeface="+mj-ea"/>
              <a:cs typeface="+mj-cs"/>
            </a:endParaRPr>
          </a:p>
          <a:p>
            <a:pPr>
              <a:lnSpc>
                <a:spcPct val="80000"/>
              </a:lnSpc>
              <a:spcBef>
                <a:spcPct val="0"/>
              </a:spcBef>
              <a:buNone/>
            </a:pPr>
            <a:endParaRPr lang="zh-CN" altLang="en-US" sz="4500" cap="all" spc="100" dirty="0">
              <a:solidFill>
                <a:schemeClr val="tx1">
                  <a:lumMod val="90000"/>
                  <a:lumOff val="10000"/>
                </a:schemeClr>
              </a:solidFill>
              <a:latin typeface="+mj-lt"/>
              <a:ea typeface="+mj-ea"/>
              <a:cs typeface="+mj-cs"/>
            </a:endParaRPr>
          </a:p>
        </p:txBody>
      </p:sp>
      <p:sp>
        <p:nvSpPr>
          <p:cNvPr id="5" name="标题 1"/>
          <p:cNvSpPr>
            <a:spLocks noGrp="1"/>
          </p:cNvSpPr>
          <p:nvPr>
            <p:ph type="title"/>
          </p:nvPr>
        </p:nvSpPr>
        <p:spPr>
          <a:xfrm>
            <a:off x="800740" y="947667"/>
            <a:ext cx="10744802" cy="723972"/>
          </a:xfrm>
        </p:spPr>
        <p:txBody>
          <a:bodyPr>
            <a:noAutofit/>
          </a:bodyPr>
          <a:lstStyle/>
          <a:p>
            <a:r>
              <a:rPr lang="zh-CN" altLang="en-US" dirty="0" smtClean="0"/>
              <a:t>经世致用：</a:t>
            </a:r>
            <a:r>
              <a:rPr lang="en-US" altLang="zh-CN" dirty="0" smtClean="0"/>
              <a:t/>
            </a:r>
            <a:br>
              <a:rPr lang="en-US" altLang="zh-CN" dirty="0" smtClean="0"/>
            </a:br>
            <a:r>
              <a:rPr lang="zh-CN" altLang="en-US" sz="2800" dirty="0" smtClean="0"/>
              <a:t>中国市场经济的传统文化基因之一</a:t>
            </a:r>
            <a:endParaRPr lang="zh-CN" altLang="en-US" sz="2800" dirty="0"/>
          </a:p>
        </p:txBody>
      </p:sp>
    </p:spTree>
    <p:extLst>
      <p:ext uri="{BB962C8B-B14F-4D97-AF65-F5344CB8AC3E}">
        <p14:creationId xmlns:p14="http://schemas.microsoft.com/office/powerpoint/2010/main" val="8057181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500" dirty="0"/>
              <a:t>义利相兼</a:t>
            </a:r>
            <a:r>
              <a:rPr lang="zh-CN" altLang="en-US" sz="4500" dirty="0" smtClean="0"/>
              <a:t>：</a:t>
            </a:r>
            <a:r>
              <a:rPr lang="en-US" altLang="zh-CN" sz="4500" dirty="0" smtClean="0"/>
              <a:t/>
            </a:r>
            <a:br>
              <a:rPr lang="en-US" altLang="zh-CN" sz="4500" dirty="0" smtClean="0"/>
            </a:br>
            <a:r>
              <a:rPr lang="zh-CN" altLang="en-US" sz="2800" dirty="0" smtClean="0"/>
              <a:t>中国</a:t>
            </a:r>
            <a:r>
              <a:rPr lang="zh-CN" altLang="en-US" sz="2800" dirty="0"/>
              <a:t>市场经济的传统文化基因</a:t>
            </a:r>
            <a:r>
              <a:rPr lang="zh-CN" altLang="en-US" sz="2800" dirty="0" smtClean="0"/>
              <a:t>之二</a:t>
            </a:r>
            <a:endParaRPr lang="zh-CN" altLang="en-US" sz="2800"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如何理解传统儒家的“义利之辨”？</a:t>
            </a:r>
            <a:endParaRPr lang="en-US" altLang="zh-CN" sz="4500" cap="all" spc="100" dirty="0">
              <a:solidFill>
                <a:schemeClr val="tx1">
                  <a:lumMod val="90000"/>
                  <a:lumOff val="10000"/>
                </a:schemeClr>
              </a:solidFill>
              <a:latin typeface="+mj-lt"/>
              <a:ea typeface="+mj-ea"/>
              <a:cs typeface="+mj-cs"/>
            </a:endParaRPr>
          </a:p>
          <a:p>
            <a:pPr lvl="1"/>
            <a:r>
              <a:rPr lang="zh-CN" altLang="en-US" dirty="0"/>
              <a:t>耻于言利？重义轻利？义利冲突？</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不耻言利是中国文化的传统</a:t>
            </a:r>
            <a:endParaRPr lang="en-US" altLang="zh-CN" sz="4500" cap="all" spc="100" dirty="0">
              <a:solidFill>
                <a:schemeClr val="tx1">
                  <a:lumMod val="90000"/>
                  <a:lumOff val="10000"/>
                </a:schemeClr>
              </a:solidFill>
              <a:latin typeface="+mj-lt"/>
              <a:ea typeface="+mj-ea"/>
              <a:cs typeface="+mj-cs"/>
            </a:endParaRPr>
          </a:p>
          <a:p>
            <a:pPr lvl="2"/>
            <a:r>
              <a:rPr lang="zh-CN" altLang="zh-CN" dirty="0"/>
              <a:t>“富贵如可求，虽执鞭之士，吾亦为之</a:t>
            </a:r>
            <a:r>
              <a:rPr lang="zh-CN" altLang="en-US" dirty="0"/>
              <a:t>。</a:t>
            </a:r>
            <a:r>
              <a:rPr lang="zh-CN" altLang="zh-CN" dirty="0"/>
              <a:t>”</a:t>
            </a:r>
            <a:r>
              <a:rPr lang="en-US" altLang="zh-CN" dirty="0"/>
              <a:t>——</a:t>
            </a:r>
            <a:r>
              <a:rPr lang="zh-CN" altLang="en-US" dirty="0"/>
              <a:t>孔子</a:t>
            </a:r>
            <a:endParaRPr lang="en-US" altLang="zh-CN" dirty="0"/>
          </a:p>
          <a:p>
            <a:pPr lvl="2"/>
            <a:r>
              <a:rPr lang="zh-CN" altLang="zh-CN" dirty="0"/>
              <a:t>孔子去卫国，冉有为他驾车。孔子说，卫国人口真多啊。冉有就问孔子，人口多了之后，接下来该做什么呢？孔子说，让他们富起来。冉有又问，如果富起来了，然后又该做什么呢？孔子说，那就推行教化。</a:t>
            </a:r>
            <a:endParaRPr lang="en-US" altLang="zh-CN" dirty="0"/>
          </a:p>
          <a:p>
            <a:pPr lvl="2"/>
            <a:r>
              <a:rPr lang="zh-CN" altLang="zh-CN" dirty="0"/>
              <a:t>“仓禀实而知礼节，衣食足而知荣辱</a:t>
            </a:r>
            <a:r>
              <a:rPr lang="zh-CN" altLang="en-US" dirty="0"/>
              <a:t>。</a:t>
            </a:r>
            <a:r>
              <a:rPr lang="zh-CN" altLang="zh-CN" dirty="0"/>
              <a:t>”</a:t>
            </a:r>
            <a:r>
              <a:rPr lang="en-US" altLang="zh-CN" dirty="0"/>
              <a:t>——</a:t>
            </a:r>
            <a:r>
              <a:rPr lang="zh-CN" altLang="zh-CN" dirty="0"/>
              <a:t>管仲</a:t>
            </a:r>
            <a:endParaRPr lang="zh-CN" altLang="en-US" dirty="0"/>
          </a:p>
        </p:txBody>
      </p:sp>
    </p:spTree>
    <p:extLst>
      <p:ext uri="{BB962C8B-B14F-4D97-AF65-F5344CB8AC3E}">
        <p14:creationId xmlns:p14="http://schemas.microsoft.com/office/powerpoint/2010/main" val="14342685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“义利之辨”的目的，是义利分离，而非义利对立</a:t>
            </a:r>
            <a:endParaRPr lang="en-US" altLang="zh-CN" sz="4500" cap="all" spc="100" dirty="0">
              <a:solidFill>
                <a:schemeClr val="tx1">
                  <a:lumMod val="90000"/>
                  <a:lumOff val="10000"/>
                </a:schemeClr>
              </a:solidFill>
              <a:latin typeface="+mj-lt"/>
              <a:ea typeface="+mj-ea"/>
              <a:cs typeface="+mj-cs"/>
            </a:endParaRPr>
          </a:p>
          <a:p>
            <a:pPr lvl="2"/>
            <a:r>
              <a:rPr lang="zh-CN" altLang="en-US" dirty="0"/>
              <a:t>子贡曰：“贫而无谄，富而无骄，何如？”子曰：“可也。未若贫而乐，富而好礼者也。”</a:t>
            </a:r>
            <a:r>
              <a:rPr lang="en-US" altLang="zh-CN" dirty="0"/>
              <a:t>——《</a:t>
            </a:r>
            <a:r>
              <a:rPr lang="zh-CN" altLang="en-US" dirty="0"/>
              <a:t>论语</a:t>
            </a:r>
            <a:r>
              <a:rPr lang="en-US" altLang="zh-CN" dirty="0"/>
              <a:t>》</a:t>
            </a:r>
          </a:p>
          <a:p>
            <a:pPr lvl="2"/>
            <a:r>
              <a:rPr lang="zh-CN" altLang="zh-CN" dirty="0"/>
              <a:t>子贡问孔子，一个人能做到贫穷的时候不逢迎谄媚，富裕的时候不骄矜傲慢，这个修养怎么样？孔子说，还行，不过还是不如贫穷的时候能够欣然乐道，富裕的时候能够主动弘扬礼义。</a:t>
            </a:r>
            <a:endParaRPr lang="en-US" altLang="zh-CN" dirty="0"/>
          </a:p>
          <a:p>
            <a:pPr lvl="1"/>
            <a:r>
              <a:rPr lang="zh-CN" altLang="en-US" dirty="0"/>
              <a:t>君子小人之别从身份贵贱、财产贫富转变为道德水准</a:t>
            </a:r>
          </a:p>
        </p:txBody>
      </p:sp>
      <p:sp>
        <p:nvSpPr>
          <p:cNvPr id="5" name="标题 1"/>
          <p:cNvSpPr>
            <a:spLocks noGrp="1"/>
          </p:cNvSpPr>
          <p:nvPr>
            <p:ph type="title"/>
          </p:nvPr>
        </p:nvSpPr>
        <p:spPr>
          <a:xfrm>
            <a:off x="1024128" y="585216"/>
            <a:ext cx="9720072" cy="1499616"/>
          </a:xfrm>
        </p:spPr>
        <p:txBody>
          <a:bodyPr>
            <a:normAutofit/>
          </a:bodyPr>
          <a:lstStyle/>
          <a:p>
            <a:r>
              <a:rPr lang="zh-CN" altLang="en-US" sz="4500" dirty="0"/>
              <a:t>义利相兼</a:t>
            </a:r>
            <a:r>
              <a:rPr lang="zh-CN" altLang="en-US" sz="4500" dirty="0" smtClean="0"/>
              <a:t>：</a:t>
            </a:r>
            <a:r>
              <a:rPr lang="en-US" altLang="zh-CN" sz="4500" dirty="0" smtClean="0"/>
              <a:t/>
            </a:r>
            <a:br>
              <a:rPr lang="en-US" altLang="zh-CN" sz="4500" dirty="0" smtClean="0"/>
            </a:br>
            <a:r>
              <a:rPr lang="zh-CN" altLang="en-US" sz="2800" dirty="0" smtClean="0"/>
              <a:t>中国</a:t>
            </a:r>
            <a:r>
              <a:rPr lang="zh-CN" altLang="en-US" sz="2800" dirty="0"/>
              <a:t>市场经济的传统文化基因</a:t>
            </a:r>
            <a:r>
              <a:rPr lang="zh-CN" altLang="en-US" sz="2800" dirty="0" smtClean="0"/>
              <a:t>之二</a:t>
            </a:r>
            <a:endParaRPr lang="zh-CN" altLang="en-US" sz="2800" dirty="0"/>
          </a:p>
        </p:txBody>
      </p:sp>
    </p:spTree>
    <p:extLst>
      <p:ext uri="{BB962C8B-B14F-4D97-AF65-F5344CB8AC3E}">
        <p14:creationId xmlns:p14="http://schemas.microsoft.com/office/powerpoint/2010/main" val="1192486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传统文化与现代化：一个缩影</a:t>
            </a:r>
            <a:endParaRPr lang="zh-CN" altLang="en-US" dirty="0"/>
          </a:p>
        </p:txBody>
      </p:sp>
      <p:sp>
        <p:nvSpPr>
          <p:cNvPr id="3" name="内容占位符 2"/>
          <p:cNvSpPr>
            <a:spLocks noGrp="1"/>
          </p:cNvSpPr>
          <p:nvPr>
            <p:ph idx="1"/>
          </p:nvPr>
        </p:nvSpPr>
        <p:spPr/>
        <p:txBody>
          <a:bodyPr anchor="ctr">
            <a:normAutofit/>
          </a:bodyPr>
          <a:lstStyle/>
          <a:p>
            <a:r>
              <a:rPr lang="zh-CN" altLang="en-US" dirty="0" smtClean="0"/>
              <a:t>宁绍平原上的传统</a:t>
            </a:r>
            <a:r>
              <a:rPr lang="zh-CN" altLang="en-US" dirty="0"/>
              <a:t>礼教和农村小</a:t>
            </a:r>
            <a:r>
              <a:rPr lang="zh-CN" altLang="en-US" dirty="0" smtClean="0"/>
              <a:t>共同体</a:t>
            </a:r>
            <a:endParaRPr lang="en-US" altLang="zh-CN" dirty="0" smtClean="0"/>
          </a:p>
          <a:p>
            <a:pPr lvl="1"/>
            <a:endParaRPr lang="en-US" altLang="zh-CN" b="0" dirty="0" smtClean="0"/>
          </a:p>
          <a:p>
            <a:r>
              <a:rPr lang="zh-CN" altLang="en-US" b="0" dirty="0" smtClean="0"/>
              <a:t>鲁镇、未庄</a:t>
            </a:r>
            <a:endParaRPr lang="en-US" altLang="zh-CN" b="0" dirty="0" smtClean="0"/>
          </a:p>
          <a:p>
            <a:pPr lvl="2"/>
            <a:r>
              <a:rPr lang="zh-CN" altLang="zh-CN" dirty="0" smtClean="0"/>
              <a:t>阿</a:t>
            </a:r>
            <a:r>
              <a:rPr lang="en-US" altLang="zh-CN" dirty="0"/>
              <a:t>Q</a:t>
            </a:r>
            <a:r>
              <a:rPr lang="zh-CN" altLang="zh-CN" dirty="0"/>
              <a:t>、赵七爷、华老栓、祥林嫂、孔乙己</a:t>
            </a:r>
            <a:r>
              <a:rPr lang="en-US" altLang="zh-CN" dirty="0" smtClean="0"/>
              <a:t>……</a:t>
            </a:r>
          </a:p>
          <a:p>
            <a:pPr lvl="2"/>
            <a:r>
              <a:rPr lang="zh-CN" altLang="en-US" dirty="0" smtClean="0"/>
              <a:t>沉闷、荒凉、愚昧、贫弱</a:t>
            </a:r>
            <a:endParaRPr lang="en-US" altLang="zh-CN" dirty="0" smtClean="0"/>
          </a:p>
          <a:p>
            <a:pPr lvl="2"/>
            <a:r>
              <a:rPr lang="zh-CN" altLang="en-US" dirty="0" smtClean="0"/>
              <a:t>闰土、水生和“老爷”</a:t>
            </a:r>
            <a:endParaRPr lang="en-US" altLang="zh-CN" dirty="0" smtClean="0"/>
          </a:p>
        </p:txBody>
      </p:sp>
    </p:spTree>
    <p:extLst>
      <p:ext uri="{BB962C8B-B14F-4D97-AF65-F5344CB8AC3E}">
        <p14:creationId xmlns:p14="http://schemas.microsoft.com/office/powerpoint/2010/main" val="41822917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a:xfrm>
            <a:off x="771087" y="1200647"/>
            <a:ext cx="9720071" cy="5335325"/>
          </a:xfrm>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看似“重义轻利”的行为可能有害于社会</a:t>
            </a:r>
            <a:endParaRPr lang="en-US" altLang="zh-CN" sz="4500" cap="all" spc="100" dirty="0">
              <a:solidFill>
                <a:schemeClr val="tx1">
                  <a:lumMod val="90000"/>
                  <a:lumOff val="10000"/>
                </a:schemeClr>
              </a:solidFill>
              <a:latin typeface="+mj-lt"/>
              <a:ea typeface="+mj-ea"/>
              <a:cs typeface="+mj-cs"/>
            </a:endParaRPr>
          </a:p>
          <a:p>
            <a:pPr lvl="2"/>
            <a:r>
              <a:rPr lang="zh-CN" altLang="en-US" dirty="0"/>
              <a:t>故事</a:t>
            </a:r>
            <a:r>
              <a:rPr lang="en-US" altLang="zh-CN" dirty="0"/>
              <a:t>1</a:t>
            </a:r>
            <a:r>
              <a:rPr lang="zh-CN" altLang="en-US" dirty="0"/>
              <a:t>：</a:t>
            </a:r>
            <a:r>
              <a:rPr lang="zh-CN" altLang="zh-CN" dirty="0"/>
              <a:t>鲁国法律规定，如果有人把在外沦为奴隶的鲁国人赎出来，可以到鲁国的国库里报销赎金。有一次子贡从其他诸侯那里赎回来一个鲁国人，却没有去报销赎金。孔子就批评子贡，说这么做不对，因为这个示范效应削弱了今后鲁国人赎回自己同胞的激励。</a:t>
            </a:r>
            <a:endParaRPr lang="en-US" altLang="zh-CN" dirty="0"/>
          </a:p>
          <a:p>
            <a:pPr lvl="2"/>
            <a:r>
              <a:rPr lang="zh-CN" altLang="en-US" dirty="0"/>
              <a:t>故事</a:t>
            </a:r>
            <a:r>
              <a:rPr lang="en-US" altLang="zh-CN" dirty="0"/>
              <a:t>2</a:t>
            </a:r>
            <a:r>
              <a:rPr lang="zh-CN" altLang="en-US" dirty="0"/>
              <a:t>：</a:t>
            </a:r>
            <a:r>
              <a:rPr lang="zh-CN" altLang="zh-CN" dirty="0"/>
              <a:t>子路救了一个落水的人，那人送他一头牛作为报偿，子路收下了。孔子说，这下鲁国人一定会勇于去救落水者了。</a:t>
            </a:r>
            <a:endParaRPr lang="zh-CN" altLang="en-US" dirty="0"/>
          </a:p>
        </p:txBody>
      </p:sp>
      <p:sp>
        <p:nvSpPr>
          <p:cNvPr id="5" name="标题 1"/>
          <p:cNvSpPr>
            <a:spLocks noGrp="1"/>
          </p:cNvSpPr>
          <p:nvPr>
            <p:ph type="title"/>
          </p:nvPr>
        </p:nvSpPr>
        <p:spPr>
          <a:xfrm>
            <a:off x="1024128" y="585216"/>
            <a:ext cx="9720072" cy="1499616"/>
          </a:xfrm>
        </p:spPr>
        <p:txBody>
          <a:bodyPr>
            <a:normAutofit/>
          </a:bodyPr>
          <a:lstStyle/>
          <a:p>
            <a:r>
              <a:rPr lang="zh-CN" altLang="en-US" sz="4500" dirty="0"/>
              <a:t>义利相兼</a:t>
            </a:r>
            <a:r>
              <a:rPr lang="zh-CN" altLang="en-US" sz="4500" dirty="0" smtClean="0"/>
              <a:t>：</a:t>
            </a:r>
            <a:r>
              <a:rPr lang="en-US" altLang="zh-CN" sz="4500" dirty="0" smtClean="0"/>
              <a:t/>
            </a:r>
            <a:br>
              <a:rPr lang="en-US" altLang="zh-CN" sz="4500" dirty="0" smtClean="0"/>
            </a:br>
            <a:r>
              <a:rPr lang="zh-CN" altLang="en-US" sz="2800" dirty="0" smtClean="0"/>
              <a:t>中国</a:t>
            </a:r>
            <a:r>
              <a:rPr lang="zh-CN" altLang="en-US" sz="2800" dirty="0"/>
              <a:t>市场经济的传统文化基因</a:t>
            </a:r>
            <a:r>
              <a:rPr lang="zh-CN" altLang="en-US" sz="2800" dirty="0" smtClean="0"/>
              <a:t>之二</a:t>
            </a:r>
            <a:endParaRPr lang="zh-CN" altLang="en-US" sz="2800" dirty="0"/>
          </a:p>
        </p:txBody>
      </p:sp>
    </p:spTree>
    <p:extLst>
      <p:ext uri="{BB962C8B-B14F-4D97-AF65-F5344CB8AC3E}">
        <p14:creationId xmlns:p14="http://schemas.microsoft.com/office/powerpoint/2010/main" val="18121945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对正常物质利益的尊重渗透于普通民众的日常生活</a:t>
            </a:r>
            <a:endParaRPr lang="en-US" altLang="zh-CN" sz="4500" cap="all" spc="100" dirty="0">
              <a:solidFill>
                <a:schemeClr val="tx1">
                  <a:lumMod val="90000"/>
                  <a:lumOff val="10000"/>
                </a:schemeClr>
              </a:solidFill>
              <a:latin typeface="+mj-lt"/>
              <a:ea typeface="+mj-ea"/>
              <a:cs typeface="+mj-cs"/>
            </a:endParaRPr>
          </a:p>
          <a:p>
            <a:pPr lvl="1"/>
            <a:endParaRPr lang="en-US" altLang="zh-CN" dirty="0"/>
          </a:p>
          <a:p>
            <a:pPr lvl="2"/>
            <a:r>
              <a:rPr lang="zh-CN" altLang="en-US" dirty="0"/>
              <a:t>极富中国特色的祝福：“恭喜发财”</a:t>
            </a:r>
            <a:endParaRPr lang="en-US" altLang="zh-CN" dirty="0"/>
          </a:p>
          <a:p>
            <a:pPr lvl="2"/>
            <a:r>
              <a:rPr lang="zh-CN" altLang="en-US" dirty="0"/>
              <a:t>改革开放的重要口号：“劳动致富光荣”</a:t>
            </a:r>
            <a:endParaRPr lang="en-US" altLang="zh-CN" dirty="0"/>
          </a:p>
          <a:p>
            <a:pPr lvl="2"/>
            <a:r>
              <a:rPr lang="zh-CN" altLang="en-US" dirty="0"/>
              <a:t>中国特色的网络社交：微信红包</a:t>
            </a:r>
          </a:p>
          <a:p>
            <a:pPr lvl="2"/>
            <a:r>
              <a:rPr lang="zh-CN" altLang="en-US" dirty="0"/>
              <a:t>“君子爱财，取之有道”</a:t>
            </a:r>
            <a:endParaRPr lang="en-US" altLang="zh-CN" dirty="0"/>
          </a:p>
        </p:txBody>
      </p:sp>
      <p:sp>
        <p:nvSpPr>
          <p:cNvPr id="5" name="标题 1"/>
          <p:cNvSpPr>
            <a:spLocks noGrp="1"/>
          </p:cNvSpPr>
          <p:nvPr>
            <p:ph type="title"/>
          </p:nvPr>
        </p:nvSpPr>
        <p:spPr>
          <a:xfrm>
            <a:off x="1024128" y="585216"/>
            <a:ext cx="9720072" cy="1499616"/>
          </a:xfrm>
        </p:spPr>
        <p:txBody>
          <a:bodyPr>
            <a:normAutofit/>
          </a:bodyPr>
          <a:lstStyle/>
          <a:p>
            <a:r>
              <a:rPr lang="zh-CN" altLang="en-US" sz="4500" dirty="0"/>
              <a:t>义利相兼</a:t>
            </a:r>
            <a:r>
              <a:rPr lang="zh-CN" altLang="en-US" sz="4500" dirty="0" smtClean="0"/>
              <a:t>：</a:t>
            </a:r>
            <a:r>
              <a:rPr lang="en-US" altLang="zh-CN" sz="4500" dirty="0" smtClean="0"/>
              <a:t/>
            </a:r>
            <a:br>
              <a:rPr lang="en-US" altLang="zh-CN" sz="4500" dirty="0" smtClean="0"/>
            </a:br>
            <a:r>
              <a:rPr lang="zh-CN" altLang="en-US" sz="2800" dirty="0" smtClean="0"/>
              <a:t>中国市场经济的传统文化基因之二</a:t>
            </a:r>
            <a:endParaRPr lang="zh-CN" altLang="en-US" sz="2800" dirty="0"/>
          </a:p>
        </p:txBody>
      </p:sp>
    </p:spTree>
    <p:extLst>
      <p:ext uri="{BB962C8B-B14F-4D97-AF65-F5344CB8AC3E}">
        <p14:creationId xmlns:p14="http://schemas.microsoft.com/office/powerpoint/2010/main" val="40757343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对商人和商业的尊重</a:t>
            </a:r>
            <a:endParaRPr lang="en-US" altLang="zh-CN" sz="4500" cap="all" spc="100" dirty="0">
              <a:solidFill>
                <a:schemeClr val="tx1">
                  <a:lumMod val="90000"/>
                  <a:lumOff val="10000"/>
                </a:schemeClr>
              </a:solidFill>
              <a:latin typeface="+mj-lt"/>
              <a:ea typeface="+mj-ea"/>
              <a:cs typeface="+mj-cs"/>
            </a:endParaRPr>
          </a:p>
          <a:p>
            <a:pPr lvl="2"/>
            <a:r>
              <a:rPr lang="zh-CN" altLang="en-US" dirty="0"/>
              <a:t>子贡：大儒兼商业巨子</a:t>
            </a:r>
            <a:endParaRPr lang="en-US" altLang="zh-CN" dirty="0"/>
          </a:p>
          <a:p>
            <a:pPr lvl="2"/>
            <a:r>
              <a:rPr lang="zh-CN" altLang="en-US" dirty="0"/>
              <a:t>司马迁</a:t>
            </a:r>
            <a:r>
              <a:rPr lang="en-US" altLang="zh-CN" dirty="0"/>
              <a:t>《</a:t>
            </a:r>
            <a:r>
              <a:rPr lang="zh-CN" altLang="en-US" dirty="0"/>
              <a:t>货殖列传</a:t>
            </a:r>
            <a:r>
              <a:rPr lang="en-US" altLang="zh-CN" dirty="0"/>
              <a:t>》</a:t>
            </a:r>
          </a:p>
          <a:p>
            <a:pPr lvl="3"/>
            <a:r>
              <a:rPr lang="zh-CN" altLang="en-US" dirty="0"/>
              <a:t>商业的重要性</a:t>
            </a:r>
            <a:endParaRPr lang="en-US" altLang="zh-CN" dirty="0"/>
          </a:p>
          <a:p>
            <a:pPr lvl="3"/>
            <a:r>
              <a:rPr lang="zh-CN" altLang="en-US" dirty="0"/>
              <a:t>自由放任的经济思想</a:t>
            </a:r>
            <a:endParaRPr lang="en-US" altLang="zh-CN" dirty="0"/>
          </a:p>
          <a:p>
            <a:pPr lvl="3"/>
            <a:r>
              <a:rPr lang="zh-CN" altLang="en-US" dirty="0"/>
              <a:t>范蠡、白圭</a:t>
            </a:r>
            <a:r>
              <a:rPr lang="en-US" altLang="zh-CN" dirty="0"/>
              <a:t>……</a:t>
            </a:r>
          </a:p>
          <a:p>
            <a:pPr lvl="2"/>
            <a:r>
              <a:rPr lang="zh-CN" altLang="en-US" dirty="0"/>
              <a:t>阳明心学对商业和商人的尊重</a:t>
            </a:r>
            <a:endParaRPr lang="en-US" altLang="zh-CN" dirty="0"/>
          </a:p>
          <a:p>
            <a:pPr lvl="3"/>
            <a:r>
              <a:rPr lang="zh-CN" altLang="en-US" dirty="0"/>
              <a:t>“士商合流”趋势和对商人、商业的包容</a:t>
            </a:r>
            <a:endParaRPr lang="en-US" altLang="zh-CN" dirty="0"/>
          </a:p>
          <a:p>
            <a:pPr lvl="2"/>
            <a:r>
              <a:rPr lang="zh-CN" altLang="en-US" dirty="0"/>
              <a:t>改革开放之后迅速从民间涌现大批优秀企业家</a:t>
            </a:r>
          </a:p>
        </p:txBody>
      </p:sp>
      <p:sp>
        <p:nvSpPr>
          <p:cNvPr id="5" name="标题 1"/>
          <p:cNvSpPr>
            <a:spLocks noGrp="1"/>
          </p:cNvSpPr>
          <p:nvPr>
            <p:ph type="title"/>
          </p:nvPr>
        </p:nvSpPr>
        <p:spPr>
          <a:xfrm>
            <a:off x="1024128" y="585216"/>
            <a:ext cx="9720072" cy="1499616"/>
          </a:xfrm>
        </p:spPr>
        <p:txBody>
          <a:bodyPr>
            <a:normAutofit/>
          </a:bodyPr>
          <a:lstStyle/>
          <a:p>
            <a:r>
              <a:rPr lang="zh-CN" altLang="en-US" sz="4500" dirty="0"/>
              <a:t>义利相兼</a:t>
            </a:r>
            <a:r>
              <a:rPr lang="zh-CN" altLang="en-US" sz="4500" dirty="0" smtClean="0"/>
              <a:t>：</a:t>
            </a:r>
            <a:r>
              <a:rPr lang="en-US" altLang="zh-CN" sz="4500" dirty="0" smtClean="0"/>
              <a:t/>
            </a:r>
            <a:br>
              <a:rPr lang="en-US" altLang="zh-CN" sz="4500" dirty="0" smtClean="0"/>
            </a:br>
            <a:r>
              <a:rPr lang="zh-CN" altLang="en-US" sz="2800" dirty="0" smtClean="0"/>
              <a:t>中国</a:t>
            </a:r>
            <a:r>
              <a:rPr lang="zh-CN" altLang="en-US" sz="2800" dirty="0"/>
              <a:t>市场经济的传统文化基因</a:t>
            </a:r>
            <a:r>
              <a:rPr lang="zh-CN" altLang="en-US" sz="2800" dirty="0" smtClean="0"/>
              <a:t>之二</a:t>
            </a:r>
            <a:endParaRPr lang="zh-CN" altLang="en-US" sz="2800" dirty="0"/>
          </a:p>
        </p:txBody>
      </p:sp>
    </p:spTree>
    <p:extLst>
      <p:ext uri="{BB962C8B-B14F-4D97-AF65-F5344CB8AC3E}">
        <p14:creationId xmlns:p14="http://schemas.microsoft.com/office/powerpoint/2010/main" val="1788294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500" dirty="0"/>
              <a:t>情理交融</a:t>
            </a:r>
            <a:r>
              <a:rPr lang="zh-CN" altLang="en-US" sz="4500" dirty="0" smtClean="0"/>
              <a:t>：</a:t>
            </a:r>
            <a:r>
              <a:rPr lang="en-US" altLang="zh-CN" sz="4500" dirty="0" smtClean="0"/>
              <a:t/>
            </a:r>
            <a:br>
              <a:rPr lang="en-US" altLang="zh-CN" sz="4500" dirty="0" smtClean="0"/>
            </a:br>
            <a:r>
              <a:rPr lang="zh-CN" altLang="en-US" sz="2800" dirty="0" smtClean="0"/>
              <a:t>中国</a:t>
            </a:r>
            <a:r>
              <a:rPr lang="zh-CN" altLang="en-US" sz="2800" dirty="0"/>
              <a:t>市场经济的传统文化基因</a:t>
            </a:r>
            <a:r>
              <a:rPr lang="zh-CN" altLang="en-US" sz="2800" dirty="0" smtClean="0"/>
              <a:t>之三</a:t>
            </a:r>
            <a:endParaRPr lang="zh-CN" altLang="en-US" sz="2800" dirty="0"/>
          </a:p>
        </p:txBody>
      </p:sp>
      <p:sp>
        <p:nvSpPr>
          <p:cNvPr id="3" name="内容占位符 2"/>
          <p:cNvSpPr>
            <a:spLocks noGrp="1"/>
          </p:cNvSpPr>
          <p:nvPr>
            <p:ph idx="1"/>
          </p:nvPr>
        </p:nvSpPr>
        <p:spPr>
          <a:xfrm>
            <a:off x="497840" y="1614984"/>
            <a:ext cx="11033759" cy="5568136"/>
          </a:xfrm>
        </p:spPr>
        <p:txBody>
          <a:bodyPr vert="horz" lIns="91440" tIns="45720" rIns="91440" bIns="45720" rtlCol="0" anchor="ctr">
            <a:normAutofit/>
          </a:bodyPr>
          <a:lstStyle/>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市场经济所需的治理体系离不开情理交融</a:t>
            </a:r>
            <a:endParaRPr lang="en-US" altLang="zh-CN" sz="4500" cap="all" spc="100" dirty="0">
              <a:solidFill>
                <a:schemeClr val="tx1">
                  <a:lumMod val="90000"/>
                  <a:lumOff val="10000"/>
                </a:schemeClr>
              </a:solidFill>
              <a:latin typeface="+mj-lt"/>
              <a:ea typeface="+mj-ea"/>
              <a:cs typeface="+mj-cs"/>
            </a:endParaRPr>
          </a:p>
          <a:p>
            <a:pPr lvl="1"/>
            <a:r>
              <a:rPr lang="zh-CN" altLang="en-US" dirty="0"/>
              <a:t>法律的基础之一是情感（道德感，尤其是正义感）</a:t>
            </a:r>
            <a:endParaRPr lang="en-US" altLang="zh-CN" dirty="0"/>
          </a:p>
          <a:p>
            <a:pPr lvl="2"/>
            <a:r>
              <a:rPr lang="en-US" altLang="zh-CN" dirty="0"/>
              <a:t>A legal right is not right until it is right.</a:t>
            </a:r>
          </a:p>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市场经济应对不确定性</a:t>
            </a:r>
            <a:r>
              <a:rPr lang="zh-CN" altLang="en-US" sz="4500" cap="all" spc="100" dirty="0">
                <a:solidFill>
                  <a:schemeClr val="tx1">
                    <a:lumMod val="90000"/>
                    <a:lumOff val="10000"/>
                  </a:schemeClr>
                </a:solidFill>
                <a:latin typeface="+mj-lt"/>
                <a:ea typeface="+mj-ea"/>
                <a:cs typeface="+mj-cs"/>
              </a:rPr>
              <a:t>离不开情理交融</a:t>
            </a:r>
            <a:endParaRPr lang="en-US" altLang="zh-CN" sz="4500" cap="all" spc="100" dirty="0">
              <a:solidFill>
                <a:schemeClr val="tx1">
                  <a:lumMod val="90000"/>
                  <a:lumOff val="10000"/>
                </a:schemeClr>
              </a:solidFill>
              <a:latin typeface="+mj-lt"/>
              <a:ea typeface="+mj-ea"/>
              <a:cs typeface="+mj-cs"/>
            </a:endParaRPr>
          </a:p>
          <a:p>
            <a:pPr lvl="1"/>
            <a:r>
              <a:rPr lang="zh-CN" altLang="en-US" dirty="0"/>
              <a:t>企业家的创新能力是</a:t>
            </a:r>
            <a:r>
              <a:rPr lang="zh-CN" altLang="zh-CN" dirty="0"/>
              <a:t>情感和理性的结合体</a:t>
            </a:r>
            <a:endParaRPr lang="en-US" altLang="zh-CN" dirty="0"/>
          </a:p>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从非市场体制向市场体制过渡</a:t>
            </a:r>
            <a:r>
              <a:rPr lang="zh-CN" altLang="en-US" sz="4500" cap="all" spc="100" dirty="0">
                <a:solidFill>
                  <a:schemeClr val="tx1">
                    <a:lumMod val="90000"/>
                    <a:lumOff val="10000"/>
                  </a:schemeClr>
                </a:solidFill>
                <a:latin typeface="+mj-lt"/>
                <a:ea typeface="+mj-ea"/>
                <a:cs typeface="+mj-cs"/>
              </a:rPr>
              <a:t>离不开情理</a:t>
            </a:r>
            <a:r>
              <a:rPr lang="zh-CN" altLang="zh-CN" sz="4500" cap="all" spc="100" dirty="0">
                <a:solidFill>
                  <a:schemeClr val="tx1">
                    <a:lumMod val="90000"/>
                    <a:lumOff val="10000"/>
                  </a:schemeClr>
                </a:solidFill>
                <a:latin typeface="+mj-lt"/>
                <a:ea typeface="+mj-ea"/>
                <a:cs typeface="+mj-cs"/>
              </a:rPr>
              <a:t>交融</a:t>
            </a:r>
            <a:endParaRPr lang="en-US" altLang="zh-CN" sz="4500" cap="all" spc="100" dirty="0">
              <a:solidFill>
                <a:schemeClr val="tx1">
                  <a:lumMod val="90000"/>
                  <a:lumOff val="10000"/>
                </a:schemeClr>
              </a:solidFill>
              <a:latin typeface="+mj-lt"/>
              <a:ea typeface="+mj-ea"/>
              <a:cs typeface="+mj-cs"/>
            </a:endParaRPr>
          </a:p>
          <a:p>
            <a:pPr lvl="1"/>
            <a:r>
              <a:rPr lang="zh-CN" altLang="en-US" dirty="0"/>
              <a:t>平稳过渡：增量变革、渐进式变革、帕累托改进，情理交融</a:t>
            </a:r>
            <a:endParaRPr lang="en-US" altLang="zh-CN" dirty="0"/>
          </a:p>
          <a:p>
            <a:pPr lvl="2"/>
            <a:r>
              <a:rPr lang="zh-CN" altLang="en-US" dirty="0"/>
              <a:t>动荡：存量变革、激进式变革，理性主义单兵独进</a:t>
            </a:r>
            <a:endParaRPr lang="en-US" altLang="zh-CN" dirty="0"/>
          </a:p>
          <a:p>
            <a:pPr lvl="2"/>
            <a:r>
              <a:rPr lang="zh-CN" altLang="en-US" dirty="0"/>
              <a:t>“要警惕右，但主要是防止‘左’”</a:t>
            </a:r>
            <a:endParaRPr lang="en-US" altLang="zh-CN" dirty="0"/>
          </a:p>
        </p:txBody>
      </p:sp>
    </p:spTree>
    <p:extLst>
      <p:ext uri="{BB962C8B-B14F-4D97-AF65-F5344CB8AC3E}">
        <p14:creationId xmlns:p14="http://schemas.microsoft.com/office/powerpoint/2010/main" val="357766221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情理交融是中华文化的重要特征</a:t>
            </a:r>
            <a:endParaRPr lang="en-US" altLang="zh-CN" sz="4500" cap="all" spc="100" dirty="0">
              <a:solidFill>
                <a:schemeClr val="tx1">
                  <a:lumMod val="90000"/>
                  <a:lumOff val="10000"/>
                </a:schemeClr>
              </a:solidFill>
              <a:latin typeface="+mj-lt"/>
              <a:ea typeface="+mj-ea"/>
              <a:cs typeface="+mj-cs"/>
            </a:endParaRPr>
          </a:p>
          <a:p>
            <a:pPr lvl="2"/>
            <a:endParaRPr lang="en-US" altLang="zh-CN" dirty="0"/>
          </a:p>
          <a:p>
            <a:pPr lvl="1"/>
            <a:r>
              <a:rPr lang="zh-CN" altLang="en-US" dirty="0"/>
              <a:t>“动之以情，晓之以理”</a:t>
            </a:r>
            <a:endParaRPr lang="en-US" altLang="zh-CN" dirty="0"/>
          </a:p>
          <a:p>
            <a:pPr lvl="1"/>
            <a:r>
              <a:rPr lang="zh-CN" altLang="en-US" dirty="0"/>
              <a:t>“天理”与“人情”</a:t>
            </a:r>
            <a:endParaRPr lang="en-US" altLang="zh-CN" dirty="0"/>
          </a:p>
          <a:p>
            <a:pPr lvl="1"/>
            <a:r>
              <a:rPr lang="zh-CN" altLang="en-US" dirty="0"/>
              <a:t>“天地良心”</a:t>
            </a:r>
          </a:p>
        </p:txBody>
      </p:sp>
      <p:sp>
        <p:nvSpPr>
          <p:cNvPr id="5" name="标题 1"/>
          <p:cNvSpPr>
            <a:spLocks noGrp="1"/>
          </p:cNvSpPr>
          <p:nvPr>
            <p:ph type="title"/>
          </p:nvPr>
        </p:nvSpPr>
        <p:spPr>
          <a:xfrm>
            <a:off x="1024128" y="585216"/>
            <a:ext cx="9720072" cy="1499616"/>
          </a:xfrm>
        </p:spPr>
        <p:txBody>
          <a:bodyPr>
            <a:normAutofit/>
          </a:bodyPr>
          <a:lstStyle/>
          <a:p>
            <a:r>
              <a:rPr lang="zh-CN" altLang="en-US" sz="4500" dirty="0"/>
              <a:t>情理交融</a:t>
            </a:r>
            <a:r>
              <a:rPr lang="zh-CN" altLang="en-US" sz="4500" dirty="0" smtClean="0"/>
              <a:t>：</a:t>
            </a:r>
            <a:r>
              <a:rPr lang="en-US" altLang="zh-CN" sz="4500" dirty="0" smtClean="0"/>
              <a:t/>
            </a:r>
            <a:br>
              <a:rPr lang="en-US" altLang="zh-CN" sz="4500" dirty="0" smtClean="0"/>
            </a:br>
            <a:r>
              <a:rPr lang="zh-CN" altLang="en-US" sz="2800" dirty="0" smtClean="0"/>
              <a:t>中国</a:t>
            </a:r>
            <a:r>
              <a:rPr lang="zh-CN" altLang="en-US" sz="2800" dirty="0"/>
              <a:t>市场经济的传统文化基因</a:t>
            </a:r>
            <a:r>
              <a:rPr lang="zh-CN" altLang="en-US" sz="2800" dirty="0" smtClean="0"/>
              <a:t>之三</a:t>
            </a:r>
            <a:endParaRPr lang="zh-CN" altLang="en-US" sz="2800" dirty="0"/>
          </a:p>
        </p:txBody>
      </p:sp>
    </p:spTree>
    <p:extLst>
      <p:ext uri="{BB962C8B-B14F-4D97-AF65-F5344CB8AC3E}">
        <p14:creationId xmlns:p14="http://schemas.microsoft.com/office/powerpoint/2010/main" val="3683911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500" dirty="0" smtClean="0"/>
              <a:t>仁</a:t>
            </a:r>
            <a:r>
              <a:rPr lang="zh-CN" altLang="en-US" sz="4500" dirty="0"/>
              <a:t>、礼、中、</a:t>
            </a:r>
            <a:r>
              <a:rPr lang="zh-CN" altLang="en-US" sz="4500" dirty="0" smtClean="0"/>
              <a:t>和：</a:t>
            </a:r>
            <a:r>
              <a:rPr lang="en-US" altLang="zh-CN" sz="4500" dirty="0" smtClean="0"/>
              <a:t/>
            </a:r>
            <a:br>
              <a:rPr lang="en-US" altLang="zh-CN" sz="4500" dirty="0" smtClean="0"/>
            </a:br>
            <a:r>
              <a:rPr lang="zh-CN" altLang="en-US" sz="2800" dirty="0"/>
              <a:t>中国文化的情理</a:t>
            </a:r>
            <a:r>
              <a:rPr lang="zh-CN" altLang="en-US" sz="2800" dirty="0" smtClean="0"/>
              <a:t>交融</a:t>
            </a:r>
            <a:endParaRPr lang="zh-CN" altLang="en-US" sz="2800"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外在的“礼”：传统中国治理体系的基石</a:t>
            </a:r>
            <a:endParaRPr lang="en-US" altLang="zh-CN" sz="4500" cap="all" spc="100" dirty="0">
              <a:solidFill>
                <a:schemeClr val="tx1">
                  <a:lumMod val="90000"/>
                  <a:lumOff val="10000"/>
                </a:schemeClr>
              </a:solidFill>
              <a:latin typeface="+mj-lt"/>
              <a:ea typeface="+mj-ea"/>
              <a:cs typeface="+mj-cs"/>
            </a:endParaRPr>
          </a:p>
          <a:p>
            <a:pPr lvl="1"/>
            <a:r>
              <a:rPr lang="zh-CN" altLang="en-US" dirty="0"/>
              <a:t>现代经济学中的制度</a:t>
            </a:r>
            <a:endParaRPr lang="en-US" altLang="zh-CN" dirty="0"/>
          </a:p>
          <a:p>
            <a:pPr lvl="2"/>
            <a:r>
              <a:rPr lang="zh-CN" altLang="zh-CN" dirty="0"/>
              <a:t>稀缺</a:t>
            </a:r>
            <a:r>
              <a:rPr lang="en-US" altLang="zh-CN" dirty="0"/>
              <a:t>——</a:t>
            </a:r>
            <a:r>
              <a:rPr lang="zh-CN" altLang="en-US" dirty="0"/>
              <a:t>竞争</a:t>
            </a:r>
            <a:r>
              <a:rPr lang="en-US" altLang="zh-CN" dirty="0"/>
              <a:t>——</a:t>
            </a:r>
            <a:r>
              <a:rPr lang="zh-CN" altLang="en-US" dirty="0"/>
              <a:t>规则与秩序</a:t>
            </a:r>
            <a:endParaRPr lang="en-US" altLang="zh-CN" dirty="0"/>
          </a:p>
          <a:p>
            <a:pPr lvl="1"/>
            <a:r>
              <a:rPr lang="en-US" altLang="zh-CN" dirty="0"/>
              <a:t>“</a:t>
            </a:r>
            <a:r>
              <a:rPr lang="zh-CN" altLang="zh-CN" dirty="0"/>
              <a:t>礼</a:t>
            </a:r>
            <a:r>
              <a:rPr lang="en-US" altLang="zh-CN" dirty="0"/>
              <a:t>”</a:t>
            </a:r>
            <a:r>
              <a:rPr lang="zh-CN" altLang="en-US" dirty="0"/>
              <a:t>：传统中国社会</a:t>
            </a:r>
            <a:r>
              <a:rPr lang="zh-CN" altLang="zh-CN" dirty="0"/>
              <a:t>定分止争的规则和秩序</a:t>
            </a:r>
            <a:endParaRPr lang="en-US" altLang="zh-CN" dirty="0"/>
          </a:p>
          <a:p>
            <a:pPr lvl="2"/>
            <a:r>
              <a:rPr lang="zh-CN" altLang="zh-CN" dirty="0"/>
              <a:t>情理交融是</a:t>
            </a:r>
            <a:r>
              <a:rPr lang="en-US" altLang="zh-CN" dirty="0"/>
              <a:t>“</a:t>
            </a:r>
            <a:r>
              <a:rPr lang="zh-CN" altLang="zh-CN" dirty="0"/>
              <a:t>礼</a:t>
            </a:r>
            <a:r>
              <a:rPr lang="en-US" altLang="zh-CN" dirty="0"/>
              <a:t>”</a:t>
            </a:r>
            <a:r>
              <a:rPr lang="zh-CN" altLang="zh-CN" dirty="0"/>
              <a:t>的底色</a:t>
            </a:r>
            <a:endParaRPr lang="en-US" altLang="zh-CN" dirty="0"/>
          </a:p>
          <a:p>
            <a:pPr lvl="4"/>
            <a:r>
              <a:rPr lang="zh-CN" altLang="zh-CN" dirty="0"/>
              <a:t>人依靠理性的力量对情感和欲望加以约束和规范</a:t>
            </a:r>
            <a:r>
              <a:rPr lang="zh-CN" altLang="en-US" dirty="0"/>
              <a:t>，</a:t>
            </a:r>
            <a:r>
              <a:rPr lang="en-US" altLang="zh-CN" dirty="0"/>
              <a:t>“</a:t>
            </a:r>
            <a:r>
              <a:rPr lang="zh-CN" altLang="zh-CN" dirty="0"/>
              <a:t>人有七情六欲，节之以礼</a:t>
            </a:r>
            <a:r>
              <a:rPr lang="en-US" altLang="zh-CN" dirty="0"/>
              <a:t>”</a:t>
            </a:r>
            <a:endParaRPr lang="zh-CN" altLang="en-US" dirty="0"/>
          </a:p>
        </p:txBody>
      </p:sp>
    </p:spTree>
    <p:extLst>
      <p:ext uri="{BB962C8B-B14F-4D97-AF65-F5344CB8AC3E}">
        <p14:creationId xmlns:p14="http://schemas.microsoft.com/office/powerpoint/2010/main" val="35701566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仁、礼、中、和：</a:t>
            </a:r>
            <a:r>
              <a:rPr lang="en-US" altLang="zh-CN" dirty="0"/>
              <a:t/>
            </a:r>
            <a:br>
              <a:rPr lang="en-US" altLang="zh-CN" dirty="0"/>
            </a:br>
            <a:r>
              <a:rPr lang="zh-CN" altLang="en-US" sz="2800" dirty="0"/>
              <a:t>中国文化的情理交融</a:t>
            </a:r>
            <a:endParaRPr lang="zh-CN" altLang="en-US" sz="4500"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内在的“仁”：</a:t>
            </a:r>
            <a:r>
              <a:rPr lang="zh-CN" altLang="zh-CN" sz="4500" cap="all" spc="100" dirty="0">
                <a:solidFill>
                  <a:schemeClr val="tx1">
                    <a:lumMod val="90000"/>
                    <a:lumOff val="10000"/>
                  </a:schemeClr>
                </a:solidFill>
                <a:latin typeface="+mj-lt"/>
                <a:ea typeface="+mj-ea"/>
                <a:cs typeface="+mj-cs"/>
              </a:rPr>
              <a:t>经过理性规范和实践陶冶的</a:t>
            </a:r>
            <a:r>
              <a:rPr lang="en-US" altLang="zh-CN" sz="4500" cap="all" spc="100" dirty="0">
                <a:solidFill>
                  <a:schemeClr val="tx1">
                    <a:lumMod val="90000"/>
                    <a:lumOff val="10000"/>
                  </a:schemeClr>
                </a:solidFill>
                <a:latin typeface="+mj-lt"/>
                <a:ea typeface="+mj-ea"/>
                <a:cs typeface="+mj-cs"/>
              </a:rPr>
              <a:t>“</a:t>
            </a:r>
            <a:r>
              <a:rPr lang="zh-CN" altLang="zh-CN" sz="4500" cap="all" spc="100" dirty="0">
                <a:solidFill>
                  <a:schemeClr val="tx1">
                    <a:lumMod val="90000"/>
                    <a:lumOff val="10000"/>
                  </a:schemeClr>
                </a:solidFill>
                <a:latin typeface="+mj-lt"/>
                <a:ea typeface="+mj-ea"/>
                <a:cs typeface="+mj-cs"/>
              </a:rPr>
              <a:t>同情心</a:t>
            </a:r>
            <a:r>
              <a:rPr lang="en-US" altLang="zh-CN" sz="4500" cap="all" spc="100" dirty="0">
                <a:solidFill>
                  <a:schemeClr val="tx1">
                    <a:lumMod val="90000"/>
                    <a:lumOff val="10000"/>
                  </a:schemeClr>
                </a:solidFill>
                <a:latin typeface="+mj-lt"/>
                <a:ea typeface="+mj-ea"/>
                <a:cs typeface="+mj-cs"/>
              </a:rPr>
              <a:t>”</a:t>
            </a:r>
            <a:endParaRPr lang="zh-CN" altLang="en-US" sz="4500" cap="all" spc="100" dirty="0">
              <a:solidFill>
                <a:schemeClr val="tx1">
                  <a:lumMod val="90000"/>
                  <a:lumOff val="10000"/>
                </a:schemeClr>
              </a:solidFill>
              <a:latin typeface="+mj-lt"/>
              <a:ea typeface="+mj-ea"/>
              <a:cs typeface="+mj-cs"/>
            </a:endParaRPr>
          </a:p>
          <a:p>
            <a:pPr lvl="3"/>
            <a:endParaRPr lang="en-US" altLang="zh-CN" dirty="0"/>
          </a:p>
          <a:p>
            <a:pPr lvl="1"/>
            <a:r>
              <a:rPr lang="en-US" altLang="zh-CN" dirty="0"/>
              <a:t>“</a:t>
            </a:r>
            <a:r>
              <a:rPr lang="zh-CN" altLang="zh-CN" dirty="0"/>
              <a:t>仁者，爱人</a:t>
            </a:r>
            <a:r>
              <a:rPr lang="en-US" altLang="zh-CN" dirty="0"/>
              <a:t>”</a:t>
            </a:r>
          </a:p>
          <a:p>
            <a:pPr lvl="1"/>
            <a:r>
              <a:rPr lang="en-US" altLang="zh-CN" dirty="0"/>
              <a:t>“</a:t>
            </a:r>
            <a:r>
              <a:rPr lang="zh-CN" altLang="zh-CN" dirty="0"/>
              <a:t>己欲立而立人，己欲达而达人</a:t>
            </a:r>
            <a:r>
              <a:rPr lang="en-US" altLang="zh-CN" dirty="0"/>
              <a:t>”</a:t>
            </a:r>
          </a:p>
          <a:p>
            <a:pPr lvl="1"/>
            <a:r>
              <a:rPr lang="en-US" altLang="zh-CN" dirty="0"/>
              <a:t>“</a:t>
            </a:r>
            <a:r>
              <a:rPr lang="zh-CN" altLang="zh-CN" dirty="0"/>
              <a:t>己所不欲，勿施于人</a:t>
            </a:r>
            <a:r>
              <a:rPr lang="en-US" altLang="zh-CN" dirty="0"/>
              <a:t>”</a:t>
            </a:r>
          </a:p>
          <a:p>
            <a:pPr lvl="1"/>
            <a:r>
              <a:rPr lang="en-US" altLang="zh-CN" dirty="0"/>
              <a:t>“</a:t>
            </a:r>
            <a:r>
              <a:rPr lang="zh-CN" altLang="zh-CN" dirty="0"/>
              <a:t>博学而笃志，切问而近思，仁在其中矣</a:t>
            </a:r>
            <a:r>
              <a:rPr lang="en-US" altLang="zh-CN" dirty="0"/>
              <a:t>”</a:t>
            </a:r>
          </a:p>
        </p:txBody>
      </p:sp>
    </p:spTree>
    <p:extLst>
      <p:ext uri="{BB962C8B-B14F-4D97-AF65-F5344CB8AC3E}">
        <p14:creationId xmlns:p14="http://schemas.microsoft.com/office/powerpoint/2010/main" val="14671887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仁、礼、中、和：</a:t>
            </a:r>
            <a:r>
              <a:rPr lang="en-US" altLang="zh-CN" dirty="0"/>
              <a:t/>
            </a:r>
            <a:br>
              <a:rPr lang="en-US" altLang="zh-CN" dirty="0"/>
            </a:br>
            <a:r>
              <a:rPr lang="zh-CN" altLang="en-US" sz="2800" dirty="0"/>
              <a:t>中国文化的情理交融</a:t>
            </a:r>
            <a:endParaRPr lang="zh-CN" altLang="en-US" sz="4500" dirty="0"/>
          </a:p>
        </p:txBody>
      </p:sp>
      <p:sp>
        <p:nvSpPr>
          <p:cNvPr id="3" name="内容占位符 2"/>
          <p:cNvSpPr>
            <a:spLocks noGrp="1"/>
          </p:cNvSpPr>
          <p:nvPr>
            <p:ph idx="1"/>
          </p:nvPr>
        </p:nvSpPr>
        <p:spPr>
          <a:xfrm>
            <a:off x="640080" y="2286000"/>
            <a:ext cx="10830560" cy="4023360"/>
          </a:xfrm>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“中”：</a:t>
            </a:r>
            <a:r>
              <a:rPr lang="zh-CN" altLang="zh-CN" sz="4500" cap="all" spc="100" dirty="0">
                <a:solidFill>
                  <a:schemeClr val="tx1">
                    <a:lumMod val="90000"/>
                    <a:lumOff val="10000"/>
                  </a:schemeClr>
                </a:solidFill>
                <a:latin typeface="+mj-lt"/>
                <a:ea typeface="+mj-ea"/>
                <a:cs typeface="+mj-cs"/>
              </a:rPr>
              <a:t>对正常情感和合理欲望的尊重</a:t>
            </a:r>
            <a:endParaRPr lang="en-US" altLang="zh-CN" sz="4500" cap="all" spc="100" dirty="0">
              <a:solidFill>
                <a:schemeClr val="tx1">
                  <a:lumMod val="90000"/>
                  <a:lumOff val="10000"/>
                </a:schemeClr>
              </a:solidFill>
              <a:latin typeface="+mj-lt"/>
              <a:ea typeface="+mj-ea"/>
              <a:cs typeface="+mj-cs"/>
            </a:endParaRPr>
          </a:p>
          <a:p>
            <a:pPr lvl="1"/>
            <a:r>
              <a:rPr lang="en-US" altLang="zh-CN" dirty="0"/>
              <a:t>“</a:t>
            </a:r>
            <a:r>
              <a:rPr lang="zh-CN" altLang="zh-CN" dirty="0"/>
              <a:t>喜怒哀乐之未发，谓之中。</a:t>
            </a:r>
            <a:r>
              <a:rPr lang="en-US" altLang="zh-CN" dirty="0"/>
              <a:t>”</a:t>
            </a:r>
          </a:p>
          <a:p>
            <a:pPr lvl="1"/>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“和”：</a:t>
            </a:r>
            <a:r>
              <a:rPr lang="zh-CN" altLang="zh-CN" sz="4500" cap="all" spc="100" dirty="0" smtClean="0">
                <a:solidFill>
                  <a:schemeClr val="tx1">
                    <a:lumMod val="90000"/>
                    <a:lumOff val="10000"/>
                  </a:schemeClr>
                </a:solidFill>
                <a:latin typeface="+mj-lt"/>
                <a:ea typeface="+mj-ea"/>
                <a:cs typeface="+mj-cs"/>
              </a:rPr>
              <a:t>理性对</a:t>
            </a:r>
            <a:r>
              <a:rPr lang="zh-CN" altLang="zh-CN" sz="4500" cap="all" spc="100" dirty="0">
                <a:solidFill>
                  <a:schemeClr val="tx1">
                    <a:lumMod val="90000"/>
                    <a:lumOff val="10000"/>
                  </a:schemeClr>
                </a:solidFill>
                <a:latin typeface="+mj-lt"/>
                <a:ea typeface="+mj-ea"/>
                <a:cs typeface="+mj-cs"/>
              </a:rPr>
              <a:t>情感的尊重和疏导</a:t>
            </a:r>
            <a:endParaRPr lang="en-US" altLang="zh-CN" sz="4500" cap="all" spc="100" dirty="0">
              <a:solidFill>
                <a:schemeClr val="tx1">
                  <a:lumMod val="90000"/>
                  <a:lumOff val="10000"/>
                </a:schemeClr>
              </a:solidFill>
              <a:latin typeface="+mj-lt"/>
              <a:ea typeface="+mj-ea"/>
              <a:cs typeface="+mj-cs"/>
            </a:endParaRPr>
          </a:p>
          <a:p>
            <a:pPr lvl="1"/>
            <a:r>
              <a:rPr lang="en-US" altLang="zh-CN" dirty="0"/>
              <a:t>“</a:t>
            </a:r>
            <a:r>
              <a:rPr lang="zh-CN" altLang="zh-CN" dirty="0"/>
              <a:t>发而皆中节，谓之和。</a:t>
            </a:r>
            <a:r>
              <a:rPr lang="en-US" altLang="zh-CN" dirty="0"/>
              <a:t>”</a:t>
            </a:r>
            <a:endParaRPr lang="zh-CN" altLang="en-US" dirty="0"/>
          </a:p>
        </p:txBody>
      </p:sp>
    </p:spTree>
    <p:extLst>
      <p:ext uri="{BB962C8B-B14F-4D97-AF65-F5344CB8AC3E}">
        <p14:creationId xmlns:p14="http://schemas.microsoft.com/office/powerpoint/2010/main" val="17163237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dirty="0" smtClean="0"/>
              <a:t>中国</a:t>
            </a:r>
            <a:r>
              <a:rPr lang="zh-CN" altLang="zh-CN" dirty="0"/>
              <a:t>传统文化</a:t>
            </a:r>
            <a:r>
              <a:rPr lang="zh-CN" altLang="zh-CN" dirty="0" smtClean="0"/>
              <a:t>推陈出新</a:t>
            </a:r>
            <a:r>
              <a:rPr lang="en-US" altLang="zh-CN" dirty="0" smtClean="0"/>
              <a:t/>
            </a:r>
            <a:br>
              <a:rPr lang="en-US" altLang="zh-CN" dirty="0" smtClean="0"/>
            </a:br>
            <a:r>
              <a:rPr lang="zh-CN" altLang="zh-CN" dirty="0" smtClean="0"/>
              <a:t>与</a:t>
            </a:r>
            <a:r>
              <a:rPr lang="zh-CN" altLang="zh-CN" dirty="0"/>
              <a:t>交流</a:t>
            </a:r>
            <a:r>
              <a:rPr lang="zh-CN" altLang="zh-CN" dirty="0" smtClean="0"/>
              <a:t>互鉴</a:t>
            </a:r>
            <a:endParaRPr lang="zh-CN" altLang="en-US" dirty="0"/>
          </a:p>
        </p:txBody>
      </p:sp>
      <p:sp>
        <p:nvSpPr>
          <p:cNvPr id="4" name="文本占位符 3"/>
          <p:cNvSpPr>
            <a:spLocks noGrp="1"/>
          </p:cNvSpPr>
          <p:nvPr>
            <p:ph type="body" idx="1"/>
          </p:nvPr>
        </p:nvSpPr>
        <p:spPr/>
        <p:txBody>
          <a:bodyPr/>
          <a:lstStyle/>
          <a:p>
            <a:endParaRPr kumimoji="1" lang="zh-CN" altLang="en-US"/>
          </a:p>
        </p:txBody>
      </p:sp>
    </p:spTree>
    <p:extLst>
      <p:ext uri="{BB962C8B-B14F-4D97-AF65-F5344CB8AC3E}">
        <p14:creationId xmlns:p14="http://schemas.microsoft.com/office/powerpoint/2010/main" val="2439024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现代化进程中中国文化的推陈出新</a:t>
            </a:r>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问题：有着深厚市场经济基因的中华文化，为什么没能阻止中国在近代世界史上的一度落伍呢？</a:t>
            </a:r>
            <a:endParaRPr lang="en-US" altLang="zh-CN" sz="4500" cap="all" spc="100" dirty="0">
              <a:solidFill>
                <a:schemeClr val="tx1">
                  <a:lumMod val="90000"/>
                  <a:lumOff val="10000"/>
                </a:schemeClr>
              </a:solidFill>
              <a:latin typeface="+mj-lt"/>
              <a:ea typeface="+mj-ea"/>
              <a:cs typeface="+mj-cs"/>
            </a:endParaRPr>
          </a:p>
          <a:p>
            <a:pPr lvl="1"/>
            <a:r>
              <a:rPr lang="zh-CN" altLang="zh-CN" dirty="0"/>
              <a:t>回答这个问题</a:t>
            </a:r>
            <a:endParaRPr lang="en-US" altLang="zh-CN" dirty="0"/>
          </a:p>
          <a:p>
            <a:pPr lvl="2"/>
            <a:r>
              <a:rPr lang="zh-CN" altLang="zh-CN" dirty="0"/>
              <a:t>有助于更好地理解改革开放以来的经济</a:t>
            </a:r>
            <a:r>
              <a:rPr lang="en-US" altLang="zh-CN" dirty="0"/>
              <a:t>“</a:t>
            </a:r>
            <a:r>
              <a:rPr lang="zh-CN" altLang="zh-CN" dirty="0"/>
              <a:t>奇迹</a:t>
            </a:r>
            <a:r>
              <a:rPr lang="en-US" altLang="zh-CN" dirty="0"/>
              <a:t>”</a:t>
            </a:r>
          </a:p>
          <a:p>
            <a:pPr lvl="2"/>
            <a:r>
              <a:rPr lang="zh-CN" altLang="en-US" dirty="0"/>
              <a:t>有助于更好地理解</a:t>
            </a:r>
            <a:r>
              <a:rPr lang="zh-CN" altLang="zh-CN" dirty="0"/>
              <a:t>中国文化如何在新时代推陈出新</a:t>
            </a:r>
          </a:p>
          <a:p>
            <a:pPr>
              <a:lnSpc>
                <a:spcPct val="80000"/>
              </a:lnSpc>
              <a:spcBef>
                <a:spcPct val="0"/>
              </a:spcBef>
              <a:buNone/>
            </a:pPr>
            <a:endParaRPr lang="zh-CN" altLang="en-US" sz="4500" cap="all" spc="100" dirty="0">
              <a:solidFill>
                <a:schemeClr val="tx1">
                  <a:lumMod val="90000"/>
                  <a:lumOff val="10000"/>
                </a:schemeClr>
              </a:solidFill>
              <a:latin typeface="+mj-lt"/>
              <a:ea typeface="+mj-ea"/>
              <a:cs typeface="+mj-cs"/>
            </a:endParaRPr>
          </a:p>
        </p:txBody>
      </p:sp>
    </p:spTree>
    <p:extLst>
      <p:ext uri="{BB962C8B-B14F-4D97-AF65-F5344CB8AC3E}">
        <p14:creationId xmlns:p14="http://schemas.microsoft.com/office/powerpoint/2010/main" val="13981760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传统文化与现代化：一个缩影</a:t>
            </a:r>
            <a:endParaRPr lang="zh-CN" altLang="en-US" dirty="0"/>
          </a:p>
        </p:txBody>
      </p:sp>
      <p:sp>
        <p:nvSpPr>
          <p:cNvPr id="3" name="内容占位符 2"/>
          <p:cNvSpPr>
            <a:spLocks noGrp="1"/>
          </p:cNvSpPr>
          <p:nvPr>
            <p:ph idx="1"/>
          </p:nvPr>
        </p:nvSpPr>
        <p:spPr>
          <a:xfrm>
            <a:off x="771087" y="2357438"/>
            <a:ext cx="9720071" cy="4297804"/>
          </a:xfrm>
        </p:spPr>
        <p:txBody>
          <a:bodyPr>
            <a:normAutofit/>
          </a:bodyPr>
          <a:lstStyle/>
          <a:p>
            <a:r>
              <a:rPr lang="zh-CN" altLang="en-US" dirty="0"/>
              <a:t>今日宁绍平原：市场经济蓬勃发展</a:t>
            </a:r>
            <a:endParaRPr lang="en-US" altLang="zh-CN" dirty="0"/>
          </a:p>
          <a:p>
            <a:pPr lvl="1"/>
            <a:r>
              <a:rPr lang="zh-CN" altLang="zh-CN" dirty="0" smtClean="0"/>
              <a:t>绍兴市柯桥</a:t>
            </a:r>
            <a:r>
              <a:rPr lang="zh-CN" altLang="zh-CN" dirty="0"/>
              <a:t>轻纺</a:t>
            </a:r>
            <a:r>
              <a:rPr lang="zh-CN" altLang="zh-CN" dirty="0" smtClean="0"/>
              <a:t>城</a:t>
            </a:r>
            <a:endParaRPr lang="en-US" altLang="zh-CN" dirty="0" smtClean="0"/>
          </a:p>
          <a:p>
            <a:pPr lvl="2"/>
            <a:r>
              <a:rPr lang="zh-CN" altLang="zh-CN" dirty="0" smtClean="0"/>
              <a:t>国家</a:t>
            </a:r>
            <a:r>
              <a:rPr lang="zh-CN" altLang="zh-CN" dirty="0"/>
              <a:t>先进制造业</a:t>
            </a:r>
            <a:r>
              <a:rPr lang="zh-CN" altLang="zh-CN" dirty="0" smtClean="0"/>
              <a:t>集群</a:t>
            </a:r>
            <a:r>
              <a:rPr lang="zh-CN" altLang="en-US" dirty="0" smtClean="0"/>
              <a:t>，</a:t>
            </a:r>
            <a:r>
              <a:rPr lang="zh-CN" altLang="zh-CN" dirty="0" smtClean="0"/>
              <a:t>全球</a:t>
            </a:r>
            <a:r>
              <a:rPr lang="zh-CN" altLang="zh-CN" dirty="0"/>
              <a:t>最大的轻纺产品集散</a:t>
            </a:r>
            <a:r>
              <a:rPr lang="zh-CN" altLang="zh-CN" dirty="0" smtClean="0"/>
              <a:t>中心</a:t>
            </a:r>
            <a:endParaRPr lang="en-US" altLang="zh-CN" dirty="0" smtClean="0"/>
          </a:p>
          <a:p>
            <a:pPr lvl="1"/>
            <a:r>
              <a:rPr lang="en-US" altLang="zh-CN" dirty="0" smtClean="0"/>
              <a:t>GDP</a:t>
            </a:r>
            <a:r>
              <a:rPr lang="zh-CN" altLang="en-US" dirty="0" smtClean="0"/>
              <a:t>规模：一城匹敌一国</a:t>
            </a:r>
            <a:endParaRPr lang="en-US" altLang="zh-CN" dirty="0" smtClean="0"/>
          </a:p>
          <a:p>
            <a:pPr lvl="2"/>
            <a:r>
              <a:rPr lang="zh-CN" altLang="zh-CN" dirty="0" smtClean="0"/>
              <a:t>绍兴</a:t>
            </a:r>
            <a:r>
              <a:rPr lang="zh-CN" altLang="en-US" dirty="0"/>
              <a:t>：</a:t>
            </a:r>
            <a:r>
              <a:rPr lang="zh-CN" altLang="en-US" dirty="0" smtClean="0"/>
              <a:t>与全球排名</a:t>
            </a:r>
            <a:r>
              <a:rPr lang="zh-CN" altLang="zh-CN" dirty="0" smtClean="0"/>
              <a:t>第</a:t>
            </a:r>
            <a:r>
              <a:rPr lang="en-US" altLang="zh-CN" dirty="0" smtClean="0"/>
              <a:t>60</a:t>
            </a:r>
            <a:r>
              <a:rPr lang="zh-CN" altLang="zh-CN" dirty="0"/>
              <a:t>位的国家</a:t>
            </a:r>
            <a:r>
              <a:rPr lang="zh-CN" altLang="zh-CN" dirty="0" smtClean="0"/>
              <a:t>相当</a:t>
            </a:r>
            <a:endParaRPr lang="en-US" altLang="zh-CN" dirty="0" smtClean="0"/>
          </a:p>
          <a:p>
            <a:pPr lvl="2"/>
            <a:r>
              <a:rPr lang="zh-CN" altLang="zh-CN" dirty="0" smtClean="0"/>
              <a:t>宁波</a:t>
            </a:r>
            <a:r>
              <a:rPr lang="zh-CN" altLang="en-US" dirty="0" smtClean="0"/>
              <a:t>：与</a:t>
            </a:r>
            <a:r>
              <a:rPr lang="zh-CN" altLang="zh-CN" dirty="0" smtClean="0"/>
              <a:t>伊朗</a:t>
            </a:r>
            <a:r>
              <a:rPr lang="zh-CN" altLang="en-US" dirty="0" smtClean="0"/>
              <a:t>相当</a:t>
            </a:r>
            <a:endParaRPr lang="en-US" altLang="zh-CN" dirty="0" smtClean="0"/>
          </a:p>
          <a:p>
            <a:r>
              <a:rPr lang="zh-CN" altLang="en-US" dirty="0"/>
              <a:t>今日宁绍平原：传统文化无处不在</a:t>
            </a:r>
            <a:endParaRPr lang="en-US" altLang="zh-CN" dirty="0"/>
          </a:p>
          <a:p>
            <a:pPr lvl="2"/>
            <a:r>
              <a:rPr lang="zh-CN" altLang="zh-CN" dirty="0" smtClean="0"/>
              <a:t>鲁迅</a:t>
            </a:r>
            <a:r>
              <a:rPr lang="zh-CN" altLang="zh-CN" dirty="0"/>
              <a:t>中路</a:t>
            </a:r>
            <a:r>
              <a:rPr lang="zh-CN" altLang="en-US" dirty="0"/>
              <a:t>：</a:t>
            </a:r>
            <a:r>
              <a:rPr lang="zh-CN" altLang="zh-CN" dirty="0"/>
              <a:t>百草园</a:t>
            </a:r>
            <a:r>
              <a:rPr lang="zh-CN" altLang="en-US" dirty="0"/>
              <a:t>、</a:t>
            </a:r>
            <a:r>
              <a:rPr lang="zh-CN" altLang="zh-CN" dirty="0"/>
              <a:t>三味书屋</a:t>
            </a:r>
            <a:r>
              <a:rPr lang="zh-CN" altLang="en-US" dirty="0"/>
              <a:t>、</a:t>
            </a:r>
            <a:r>
              <a:rPr lang="zh-CN" altLang="zh-CN" dirty="0"/>
              <a:t>咸亨酒店</a:t>
            </a:r>
            <a:r>
              <a:rPr lang="en-US" altLang="zh-CN" dirty="0"/>
              <a:t>……</a:t>
            </a:r>
          </a:p>
          <a:p>
            <a:pPr lvl="2"/>
            <a:r>
              <a:rPr lang="zh-CN" altLang="zh-CN" dirty="0"/>
              <a:t>大禹陵、越王台、兰亭、山阴古道、沈园、青藤书屋</a:t>
            </a:r>
            <a:r>
              <a:rPr lang="en-US" altLang="zh-CN" dirty="0" smtClean="0"/>
              <a:t>……</a:t>
            </a:r>
            <a:endParaRPr lang="en-US" altLang="zh-CN" dirty="0"/>
          </a:p>
        </p:txBody>
      </p:sp>
    </p:spTree>
    <p:extLst>
      <p:ext uri="{BB962C8B-B14F-4D97-AF65-F5344CB8AC3E}">
        <p14:creationId xmlns:p14="http://schemas.microsoft.com/office/powerpoint/2010/main" val="34539212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现代化进程中中国文化的推陈出新</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中国为何在近代落伍？</a:t>
            </a:r>
            <a:endParaRPr lang="en-US" altLang="zh-CN" sz="4500" cap="all" spc="100" dirty="0">
              <a:solidFill>
                <a:schemeClr val="tx1">
                  <a:lumMod val="90000"/>
                  <a:lumOff val="10000"/>
                </a:schemeClr>
              </a:solidFill>
              <a:latin typeface="+mj-lt"/>
              <a:ea typeface="+mj-ea"/>
              <a:cs typeface="+mj-cs"/>
            </a:endParaRPr>
          </a:p>
          <a:p>
            <a:pPr lvl="1"/>
            <a:r>
              <a:rPr lang="zh-CN" altLang="en-US" dirty="0"/>
              <a:t>根本原因：</a:t>
            </a:r>
            <a:r>
              <a:rPr lang="zh-CN" altLang="zh-CN" dirty="0"/>
              <a:t>市场经济的基础性制度安排受到了系统性的束缚</a:t>
            </a:r>
            <a:r>
              <a:rPr lang="zh-CN" altLang="en-US" dirty="0"/>
              <a:t>，从而</a:t>
            </a:r>
            <a:r>
              <a:rPr lang="zh-CN" altLang="zh-CN" dirty="0"/>
              <a:t>有利于市场经济的文化基因无法得到充分释放</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束缚来自三个方面</a:t>
            </a:r>
            <a:endParaRPr lang="en-US" altLang="zh-CN" sz="4500" cap="all" spc="100" dirty="0">
              <a:solidFill>
                <a:schemeClr val="tx1">
                  <a:lumMod val="90000"/>
                  <a:lumOff val="10000"/>
                </a:schemeClr>
              </a:solidFill>
              <a:latin typeface="+mj-lt"/>
              <a:ea typeface="+mj-ea"/>
              <a:cs typeface="+mj-cs"/>
            </a:endParaRPr>
          </a:p>
          <a:p>
            <a:pPr lvl="1"/>
            <a:r>
              <a:rPr lang="zh-CN" altLang="en-US" dirty="0"/>
              <a:t>上层的专制统治</a:t>
            </a:r>
            <a:endParaRPr lang="en-US" altLang="zh-CN" dirty="0"/>
          </a:p>
          <a:p>
            <a:pPr lvl="1"/>
            <a:r>
              <a:rPr lang="zh-CN" altLang="en-US" dirty="0"/>
              <a:t>基层的宗法制度</a:t>
            </a:r>
            <a:endParaRPr lang="en-US" altLang="zh-CN" dirty="0"/>
          </a:p>
          <a:p>
            <a:pPr lvl="1"/>
            <a:r>
              <a:rPr lang="zh-CN" altLang="en-US" dirty="0"/>
              <a:t>居间的科举制度</a:t>
            </a:r>
          </a:p>
        </p:txBody>
      </p:sp>
    </p:spTree>
    <p:extLst>
      <p:ext uri="{BB962C8B-B14F-4D97-AF65-F5344CB8AC3E}">
        <p14:creationId xmlns:p14="http://schemas.microsoft.com/office/powerpoint/2010/main" val="23194015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上层的专制统治</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“儒表法里”文化</a:t>
            </a:r>
            <a:endParaRPr lang="en-US" altLang="zh-CN" sz="4500" cap="all" spc="100" dirty="0">
              <a:solidFill>
                <a:schemeClr val="tx1">
                  <a:lumMod val="90000"/>
                  <a:lumOff val="10000"/>
                </a:schemeClr>
              </a:solidFill>
              <a:latin typeface="+mj-lt"/>
              <a:ea typeface="+mj-ea"/>
              <a:cs typeface="+mj-cs"/>
            </a:endParaRPr>
          </a:p>
          <a:p>
            <a:pPr lvl="1"/>
            <a:r>
              <a:rPr lang="zh-CN" altLang="en-US" dirty="0"/>
              <a:t>法家文化的流弊对产权和契约制度的抑制</a:t>
            </a:r>
            <a:endParaRPr lang="en-US" altLang="zh-CN" dirty="0"/>
          </a:p>
          <a:p>
            <a:pPr lvl="2"/>
            <a:r>
              <a:rPr lang="zh-CN" altLang="en-US" dirty="0"/>
              <a:t>“法制”盛行而“法治”不彰</a:t>
            </a:r>
            <a:endParaRPr lang="en-US" altLang="zh-CN" dirty="0"/>
          </a:p>
          <a:p>
            <a:pPr lvl="3"/>
            <a:r>
              <a:rPr lang="zh-CN" altLang="en-US" dirty="0"/>
              <a:t>官大于法、权大于法、人治，官僚主义</a:t>
            </a:r>
            <a:endParaRPr lang="en-US" altLang="zh-CN" dirty="0"/>
          </a:p>
          <a:p>
            <a:pPr>
              <a:lnSpc>
                <a:spcPct val="80000"/>
              </a:lnSpc>
              <a:spcBef>
                <a:spcPct val="0"/>
              </a:spcBef>
              <a:buNone/>
            </a:pPr>
            <a:r>
              <a:rPr lang="zh-CN" altLang="en-US" sz="4500" cap="all" spc="100" dirty="0" smtClean="0">
                <a:solidFill>
                  <a:schemeClr val="tx1">
                    <a:lumMod val="90000"/>
                    <a:lumOff val="10000"/>
                  </a:schemeClr>
                </a:solidFill>
                <a:latin typeface="+mj-lt"/>
                <a:ea typeface="+mj-ea"/>
                <a:cs typeface="+mj-cs"/>
              </a:rPr>
              <a:t>“</a:t>
            </a:r>
            <a:r>
              <a:rPr lang="zh-CN" altLang="en-US" sz="4500" cap="all" spc="100" dirty="0">
                <a:solidFill>
                  <a:schemeClr val="tx1">
                    <a:lumMod val="90000"/>
                    <a:lumOff val="10000"/>
                  </a:schemeClr>
                </a:solidFill>
                <a:latin typeface="+mj-lt"/>
                <a:ea typeface="+mj-ea"/>
                <a:cs typeface="+mj-cs"/>
              </a:rPr>
              <a:t>道</a:t>
            </a:r>
            <a:r>
              <a:rPr lang="en-US" altLang="zh-CN" sz="4500" cap="all" spc="100" dirty="0">
                <a:solidFill>
                  <a:schemeClr val="tx1">
                    <a:lumMod val="90000"/>
                    <a:lumOff val="10000"/>
                  </a:schemeClr>
                </a:solidFill>
                <a:latin typeface="+mj-lt"/>
                <a:ea typeface="+mj-ea"/>
                <a:cs typeface="+mj-cs"/>
              </a:rPr>
              <a:t>—</a:t>
            </a:r>
            <a:r>
              <a:rPr lang="zh-CN" altLang="en-US" sz="4500" cap="all" spc="100" dirty="0">
                <a:solidFill>
                  <a:schemeClr val="tx1">
                    <a:lumMod val="90000"/>
                    <a:lumOff val="10000"/>
                  </a:schemeClr>
                </a:solidFill>
                <a:latin typeface="+mj-lt"/>
                <a:ea typeface="+mj-ea"/>
                <a:cs typeface="+mj-cs"/>
              </a:rPr>
              <a:t>佛</a:t>
            </a:r>
            <a:r>
              <a:rPr lang="en-US" altLang="zh-CN" sz="4500" cap="all" spc="100" dirty="0">
                <a:solidFill>
                  <a:schemeClr val="tx1">
                    <a:lumMod val="90000"/>
                    <a:lumOff val="10000"/>
                  </a:schemeClr>
                </a:solidFill>
                <a:latin typeface="+mj-lt"/>
                <a:ea typeface="+mj-ea"/>
                <a:cs typeface="+mj-cs"/>
              </a:rPr>
              <a:t>—</a:t>
            </a:r>
            <a:r>
              <a:rPr lang="zh-CN" altLang="en-US" sz="4500" cap="all" spc="100" dirty="0">
                <a:solidFill>
                  <a:schemeClr val="tx1">
                    <a:lumMod val="90000"/>
                    <a:lumOff val="10000"/>
                  </a:schemeClr>
                </a:solidFill>
                <a:latin typeface="+mj-lt"/>
                <a:ea typeface="+mj-ea"/>
                <a:cs typeface="+mj-cs"/>
              </a:rPr>
              <a:t>墨”文化</a:t>
            </a:r>
            <a:r>
              <a:rPr lang="zh-CN" altLang="en-US" sz="4500" cap="all" spc="100" dirty="0" smtClean="0">
                <a:solidFill>
                  <a:schemeClr val="tx1">
                    <a:lumMod val="90000"/>
                    <a:lumOff val="10000"/>
                  </a:schemeClr>
                </a:solidFill>
                <a:latin typeface="+mj-lt"/>
                <a:ea typeface="+mj-ea"/>
                <a:cs typeface="+mj-cs"/>
              </a:rPr>
              <a:t>潜流循环</a:t>
            </a:r>
            <a:endParaRPr lang="en-US" altLang="zh-CN" sz="4500" cap="all" spc="100" dirty="0">
              <a:solidFill>
                <a:schemeClr val="tx1">
                  <a:lumMod val="90000"/>
                  <a:lumOff val="10000"/>
                </a:schemeClr>
              </a:solidFill>
              <a:latin typeface="+mj-lt"/>
              <a:ea typeface="+mj-ea"/>
              <a:cs typeface="+mj-cs"/>
            </a:endParaRPr>
          </a:p>
          <a:p>
            <a:pPr lvl="1"/>
            <a:r>
              <a:rPr lang="zh-CN" altLang="en-US" dirty="0"/>
              <a:t>墨家文化的流弊对产权和契约制度的打击</a:t>
            </a:r>
            <a:endParaRPr lang="en-US" altLang="zh-CN" dirty="0"/>
          </a:p>
          <a:p>
            <a:pPr lvl="2"/>
            <a:r>
              <a:rPr lang="zh-CN" altLang="en-US" dirty="0"/>
              <a:t>仇富、仇官、反智</a:t>
            </a:r>
          </a:p>
        </p:txBody>
      </p:sp>
    </p:spTree>
    <p:extLst>
      <p:ext uri="{BB962C8B-B14F-4D97-AF65-F5344CB8AC3E}">
        <p14:creationId xmlns:p14="http://schemas.microsoft.com/office/powerpoint/2010/main" val="175879537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基层的宗法制度</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农耕文明与宗法制度</a:t>
            </a:r>
            <a:endParaRPr lang="en-US" altLang="zh-CN" sz="4500" cap="all" spc="100" dirty="0">
              <a:solidFill>
                <a:schemeClr val="tx1">
                  <a:lumMod val="90000"/>
                  <a:lumOff val="10000"/>
                </a:schemeClr>
              </a:solidFill>
              <a:latin typeface="+mj-lt"/>
              <a:ea typeface="+mj-ea"/>
              <a:cs typeface="+mj-cs"/>
            </a:endParaRPr>
          </a:p>
          <a:p>
            <a:pPr lvl="1"/>
            <a:r>
              <a:rPr lang="zh-CN" altLang="en-US" dirty="0"/>
              <a:t>“乡土中国”：封闭、孤立和隔膜</a:t>
            </a:r>
            <a:endParaRPr lang="en-US" altLang="zh-CN" dirty="0"/>
          </a:p>
          <a:p>
            <a:pPr lvl="1"/>
            <a:r>
              <a:rPr lang="zh-CN" altLang="en-US" dirty="0"/>
              <a:t>无数血缘与地缘叠加的小共同体</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宗法制度下的权利界定</a:t>
            </a:r>
            <a:endParaRPr lang="en-US" altLang="zh-CN" sz="4500" cap="all" spc="100" dirty="0">
              <a:solidFill>
                <a:schemeClr val="tx1">
                  <a:lumMod val="90000"/>
                  <a:lumOff val="10000"/>
                </a:schemeClr>
              </a:solidFill>
              <a:latin typeface="+mj-lt"/>
              <a:ea typeface="+mj-ea"/>
              <a:cs typeface="+mj-cs"/>
            </a:endParaRPr>
          </a:p>
          <a:p>
            <a:pPr lvl="1"/>
            <a:r>
              <a:rPr lang="zh-CN" altLang="en-US" dirty="0"/>
              <a:t>受制于人们在社会网络中的身份地位</a:t>
            </a:r>
            <a:endParaRPr lang="en-US" altLang="zh-CN" dirty="0"/>
          </a:p>
          <a:p>
            <a:pPr lvl="2"/>
            <a:r>
              <a:rPr lang="zh-CN" altLang="en-US" dirty="0"/>
              <a:t>“人情”“面子”“裙带关系”等“强关系”主导</a:t>
            </a:r>
            <a:endParaRPr lang="en-US" altLang="zh-CN" dirty="0"/>
          </a:p>
          <a:p>
            <a:pPr lvl="2"/>
            <a:r>
              <a:rPr lang="zh-CN" altLang="en-US" dirty="0"/>
              <a:t>以物为基础的财产权利难以确立</a:t>
            </a:r>
            <a:endParaRPr lang="en-US" altLang="zh-CN" dirty="0"/>
          </a:p>
          <a:p>
            <a:pPr lvl="2"/>
            <a:r>
              <a:rPr lang="zh-CN" altLang="en-US" dirty="0"/>
              <a:t>无限责任大行其道</a:t>
            </a:r>
            <a:endParaRPr lang="en-US" altLang="zh-CN" dirty="0"/>
          </a:p>
          <a:p>
            <a:pPr lvl="3"/>
            <a:r>
              <a:rPr lang="zh-CN" altLang="zh-CN" dirty="0"/>
              <a:t>“父债子还”“株连九族”“十家牌法”</a:t>
            </a:r>
            <a:r>
              <a:rPr lang="en-US" altLang="zh-CN" dirty="0"/>
              <a:t>……</a:t>
            </a:r>
            <a:endParaRPr lang="zh-CN" altLang="en-US" dirty="0"/>
          </a:p>
        </p:txBody>
      </p:sp>
    </p:spTree>
    <p:extLst>
      <p:ext uri="{BB962C8B-B14F-4D97-AF65-F5344CB8AC3E}">
        <p14:creationId xmlns:p14="http://schemas.microsoft.com/office/powerpoint/2010/main" val="39692906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居间的科举制度</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科举制度：传统中国沟通上层与基层的重要通道</a:t>
            </a:r>
            <a:endParaRPr lang="en-US" altLang="zh-CN" sz="4500" cap="all" spc="100" dirty="0">
              <a:solidFill>
                <a:schemeClr val="tx1">
                  <a:lumMod val="90000"/>
                  <a:lumOff val="10000"/>
                </a:schemeClr>
              </a:solidFill>
              <a:latin typeface="+mj-lt"/>
              <a:ea typeface="+mj-ea"/>
              <a:cs typeface="+mj-cs"/>
            </a:endParaRPr>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科举制度的三个弊端</a:t>
            </a:r>
            <a:endParaRPr lang="en-US" altLang="zh-CN" sz="4500" cap="all" spc="100" dirty="0">
              <a:solidFill>
                <a:schemeClr val="tx1">
                  <a:lumMod val="90000"/>
                  <a:lumOff val="10000"/>
                </a:schemeClr>
              </a:solidFill>
              <a:latin typeface="+mj-lt"/>
              <a:ea typeface="+mj-ea"/>
              <a:cs typeface="+mj-cs"/>
            </a:endParaRPr>
          </a:p>
          <a:p>
            <a:pPr lvl="1"/>
            <a:r>
              <a:rPr lang="zh-CN" altLang="en-US" dirty="0"/>
              <a:t>“窄”：通道狭窄</a:t>
            </a:r>
            <a:endParaRPr lang="en-US" altLang="zh-CN" dirty="0"/>
          </a:p>
          <a:p>
            <a:pPr lvl="2"/>
            <a:r>
              <a:rPr lang="zh-CN" altLang="en-US" dirty="0"/>
              <a:t>“朝为田舍郎，暮登天子堂”“十年窗下无人问，一举成名天下知”？</a:t>
            </a:r>
            <a:endParaRPr lang="en-US" altLang="zh-CN" dirty="0"/>
          </a:p>
          <a:p>
            <a:pPr lvl="1"/>
            <a:r>
              <a:rPr lang="zh-CN" altLang="en-US" dirty="0"/>
              <a:t>“虚”：脱离实践</a:t>
            </a:r>
            <a:endParaRPr lang="en-US" altLang="zh-CN" dirty="0"/>
          </a:p>
          <a:p>
            <a:pPr lvl="2"/>
            <a:r>
              <a:rPr lang="zh-CN" altLang="en-US" dirty="0"/>
              <a:t>大量聪明才智都浪费在脱离实际的故纸堆中</a:t>
            </a:r>
            <a:endParaRPr lang="en-US" altLang="zh-CN" dirty="0"/>
          </a:p>
          <a:p>
            <a:pPr lvl="1"/>
            <a:r>
              <a:rPr lang="zh-CN" altLang="en-US" dirty="0"/>
              <a:t>“卷”：恶性竞争</a:t>
            </a:r>
            <a:endParaRPr lang="en-US" altLang="zh-CN" dirty="0"/>
          </a:p>
          <a:p>
            <a:pPr lvl="2"/>
            <a:r>
              <a:rPr lang="zh-CN" altLang="en-US" dirty="0"/>
              <a:t>毫无创意和生产力的高度内卷</a:t>
            </a:r>
          </a:p>
        </p:txBody>
      </p:sp>
    </p:spTree>
    <p:extLst>
      <p:ext uri="{BB962C8B-B14F-4D97-AF65-F5344CB8AC3E}">
        <p14:creationId xmlns:p14="http://schemas.microsoft.com/office/powerpoint/2010/main" val="9505075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zh-CN" dirty="0"/>
              <a:t>居间的科举制度</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科举制对市场经济的不利影响</a:t>
            </a:r>
            <a:endParaRPr lang="en-US" altLang="zh-CN" sz="4500" cap="all" spc="100" dirty="0">
              <a:solidFill>
                <a:schemeClr val="tx1">
                  <a:lumMod val="90000"/>
                  <a:lumOff val="10000"/>
                </a:schemeClr>
              </a:solidFill>
              <a:latin typeface="+mj-lt"/>
              <a:ea typeface="+mj-ea"/>
              <a:cs typeface="+mj-cs"/>
            </a:endParaRPr>
          </a:p>
          <a:p>
            <a:pPr lvl="1"/>
            <a:r>
              <a:rPr lang="zh-CN" altLang="en-US" dirty="0"/>
              <a:t>教育异化为以应试为目的的智力游戏</a:t>
            </a:r>
            <a:endParaRPr lang="en-US" altLang="zh-CN" dirty="0"/>
          </a:p>
          <a:p>
            <a:pPr lvl="2"/>
            <a:r>
              <a:rPr lang="zh-CN" altLang="en-US" dirty="0"/>
              <a:t>范进中举，孔乙己</a:t>
            </a:r>
            <a:endParaRPr lang="en-US" altLang="zh-CN" dirty="0"/>
          </a:p>
          <a:p>
            <a:pPr lvl="1"/>
            <a:r>
              <a:rPr lang="zh-CN" altLang="en-US" dirty="0"/>
              <a:t>知识阶层和底层民众之间的隔膜被人为强化</a:t>
            </a:r>
            <a:endParaRPr lang="en-US" altLang="zh-CN" dirty="0"/>
          </a:p>
          <a:p>
            <a:pPr lvl="2"/>
            <a:r>
              <a:rPr lang="zh-CN" altLang="en-US" dirty="0"/>
              <a:t>知识阶层主动成为依附于皇权的附庸和官僚机构的零件</a:t>
            </a:r>
            <a:endParaRPr lang="en-US" altLang="zh-CN" dirty="0"/>
          </a:p>
          <a:p>
            <a:pPr lvl="2"/>
            <a:r>
              <a:rPr lang="zh-CN" altLang="en-US" dirty="0"/>
              <a:t>工匠阶层与知识阶层的结合难以实现</a:t>
            </a:r>
            <a:endParaRPr lang="en-US" altLang="zh-CN" dirty="0"/>
          </a:p>
          <a:p>
            <a:pPr lvl="1"/>
            <a:r>
              <a:rPr lang="zh-CN" altLang="en-US" dirty="0"/>
              <a:t>脱实向虚</a:t>
            </a:r>
            <a:endParaRPr lang="en-US" altLang="zh-CN" dirty="0"/>
          </a:p>
          <a:p>
            <a:pPr lvl="2"/>
            <a:r>
              <a:rPr lang="zh-CN" altLang="en-US" dirty="0"/>
              <a:t>脱离实际的教条主义、形式主义大量滋生</a:t>
            </a:r>
            <a:endParaRPr lang="en-US" altLang="zh-CN" dirty="0"/>
          </a:p>
          <a:p>
            <a:pPr lvl="2"/>
            <a:r>
              <a:rPr lang="zh-CN" altLang="zh-CN" dirty="0"/>
              <a:t>面向实践的创新精神和创新活动受到严重抑制</a:t>
            </a:r>
            <a:endParaRPr lang="zh-CN" altLang="en-US" dirty="0"/>
          </a:p>
        </p:txBody>
      </p:sp>
    </p:spTree>
    <p:extLst>
      <p:ext uri="{BB962C8B-B14F-4D97-AF65-F5344CB8AC3E}">
        <p14:creationId xmlns:p14="http://schemas.microsoft.com/office/powerpoint/2010/main" val="10209795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24128" y="585216"/>
            <a:ext cx="10134410" cy="1499616"/>
          </a:xfrm>
        </p:spPr>
        <p:txBody>
          <a:bodyPr/>
          <a:lstStyle/>
          <a:p>
            <a:r>
              <a:rPr lang="zh-CN" altLang="zh-CN" dirty="0"/>
              <a:t>中国现代化进程中传统文化的革故鼎新</a:t>
            </a:r>
            <a:endParaRPr lang="zh-CN" altLang="en-US" dirty="0"/>
          </a:p>
        </p:txBody>
      </p:sp>
      <p:sp>
        <p:nvSpPr>
          <p:cNvPr id="3" name="内容占位符 2"/>
          <p:cNvSpPr>
            <a:spLocks noGrp="1"/>
          </p:cNvSpPr>
          <p:nvPr>
            <p:ph idx="1"/>
          </p:nvPr>
        </p:nvSpPr>
        <p:spPr>
          <a:xfrm>
            <a:off x="771087" y="2285999"/>
            <a:ext cx="9720071" cy="4472609"/>
          </a:xfrm>
        </p:spPr>
        <p:txBody>
          <a:bodyPr vert="horz" lIns="91440" tIns="45720" rIns="91440" bIns="45720" rtlCol="0" anchor="ctr">
            <a:normAutofit lnSpcReduction="10000"/>
          </a:bodyPr>
          <a:lstStyle/>
          <a:p>
            <a:pPr>
              <a:lnSpc>
                <a:spcPct val="80000"/>
              </a:lnSpc>
              <a:spcBef>
                <a:spcPct val="0"/>
              </a:spcBef>
              <a:buNone/>
            </a:pPr>
            <a:r>
              <a:rPr lang="en-US" altLang="zh-CN" sz="4500" cap="all" spc="100" dirty="0">
                <a:solidFill>
                  <a:schemeClr val="tx1">
                    <a:lumMod val="90000"/>
                    <a:lumOff val="10000"/>
                  </a:schemeClr>
                </a:solidFill>
                <a:latin typeface="+mj-lt"/>
                <a:ea typeface="+mj-ea"/>
                <a:cs typeface="+mj-cs"/>
              </a:rPr>
              <a:t>1921</a:t>
            </a:r>
            <a:r>
              <a:rPr lang="zh-CN" altLang="en-US" sz="4500" cap="all" spc="100" dirty="0">
                <a:solidFill>
                  <a:schemeClr val="tx1">
                    <a:lumMod val="90000"/>
                    <a:lumOff val="10000"/>
                  </a:schemeClr>
                </a:solidFill>
                <a:latin typeface="+mj-lt"/>
                <a:ea typeface="+mj-ea"/>
                <a:cs typeface="+mj-cs"/>
              </a:rPr>
              <a:t>年中国共产党成立之前知识分子的“三道觉悟”</a:t>
            </a:r>
            <a:endParaRPr lang="en-US" altLang="zh-CN" sz="4500" cap="all" spc="100" dirty="0">
              <a:solidFill>
                <a:schemeClr val="tx1">
                  <a:lumMod val="90000"/>
                  <a:lumOff val="10000"/>
                </a:schemeClr>
              </a:solidFill>
              <a:latin typeface="+mj-lt"/>
              <a:ea typeface="+mj-ea"/>
              <a:cs typeface="+mj-cs"/>
            </a:endParaRPr>
          </a:p>
          <a:p>
            <a:pPr lvl="2"/>
            <a:r>
              <a:rPr lang="zh-CN" altLang="en-US" dirty="0"/>
              <a:t>器物层面：洋务运动，“师夷长技以制夷”</a:t>
            </a:r>
            <a:endParaRPr lang="en-US" altLang="zh-CN" dirty="0"/>
          </a:p>
          <a:p>
            <a:pPr lvl="3"/>
            <a:r>
              <a:rPr lang="zh-CN" altLang="en-US" dirty="0"/>
              <a:t>两次鸦片战争的刺激：技不如人</a:t>
            </a:r>
            <a:endParaRPr lang="en-US" altLang="zh-CN" dirty="0"/>
          </a:p>
          <a:p>
            <a:pPr lvl="2"/>
            <a:r>
              <a:rPr lang="zh-CN" altLang="en-US" dirty="0"/>
              <a:t>制度层面：戊戌变法、晚清新政和辛亥革命；结束科举和专制</a:t>
            </a:r>
            <a:endParaRPr lang="en-US" altLang="zh-CN" dirty="0"/>
          </a:p>
          <a:p>
            <a:pPr lvl="3"/>
            <a:r>
              <a:rPr lang="zh-CN" altLang="en-US" dirty="0"/>
              <a:t>甲午海战的刺激：技不如人背后是制度落后</a:t>
            </a:r>
            <a:endParaRPr lang="en-US" altLang="zh-CN" dirty="0"/>
          </a:p>
          <a:p>
            <a:pPr lvl="2"/>
            <a:r>
              <a:rPr lang="zh-CN" altLang="en-US" dirty="0"/>
              <a:t>文化层面：新文化运动和五四运动，“伦理的觉悟”</a:t>
            </a:r>
            <a:endParaRPr lang="en-US" altLang="zh-CN" dirty="0"/>
          </a:p>
          <a:p>
            <a:pPr lvl="3"/>
            <a:r>
              <a:rPr lang="zh-CN" altLang="en-US" dirty="0"/>
              <a:t>德先生和赛先生</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中国共产党和土地改革：终结宗法制度   </a:t>
            </a:r>
            <a:endParaRPr lang="en-US" altLang="zh-CN" sz="4500" cap="all" spc="100" dirty="0">
              <a:solidFill>
                <a:schemeClr val="tx1">
                  <a:lumMod val="90000"/>
                  <a:lumOff val="10000"/>
                </a:schemeClr>
              </a:solidFill>
              <a:latin typeface="+mj-lt"/>
              <a:ea typeface="+mj-ea"/>
              <a:cs typeface="+mj-cs"/>
            </a:endParaRPr>
          </a:p>
          <a:p>
            <a:pPr lvl="2"/>
            <a:r>
              <a:rPr lang="zh-CN" altLang="en-US" dirty="0"/>
              <a:t>为摆脱血缘和地缘纽带的个人产权开辟道路</a:t>
            </a:r>
            <a:endParaRPr lang="en-US" altLang="zh-CN" dirty="0"/>
          </a:p>
          <a:p>
            <a:pPr lvl="3"/>
            <a:endParaRPr lang="zh-CN" altLang="en-US" dirty="0"/>
          </a:p>
        </p:txBody>
      </p:sp>
    </p:spTree>
    <p:extLst>
      <p:ext uri="{BB962C8B-B14F-4D97-AF65-F5344CB8AC3E}">
        <p14:creationId xmlns:p14="http://schemas.microsoft.com/office/powerpoint/2010/main" val="429066635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24127" y="585216"/>
            <a:ext cx="10162985" cy="1499616"/>
          </a:xfrm>
        </p:spPr>
        <p:txBody>
          <a:bodyPr/>
          <a:lstStyle/>
          <a:p>
            <a:r>
              <a:rPr lang="zh-CN" altLang="zh-CN" dirty="0"/>
              <a:t>中国现代化进程中传统文化的革故鼎新</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smtClean="0">
                <a:solidFill>
                  <a:schemeClr val="tx1">
                    <a:lumMod val="90000"/>
                    <a:lumOff val="10000"/>
                  </a:schemeClr>
                </a:solidFill>
                <a:latin typeface="+mj-lt"/>
                <a:ea typeface="+mj-ea"/>
                <a:cs typeface="+mj-cs"/>
              </a:rPr>
              <a:t>问：</a:t>
            </a:r>
            <a:r>
              <a:rPr lang="zh-CN" altLang="zh-CN" sz="4500" cap="all" spc="100" dirty="0" smtClean="0">
                <a:solidFill>
                  <a:schemeClr val="tx1">
                    <a:lumMod val="90000"/>
                    <a:lumOff val="10000"/>
                  </a:schemeClr>
                </a:solidFill>
                <a:latin typeface="+mj-lt"/>
                <a:ea typeface="+mj-ea"/>
                <a:cs typeface="+mj-cs"/>
              </a:rPr>
              <a:t>三</a:t>
            </a:r>
            <a:r>
              <a:rPr lang="zh-CN" altLang="zh-CN" sz="4500" cap="all" spc="100" dirty="0">
                <a:solidFill>
                  <a:schemeClr val="tx1">
                    <a:lumMod val="90000"/>
                    <a:lumOff val="10000"/>
                  </a:schemeClr>
                </a:solidFill>
                <a:latin typeface="+mj-lt"/>
                <a:ea typeface="+mj-ea"/>
                <a:cs typeface="+mj-cs"/>
              </a:rPr>
              <a:t>大束缚作为正式制度全部退出历史</a:t>
            </a:r>
            <a:r>
              <a:rPr lang="zh-CN" altLang="zh-CN" sz="4500" cap="all" spc="100" dirty="0" smtClean="0">
                <a:solidFill>
                  <a:schemeClr val="tx1">
                    <a:lumMod val="90000"/>
                    <a:lumOff val="10000"/>
                  </a:schemeClr>
                </a:solidFill>
                <a:latin typeface="+mj-lt"/>
                <a:ea typeface="+mj-ea"/>
                <a:cs typeface="+mj-cs"/>
              </a:rPr>
              <a:t>舞台</a:t>
            </a:r>
            <a:r>
              <a:rPr lang="zh-CN" altLang="en-US" sz="4500" cap="all" spc="100" dirty="0" smtClean="0">
                <a:solidFill>
                  <a:schemeClr val="tx1">
                    <a:lumMod val="90000"/>
                    <a:lumOff val="10000"/>
                  </a:schemeClr>
                </a:solidFill>
                <a:latin typeface="+mj-lt"/>
                <a:ea typeface="+mj-ea"/>
                <a:cs typeface="+mj-cs"/>
              </a:rPr>
              <a:t>后</a:t>
            </a:r>
            <a:r>
              <a:rPr lang="zh-CN" altLang="zh-CN" sz="4500" cap="all" spc="100" dirty="0">
                <a:solidFill>
                  <a:schemeClr val="tx1">
                    <a:lumMod val="90000"/>
                    <a:lumOff val="10000"/>
                  </a:schemeClr>
                </a:solidFill>
                <a:latin typeface="+mj-lt"/>
                <a:ea typeface="+mj-ea"/>
                <a:cs typeface="+mj-cs"/>
              </a:rPr>
              <a:t>，系统接纳现代市场文明的改革开放还要</a:t>
            </a:r>
            <a:r>
              <a:rPr lang="zh-CN" altLang="zh-CN" sz="4500" cap="all" spc="100" dirty="0" smtClean="0">
                <a:solidFill>
                  <a:schemeClr val="tx1">
                    <a:lumMod val="90000"/>
                    <a:lumOff val="10000"/>
                  </a:schemeClr>
                </a:solidFill>
                <a:latin typeface="+mj-lt"/>
                <a:ea typeface="+mj-ea"/>
                <a:cs typeface="+mj-cs"/>
              </a:rPr>
              <a:t>等待</a:t>
            </a:r>
            <a:r>
              <a:rPr lang="en-US" altLang="zh-CN" sz="4500" cap="all" spc="100" dirty="0" smtClean="0">
                <a:solidFill>
                  <a:schemeClr val="tx1">
                    <a:lumMod val="90000"/>
                    <a:lumOff val="10000"/>
                  </a:schemeClr>
                </a:solidFill>
                <a:latin typeface="+mj-lt"/>
                <a:ea typeface="+mj-ea"/>
                <a:cs typeface="+mj-cs"/>
              </a:rPr>
              <a:t>20</a:t>
            </a:r>
            <a:r>
              <a:rPr lang="zh-CN" altLang="zh-CN" sz="4500" cap="all" spc="100" dirty="0" smtClean="0">
                <a:solidFill>
                  <a:schemeClr val="tx1">
                    <a:lumMod val="90000"/>
                    <a:lumOff val="10000"/>
                  </a:schemeClr>
                </a:solidFill>
                <a:latin typeface="+mj-lt"/>
                <a:ea typeface="+mj-ea"/>
                <a:cs typeface="+mj-cs"/>
              </a:rPr>
              <a:t>余</a:t>
            </a:r>
            <a:r>
              <a:rPr lang="zh-CN" altLang="zh-CN" sz="4500" cap="all" spc="100" dirty="0">
                <a:solidFill>
                  <a:schemeClr val="tx1">
                    <a:lumMod val="90000"/>
                    <a:lumOff val="10000"/>
                  </a:schemeClr>
                </a:solidFill>
                <a:latin typeface="+mj-lt"/>
                <a:ea typeface="+mj-ea"/>
                <a:cs typeface="+mj-cs"/>
              </a:rPr>
              <a:t>年</a:t>
            </a:r>
            <a:r>
              <a:rPr lang="zh-CN" altLang="en-US" sz="4500" cap="all" spc="100" dirty="0">
                <a:solidFill>
                  <a:schemeClr val="tx1">
                    <a:lumMod val="90000"/>
                    <a:lumOff val="10000"/>
                  </a:schemeClr>
                </a:solidFill>
                <a:latin typeface="+mj-lt"/>
                <a:ea typeface="+mj-ea"/>
                <a:cs typeface="+mj-cs"/>
              </a:rPr>
              <a:t>，为什么？</a:t>
            </a:r>
            <a:endParaRPr lang="en-US" altLang="zh-CN" sz="4500" cap="all" spc="100" dirty="0">
              <a:solidFill>
                <a:schemeClr val="tx1">
                  <a:lumMod val="90000"/>
                  <a:lumOff val="10000"/>
                </a:schemeClr>
              </a:solidFill>
              <a:latin typeface="+mj-lt"/>
              <a:ea typeface="+mj-ea"/>
              <a:cs typeface="+mj-cs"/>
            </a:endParaRPr>
          </a:p>
          <a:p>
            <a:pPr lvl="1">
              <a:lnSpc>
                <a:spcPct val="100000"/>
              </a:lnSpc>
            </a:pPr>
            <a:r>
              <a:rPr lang="zh-CN" altLang="zh-CN" dirty="0"/>
              <a:t>作为正式制度基石的文化</a:t>
            </a:r>
            <a:r>
              <a:rPr lang="zh-CN" altLang="en-US" dirty="0"/>
              <a:t>，即</a:t>
            </a:r>
            <a:r>
              <a:rPr lang="zh-CN" altLang="zh-CN" dirty="0"/>
              <a:t>整个族群的共同信念</a:t>
            </a:r>
            <a:r>
              <a:rPr lang="zh-CN" altLang="en-US" dirty="0"/>
              <a:t>，</a:t>
            </a:r>
            <a:r>
              <a:rPr lang="zh-CN" altLang="zh-CN" dirty="0"/>
              <a:t>要适应现代市场经济的要求更新，比个人的信念更新要复杂得多，不可能一蹴而就</a:t>
            </a:r>
            <a:endParaRPr lang="en-US" altLang="zh-CN" dirty="0"/>
          </a:p>
          <a:p>
            <a:pPr lvl="1"/>
            <a:r>
              <a:rPr lang="zh-CN" altLang="zh-CN" dirty="0"/>
              <a:t>脱胎换骨的扬弃，</a:t>
            </a:r>
            <a:r>
              <a:rPr lang="zh-CN" altLang="en-US" dirty="0"/>
              <a:t>需要经过</a:t>
            </a:r>
            <a:r>
              <a:rPr lang="zh-CN" altLang="zh-CN" dirty="0"/>
              <a:t>多次</a:t>
            </a:r>
            <a:r>
              <a:rPr lang="en-US" altLang="zh-CN" dirty="0"/>
              <a:t>“</a:t>
            </a:r>
            <a:r>
              <a:rPr lang="zh-CN" altLang="zh-CN" dirty="0"/>
              <a:t>否定之否定</a:t>
            </a:r>
            <a:r>
              <a:rPr lang="en-US" altLang="zh-CN" dirty="0"/>
              <a:t>”</a:t>
            </a:r>
            <a:r>
              <a:rPr lang="zh-CN" altLang="zh-CN" dirty="0"/>
              <a:t>才能完成</a:t>
            </a:r>
            <a:endParaRPr lang="zh-CN" altLang="en-US" dirty="0"/>
          </a:p>
        </p:txBody>
      </p:sp>
    </p:spTree>
    <p:extLst>
      <p:ext uri="{BB962C8B-B14F-4D97-AF65-F5344CB8AC3E}">
        <p14:creationId xmlns:p14="http://schemas.microsoft.com/office/powerpoint/2010/main" val="233856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1024127" y="585216"/>
            <a:ext cx="10220135" cy="1499616"/>
          </a:xfrm>
        </p:spPr>
        <p:txBody>
          <a:bodyPr/>
          <a:lstStyle/>
          <a:p>
            <a:r>
              <a:rPr lang="zh-CN" altLang="zh-CN" dirty="0"/>
              <a:t>中国现代化进程中传统文化的革故鼎新</a:t>
            </a:r>
            <a:endParaRPr lang="zh-CN" altLang="en-US" dirty="0"/>
          </a:p>
        </p:txBody>
      </p:sp>
      <p:sp>
        <p:nvSpPr>
          <p:cNvPr id="3" name="内容占位符 2"/>
          <p:cNvSpPr>
            <a:spLocks noGrp="1"/>
          </p:cNvSpPr>
          <p:nvPr>
            <p:ph idx="1"/>
          </p:nvPr>
        </p:nvSpPr>
        <p:spPr>
          <a:xfrm>
            <a:off x="771087" y="1943100"/>
            <a:ext cx="10473175" cy="4712143"/>
          </a:xfrm>
        </p:spPr>
        <p:txBody>
          <a:bodyPr vert="horz" lIns="91440" tIns="45720" rIns="91440" bIns="45720" rtlCol="0" anchor="ctr">
            <a:normAutofit/>
          </a:bodyPr>
          <a:lstStyle/>
          <a:p>
            <a:pPr>
              <a:lnSpc>
                <a:spcPct val="80000"/>
              </a:lnSpc>
              <a:spcBef>
                <a:spcPct val="0"/>
              </a:spcBef>
              <a:buNone/>
            </a:pPr>
            <a:r>
              <a:rPr lang="zh-CN" altLang="en-US" sz="4500" cap="all" spc="100" dirty="0" smtClean="0">
                <a:solidFill>
                  <a:schemeClr val="tx1">
                    <a:lumMod val="90000"/>
                    <a:lumOff val="10000"/>
                  </a:schemeClr>
                </a:solidFill>
                <a:latin typeface="+mj-lt"/>
                <a:ea typeface="+mj-ea"/>
                <a:cs typeface="+mj-cs"/>
              </a:rPr>
              <a:t>问：改革开放</a:t>
            </a:r>
            <a:r>
              <a:rPr lang="zh-CN" altLang="en-US" sz="4500" cap="all" spc="100" dirty="0">
                <a:solidFill>
                  <a:schemeClr val="tx1">
                    <a:lumMod val="90000"/>
                    <a:lumOff val="10000"/>
                  </a:schemeClr>
                </a:solidFill>
                <a:latin typeface="+mj-lt"/>
                <a:ea typeface="+mj-ea"/>
                <a:cs typeface="+mj-cs"/>
              </a:rPr>
              <a:t>为何能顺利推进？</a:t>
            </a:r>
            <a:endParaRPr lang="en-US" altLang="zh-CN" sz="4500" cap="all" spc="100" dirty="0">
              <a:solidFill>
                <a:schemeClr val="tx1">
                  <a:lumMod val="90000"/>
                  <a:lumOff val="10000"/>
                </a:schemeClr>
              </a:solidFill>
              <a:latin typeface="+mj-lt"/>
              <a:ea typeface="+mj-ea"/>
              <a:cs typeface="+mj-cs"/>
            </a:endParaRPr>
          </a:p>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社会共识</a:t>
            </a:r>
            <a:r>
              <a:rPr lang="zh-CN" altLang="en-US" sz="4500" cap="all" spc="100" dirty="0">
                <a:solidFill>
                  <a:schemeClr val="tx1">
                    <a:lumMod val="90000"/>
                    <a:lumOff val="10000"/>
                  </a:schemeClr>
                </a:solidFill>
                <a:latin typeface="+mj-lt"/>
                <a:ea typeface="+mj-ea"/>
                <a:cs typeface="+mj-cs"/>
              </a:rPr>
              <a:t>的更新及其与实践的良性互动</a:t>
            </a:r>
            <a:endParaRPr lang="en-US" altLang="zh-CN" sz="4500" cap="all" spc="100" dirty="0">
              <a:solidFill>
                <a:schemeClr val="tx1">
                  <a:lumMod val="90000"/>
                  <a:lumOff val="10000"/>
                </a:schemeClr>
              </a:solidFill>
              <a:latin typeface="+mj-lt"/>
              <a:ea typeface="+mj-ea"/>
              <a:cs typeface="+mj-cs"/>
            </a:endParaRPr>
          </a:p>
          <a:p>
            <a:pPr lvl="1"/>
            <a:r>
              <a:rPr lang="zh-CN" altLang="en-US" dirty="0"/>
              <a:t>改革开放创造经济“奇迹”</a:t>
            </a:r>
            <a:endParaRPr lang="en-US" altLang="zh-CN" dirty="0"/>
          </a:p>
          <a:p>
            <a:pPr lvl="2"/>
            <a:r>
              <a:rPr lang="en-US" altLang="zh-CN" dirty="0"/>
              <a:t>1978</a:t>
            </a:r>
            <a:r>
              <a:rPr lang="zh-CN" altLang="zh-CN" dirty="0"/>
              <a:t>年</a:t>
            </a:r>
            <a:r>
              <a:rPr lang="en-US" altLang="zh-CN" dirty="0"/>
              <a:t>-1992</a:t>
            </a:r>
            <a:r>
              <a:rPr lang="zh-CN" altLang="zh-CN" dirty="0"/>
              <a:t>年</a:t>
            </a:r>
            <a:r>
              <a:rPr lang="zh-CN" altLang="en-US" dirty="0"/>
              <a:t>：</a:t>
            </a:r>
            <a:r>
              <a:rPr lang="en-US" altLang="zh-CN" dirty="0"/>
              <a:t>14</a:t>
            </a:r>
            <a:r>
              <a:rPr lang="zh-CN" altLang="zh-CN" dirty="0"/>
              <a:t>年</a:t>
            </a:r>
            <a:endParaRPr lang="en-US" altLang="zh-CN" dirty="0"/>
          </a:p>
          <a:p>
            <a:pPr lvl="2"/>
            <a:r>
              <a:rPr lang="zh-CN" altLang="zh-CN" dirty="0"/>
              <a:t>闭关锁国</a:t>
            </a:r>
            <a:r>
              <a:rPr lang="en-US" altLang="zh-CN" dirty="0"/>
              <a:t>-</a:t>
            </a:r>
            <a:r>
              <a:rPr lang="zh-CN" altLang="zh-CN" dirty="0"/>
              <a:t>成</a:t>
            </a:r>
            <a:r>
              <a:rPr lang="zh-CN" altLang="en-US" dirty="0"/>
              <a:t>为</a:t>
            </a:r>
            <a:r>
              <a:rPr lang="en-US" altLang="zh-CN" dirty="0"/>
              <a:t>WTO</a:t>
            </a:r>
            <a:r>
              <a:rPr lang="zh-CN" altLang="zh-CN" dirty="0"/>
              <a:t>成员</a:t>
            </a:r>
            <a:r>
              <a:rPr lang="zh-CN" altLang="en-US" dirty="0"/>
              <a:t>：</a:t>
            </a:r>
            <a:r>
              <a:rPr lang="en-US" altLang="zh-CN" dirty="0"/>
              <a:t>24</a:t>
            </a:r>
            <a:r>
              <a:rPr lang="zh-CN" altLang="zh-CN" dirty="0"/>
              <a:t>年</a:t>
            </a:r>
          </a:p>
          <a:p>
            <a:pPr lvl="3"/>
            <a:r>
              <a:rPr lang="en-US" altLang="zh-CN" dirty="0"/>
              <a:t>“</a:t>
            </a:r>
            <a:r>
              <a:rPr lang="zh-CN" altLang="zh-CN" dirty="0"/>
              <a:t>乡土中国</a:t>
            </a:r>
            <a:r>
              <a:rPr lang="en-US" altLang="zh-CN" dirty="0"/>
              <a:t>”</a:t>
            </a:r>
            <a:r>
              <a:rPr lang="zh-CN" altLang="zh-CN" dirty="0"/>
              <a:t>变成</a:t>
            </a:r>
            <a:r>
              <a:rPr lang="en-US" altLang="zh-CN" dirty="0"/>
              <a:t>“</a:t>
            </a:r>
            <a:r>
              <a:rPr lang="zh-CN" altLang="zh-CN" dirty="0"/>
              <a:t>城乡中国</a:t>
            </a:r>
            <a:r>
              <a:rPr lang="en-US" altLang="zh-CN" dirty="0"/>
              <a:t>”</a:t>
            </a:r>
            <a:r>
              <a:rPr lang="zh-CN" altLang="zh-CN" dirty="0"/>
              <a:t>，数亿农民成为市民</a:t>
            </a:r>
            <a:endParaRPr lang="en-US" altLang="zh-CN" dirty="0"/>
          </a:p>
          <a:p>
            <a:pPr lvl="1"/>
            <a:r>
              <a:rPr lang="zh-CN" altLang="zh-CN" dirty="0"/>
              <a:t>作为共同信念的文化快速迭代</a:t>
            </a:r>
            <a:endParaRPr lang="en-US" altLang="zh-CN" dirty="0"/>
          </a:p>
          <a:p>
            <a:pPr lvl="2"/>
            <a:r>
              <a:rPr lang="en-US" altLang="zh-CN" dirty="0"/>
              <a:t>“</a:t>
            </a:r>
            <a:r>
              <a:rPr lang="zh-CN" altLang="zh-CN" dirty="0"/>
              <a:t>安土重迁</a:t>
            </a:r>
            <a:r>
              <a:rPr lang="en-US" altLang="zh-CN" dirty="0"/>
              <a:t>”“</a:t>
            </a:r>
            <a:r>
              <a:rPr lang="zh-CN" altLang="zh-CN" dirty="0"/>
              <a:t>多子多福</a:t>
            </a:r>
            <a:r>
              <a:rPr lang="en-US" altLang="zh-CN" dirty="0"/>
              <a:t>”</a:t>
            </a:r>
            <a:r>
              <a:rPr lang="zh-CN" altLang="zh-CN" dirty="0"/>
              <a:t>等传统理念日益淡泊</a:t>
            </a:r>
            <a:endParaRPr lang="en-US" altLang="zh-CN" dirty="0"/>
          </a:p>
          <a:p>
            <a:pPr lvl="2"/>
            <a:r>
              <a:rPr lang="zh-CN" altLang="zh-CN" dirty="0"/>
              <a:t>产权意识、契约精神、法治观念</a:t>
            </a:r>
            <a:r>
              <a:rPr lang="zh-CN" altLang="en-US" dirty="0"/>
              <a:t>日益普及</a:t>
            </a:r>
            <a:endParaRPr lang="en-US" altLang="zh-CN" dirty="0"/>
          </a:p>
          <a:p>
            <a:pPr lvl="3"/>
            <a:r>
              <a:rPr lang="zh-CN" altLang="zh-CN" dirty="0"/>
              <a:t>为</a:t>
            </a:r>
            <a:r>
              <a:rPr lang="zh-CN" altLang="en-US" dirty="0"/>
              <a:t>下一步</a:t>
            </a:r>
            <a:r>
              <a:rPr lang="zh-CN" altLang="zh-CN" dirty="0"/>
              <a:t>改革开放</a:t>
            </a:r>
            <a:r>
              <a:rPr lang="zh-CN" altLang="en-US" dirty="0"/>
              <a:t>和创新发展</a:t>
            </a:r>
            <a:r>
              <a:rPr lang="zh-CN" altLang="zh-CN" dirty="0"/>
              <a:t>提供</a:t>
            </a:r>
            <a:r>
              <a:rPr lang="zh-CN" altLang="en-US" dirty="0"/>
              <a:t>新的</a:t>
            </a:r>
            <a:r>
              <a:rPr lang="zh-CN" altLang="zh-CN" dirty="0"/>
              <a:t>有利条件</a:t>
            </a:r>
            <a:endParaRPr lang="zh-CN" altLang="en-US" dirty="0"/>
          </a:p>
        </p:txBody>
      </p:sp>
    </p:spTree>
    <p:extLst>
      <p:ext uri="{BB962C8B-B14F-4D97-AF65-F5344CB8AC3E}">
        <p14:creationId xmlns:p14="http://schemas.microsoft.com/office/powerpoint/2010/main" val="8474153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中国</a:t>
            </a:r>
            <a:r>
              <a:rPr lang="zh-CN" altLang="zh-CN" dirty="0" smtClean="0"/>
              <a:t>传统文化</a:t>
            </a:r>
            <a:r>
              <a:rPr lang="zh-CN" altLang="en-US" dirty="0" smtClean="0"/>
              <a:t>推陈出新空间</a:t>
            </a:r>
            <a:r>
              <a:rPr lang="zh-CN" altLang="zh-CN" dirty="0" smtClean="0"/>
              <a:t>广阔</a:t>
            </a:r>
            <a:endParaRPr lang="zh-CN" altLang="en-US" dirty="0"/>
          </a:p>
        </p:txBody>
      </p:sp>
      <p:sp>
        <p:nvSpPr>
          <p:cNvPr id="3" name="内容占位符 2"/>
          <p:cNvSpPr>
            <a:spLocks noGrp="1"/>
          </p:cNvSpPr>
          <p:nvPr>
            <p:ph idx="1"/>
          </p:nvPr>
        </p:nvSpPr>
        <p:spPr>
          <a:xfrm>
            <a:off x="1024128" y="2084832"/>
            <a:ext cx="9720071" cy="4224528"/>
          </a:xfrm>
        </p:spPr>
        <p:txBody>
          <a:bodyPr vert="horz" lIns="91440" tIns="45720" rIns="91440" bIns="45720" rtlCol="0" anchor="ctr">
            <a:normAutofit/>
          </a:bodyPr>
          <a:lstStyle/>
          <a:p>
            <a:pPr>
              <a:lnSpc>
                <a:spcPct val="80000"/>
              </a:lnSpc>
              <a:spcBef>
                <a:spcPct val="0"/>
              </a:spcBef>
              <a:buNone/>
            </a:pPr>
            <a:r>
              <a:rPr lang="zh-CN" altLang="zh-CN" sz="4500" cap="all" spc="100" dirty="0">
                <a:solidFill>
                  <a:schemeClr val="tx1">
                    <a:lumMod val="90000"/>
                    <a:lumOff val="10000"/>
                  </a:schemeClr>
                </a:solidFill>
                <a:latin typeface="+mj-lt"/>
                <a:ea typeface="+mj-ea"/>
                <a:cs typeface="+mj-cs"/>
              </a:rPr>
              <a:t>传统文化中制约市场经济的因素仍然挥之不去</a:t>
            </a:r>
            <a:endParaRPr lang="en-US" altLang="zh-CN" sz="4500" cap="all" spc="100" dirty="0">
              <a:solidFill>
                <a:schemeClr val="tx1">
                  <a:lumMod val="90000"/>
                  <a:lumOff val="10000"/>
                </a:schemeClr>
              </a:solidFill>
              <a:latin typeface="+mj-lt"/>
              <a:ea typeface="+mj-ea"/>
              <a:cs typeface="+mj-cs"/>
            </a:endParaRPr>
          </a:p>
          <a:p>
            <a:pPr lvl="2"/>
            <a:r>
              <a:rPr lang="en-US" altLang="zh-CN" dirty="0"/>
              <a:t>“</a:t>
            </a:r>
            <a:r>
              <a:rPr lang="zh-CN" altLang="zh-CN" dirty="0"/>
              <a:t>权大于法</a:t>
            </a:r>
            <a:r>
              <a:rPr lang="en-US" altLang="zh-CN" dirty="0"/>
              <a:t>”“</a:t>
            </a:r>
            <a:r>
              <a:rPr lang="zh-CN" altLang="zh-CN" dirty="0"/>
              <a:t>官大于法</a:t>
            </a:r>
            <a:r>
              <a:rPr lang="en-US" altLang="zh-CN" dirty="0"/>
              <a:t>”“</a:t>
            </a:r>
            <a:r>
              <a:rPr lang="zh-CN" altLang="zh-CN" dirty="0"/>
              <a:t>官本位</a:t>
            </a:r>
            <a:r>
              <a:rPr lang="en-US" altLang="zh-CN" dirty="0"/>
              <a:t>”</a:t>
            </a:r>
            <a:r>
              <a:rPr lang="zh-CN" altLang="zh-CN" dirty="0"/>
              <a:t>等官僚主义文化</a:t>
            </a:r>
            <a:endParaRPr lang="en-US" altLang="zh-CN" dirty="0"/>
          </a:p>
          <a:p>
            <a:pPr lvl="2"/>
            <a:r>
              <a:rPr lang="zh-CN" altLang="zh-CN" dirty="0"/>
              <a:t>宗法制度下</a:t>
            </a:r>
            <a:r>
              <a:rPr lang="en-US" altLang="zh-CN" dirty="0"/>
              <a:t>“</a:t>
            </a:r>
            <a:r>
              <a:rPr lang="zh-CN" altLang="zh-CN" dirty="0"/>
              <a:t>名实分离</a:t>
            </a:r>
            <a:r>
              <a:rPr lang="en-US" altLang="zh-CN" dirty="0"/>
              <a:t>”</a:t>
            </a:r>
            <a:r>
              <a:rPr lang="zh-CN" altLang="en-US" dirty="0"/>
              <a:t>遗留</a:t>
            </a:r>
            <a:r>
              <a:rPr lang="zh-CN" altLang="zh-CN" dirty="0"/>
              <a:t>的家长制、形式主义文化</a:t>
            </a:r>
            <a:endParaRPr lang="en-US" altLang="zh-CN" dirty="0"/>
          </a:p>
          <a:p>
            <a:pPr lvl="2"/>
            <a:r>
              <a:rPr lang="zh-CN" altLang="zh-CN" dirty="0"/>
              <a:t>传统科举制</a:t>
            </a:r>
            <a:r>
              <a:rPr lang="zh-CN" altLang="en-US" dirty="0"/>
              <a:t>遗留</a:t>
            </a:r>
            <a:r>
              <a:rPr lang="zh-CN" altLang="zh-CN" dirty="0"/>
              <a:t>的教条主义、应试教育文化</a:t>
            </a:r>
            <a:endParaRPr lang="en-US" altLang="zh-CN" dirty="0"/>
          </a:p>
          <a:p>
            <a:pPr lvl="2"/>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出路何在？</a:t>
            </a:r>
            <a:endParaRPr lang="en-US" altLang="zh-CN" sz="4500" cap="all" spc="100" dirty="0">
              <a:solidFill>
                <a:schemeClr val="tx1">
                  <a:lumMod val="90000"/>
                  <a:lumOff val="10000"/>
                </a:schemeClr>
              </a:solidFill>
              <a:latin typeface="+mj-lt"/>
              <a:ea typeface="+mj-ea"/>
              <a:cs typeface="+mj-cs"/>
            </a:endParaRPr>
          </a:p>
          <a:p>
            <a:pPr lvl="1"/>
            <a:r>
              <a:rPr lang="zh-CN" altLang="zh-CN" dirty="0"/>
              <a:t>坚持实事求是的思想路线，坚持改革开放，弘扬社会主义核心价值观，不断克服</a:t>
            </a:r>
            <a:r>
              <a:rPr lang="zh-CN" altLang="en-US" dirty="0"/>
              <a:t>缺点</a:t>
            </a:r>
            <a:r>
              <a:rPr lang="zh-CN" altLang="zh-CN" dirty="0"/>
              <a:t>，将传统文化中亲市场基因的力量更</a:t>
            </a:r>
            <a:r>
              <a:rPr lang="zh-CN" altLang="en-US" dirty="0"/>
              <a:t>充分</a:t>
            </a:r>
            <a:r>
              <a:rPr lang="zh-CN" altLang="zh-CN" dirty="0"/>
              <a:t>的释放出来</a:t>
            </a:r>
            <a:endParaRPr lang="zh-CN" altLang="en-US" dirty="0"/>
          </a:p>
        </p:txBody>
      </p:sp>
    </p:spTree>
    <p:extLst>
      <p:ext uri="{BB962C8B-B14F-4D97-AF65-F5344CB8AC3E}">
        <p14:creationId xmlns:p14="http://schemas.microsoft.com/office/powerpoint/2010/main" val="38344643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a:t>全球化背景</a:t>
            </a:r>
            <a:r>
              <a:rPr lang="zh-CN" altLang="en-US" dirty="0" smtClean="0"/>
              <a:t>下</a:t>
            </a:r>
            <a:r>
              <a:rPr lang="en-US" altLang="zh-CN" dirty="0" smtClean="0"/>
              <a:t/>
            </a:r>
            <a:br>
              <a:rPr lang="en-US" altLang="zh-CN" dirty="0" smtClean="0"/>
            </a:br>
            <a:r>
              <a:rPr lang="zh-CN" altLang="en-US" dirty="0" smtClean="0"/>
              <a:t>中外</a:t>
            </a:r>
            <a:r>
              <a:rPr lang="zh-CN" altLang="en-US" dirty="0"/>
              <a:t>文化交流互鉴</a:t>
            </a:r>
          </a:p>
        </p:txBody>
      </p:sp>
      <p:sp>
        <p:nvSpPr>
          <p:cNvPr id="2" name="文本占位符 1"/>
          <p:cNvSpPr>
            <a:spLocks noGrp="1"/>
          </p:cNvSpPr>
          <p:nvPr>
            <p:ph type="body" idx="1"/>
          </p:nvPr>
        </p:nvSpPr>
        <p:spPr/>
        <p:txBody>
          <a:bodyPr/>
          <a:lstStyle/>
          <a:p>
            <a:endParaRPr kumimoji="1" lang="zh-CN" altLang="en-US"/>
          </a:p>
        </p:txBody>
      </p:sp>
    </p:spTree>
    <p:extLst>
      <p:ext uri="{BB962C8B-B14F-4D97-AF65-F5344CB8AC3E}">
        <p14:creationId xmlns:p14="http://schemas.microsoft.com/office/powerpoint/2010/main" val="9792188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传统文化与现代化：一个缩影</a:t>
            </a:r>
            <a:endParaRPr lang="zh-CN" altLang="en-US" dirty="0"/>
          </a:p>
        </p:txBody>
      </p:sp>
      <p:sp>
        <p:nvSpPr>
          <p:cNvPr id="3" name="内容占位符 2"/>
          <p:cNvSpPr>
            <a:spLocks noGrp="1"/>
          </p:cNvSpPr>
          <p:nvPr>
            <p:ph idx="1"/>
          </p:nvPr>
        </p:nvSpPr>
        <p:spPr/>
        <p:txBody>
          <a:bodyPr anchor="ctr">
            <a:normAutofit/>
          </a:bodyPr>
          <a:lstStyle/>
          <a:p>
            <a:r>
              <a:rPr lang="zh-CN" altLang="en-US" dirty="0" smtClean="0"/>
              <a:t>今日长三角市场经济蓬勃发展的微观基础是谁？</a:t>
            </a:r>
            <a:endParaRPr lang="en-US" altLang="zh-CN" dirty="0" smtClean="0"/>
          </a:p>
          <a:p>
            <a:pPr lvl="1"/>
            <a:r>
              <a:rPr lang="zh-CN" altLang="en-US" dirty="0" smtClean="0"/>
              <a:t>不是别人，正是</a:t>
            </a:r>
            <a:r>
              <a:rPr lang="zh-CN" altLang="zh-CN" dirty="0" smtClean="0"/>
              <a:t>闰</a:t>
            </a:r>
            <a:r>
              <a:rPr lang="zh-CN" altLang="zh-CN" dirty="0"/>
              <a:t>土、杨二嫂、赵七爷、七</a:t>
            </a:r>
            <a:r>
              <a:rPr lang="zh-CN" altLang="zh-CN" dirty="0" smtClean="0"/>
              <a:t>斤</a:t>
            </a:r>
            <a:r>
              <a:rPr lang="en-US" altLang="zh-CN" dirty="0" smtClean="0"/>
              <a:t>……</a:t>
            </a:r>
            <a:r>
              <a:rPr lang="zh-CN" altLang="zh-CN" dirty="0" smtClean="0"/>
              <a:t>的</a:t>
            </a:r>
            <a:r>
              <a:rPr lang="zh-CN" altLang="en-US" dirty="0" smtClean="0"/>
              <a:t>子孙</a:t>
            </a:r>
            <a:endParaRPr lang="en-US" altLang="zh-CN" dirty="0" smtClean="0"/>
          </a:p>
          <a:p>
            <a:pPr lvl="1"/>
            <a:endParaRPr lang="en-US" altLang="zh-CN" dirty="0"/>
          </a:p>
          <a:p>
            <a:r>
              <a:rPr lang="zh-CN" altLang="en-US" dirty="0" smtClean="0"/>
              <a:t>一个鲜活的例子：章洲</a:t>
            </a:r>
            <a:endParaRPr lang="en-US" altLang="zh-CN" dirty="0" smtClean="0"/>
          </a:p>
          <a:p>
            <a:pPr lvl="1"/>
            <a:r>
              <a:rPr lang="zh-CN" altLang="en-US" dirty="0" smtClean="0"/>
              <a:t>绍兴市信托投资公司证券交易部经理</a:t>
            </a:r>
            <a:endParaRPr lang="en-US" altLang="zh-CN" dirty="0" smtClean="0"/>
          </a:p>
          <a:p>
            <a:pPr lvl="1"/>
            <a:r>
              <a:rPr lang="zh-CN" altLang="en-US" dirty="0"/>
              <a:t>章运</a:t>
            </a:r>
            <a:r>
              <a:rPr lang="zh-CN" altLang="en-US" dirty="0" smtClean="0"/>
              <a:t>水之子，章启生之孙</a:t>
            </a:r>
            <a:endParaRPr lang="en-US" altLang="zh-CN" dirty="0" smtClean="0"/>
          </a:p>
        </p:txBody>
      </p:sp>
    </p:spTree>
    <p:extLst>
      <p:ext uri="{BB962C8B-B14F-4D97-AF65-F5344CB8AC3E}">
        <p14:creationId xmlns:p14="http://schemas.microsoft.com/office/powerpoint/2010/main" val="34196965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t>问题</a:t>
            </a:r>
            <a:endParaRPr lang="zh-CN" altLang="en-US" b="1" dirty="0"/>
          </a:p>
        </p:txBody>
      </p:sp>
      <p:sp>
        <p:nvSpPr>
          <p:cNvPr id="3" name="内容占位符 2"/>
          <p:cNvSpPr>
            <a:spLocks noGrp="1"/>
          </p:cNvSpPr>
          <p:nvPr>
            <p:ph idx="1"/>
          </p:nvPr>
        </p:nvSpPr>
        <p:spPr>
          <a:xfrm>
            <a:off x="771087" y="1914525"/>
            <a:ext cx="9720071" cy="4515030"/>
          </a:xfrm>
        </p:spPr>
        <p:txBody>
          <a:bodyPr vert="horz" lIns="91440" tIns="45720" rIns="91440" bIns="45720" rtlCol="0" anchor="ctr">
            <a:normAutofit/>
          </a:bodyPr>
          <a:lstStyle/>
          <a:p>
            <a:pPr>
              <a:lnSpc>
                <a:spcPct val="80000"/>
              </a:lnSpc>
              <a:spcBef>
                <a:spcPct val="0"/>
              </a:spcBef>
              <a:buNone/>
            </a:pPr>
            <a:r>
              <a:rPr lang="zh-CN" altLang="en-US" sz="4500" cap="all" spc="100" dirty="0" smtClean="0">
                <a:solidFill>
                  <a:schemeClr val="tx1">
                    <a:lumMod val="90000"/>
                    <a:lumOff val="10000"/>
                  </a:schemeClr>
                </a:solidFill>
                <a:latin typeface="+mj-lt"/>
                <a:ea typeface="+mj-ea"/>
                <a:cs typeface="+mj-cs"/>
              </a:rPr>
              <a:t>如何应对全球化背景下多种文化之间的交流与碰撞？</a:t>
            </a:r>
            <a:endParaRPr lang="en-US" altLang="zh-CN" sz="4500" cap="all" spc="100" dirty="0" smtClean="0">
              <a:solidFill>
                <a:schemeClr val="tx1">
                  <a:lumMod val="90000"/>
                  <a:lumOff val="10000"/>
                </a:schemeClr>
              </a:solidFill>
              <a:latin typeface="+mj-lt"/>
              <a:ea typeface="+mj-ea"/>
              <a:cs typeface="+mj-cs"/>
            </a:endParaRPr>
          </a:p>
          <a:p>
            <a:pPr lvl="1"/>
            <a:r>
              <a:rPr lang="zh-CN" altLang="en-US" dirty="0" smtClean="0"/>
              <a:t>如何看待文明冲突论？</a:t>
            </a:r>
            <a:endParaRPr lang="en-US" altLang="zh-CN" dirty="0" smtClean="0"/>
          </a:p>
          <a:p>
            <a:pPr lvl="1"/>
            <a:r>
              <a:rPr lang="zh-CN" altLang="zh-CN" dirty="0"/>
              <a:t>如何理解全球化背景下中华文化的创造性转化和创新性发展</a:t>
            </a:r>
            <a:r>
              <a:rPr lang="zh-CN" altLang="zh-CN" dirty="0" smtClean="0"/>
              <a:t>？</a:t>
            </a:r>
            <a:endParaRPr lang="en-US" altLang="zh-CN" dirty="0" smtClean="0"/>
          </a:p>
          <a:p>
            <a:pPr>
              <a:lnSpc>
                <a:spcPct val="80000"/>
              </a:lnSpc>
              <a:spcBef>
                <a:spcPct val="0"/>
              </a:spcBef>
              <a:buNone/>
            </a:pPr>
            <a:r>
              <a:rPr lang="zh-CN" altLang="en-US" sz="4500" cap="all" spc="100" dirty="0" smtClean="0">
                <a:solidFill>
                  <a:schemeClr val="tx1">
                    <a:lumMod val="90000"/>
                    <a:lumOff val="10000"/>
                  </a:schemeClr>
                </a:solidFill>
                <a:latin typeface="+mj-lt"/>
                <a:ea typeface="+mj-ea"/>
                <a:cs typeface="+mj-cs"/>
              </a:rPr>
              <a:t>如何为世界和平与发展贡献中国智慧？</a:t>
            </a:r>
            <a:endParaRPr lang="en-US" altLang="zh-CN" sz="4500" cap="all" spc="100" dirty="0" smtClean="0">
              <a:solidFill>
                <a:schemeClr val="tx1">
                  <a:lumMod val="90000"/>
                  <a:lumOff val="10000"/>
                </a:schemeClr>
              </a:solidFill>
              <a:latin typeface="+mj-lt"/>
              <a:ea typeface="+mj-ea"/>
              <a:cs typeface="+mj-cs"/>
            </a:endParaRPr>
          </a:p>
          <a:p>
            <a:pPr lvl="1"/>
            <a:r>
              <a:rPr lang="zh-CN" altLang="en-US" dirty="0" smtClean="0"/>
              <a:t>近现代中国主动学习和接纳“西方智慧”根本原因是什么？</a:t>
            </a:r>
            <a:endParaRPr lang="en-US" altLang="zh-CN" dirty="0" smtClean="0"/>
          </a:p>
          <a:p>
            <a:pPr lvl="1"/>
            <a:r>
              <a:rPr lang="zh-CN" altLang="en-US" dirty="0" smtClean="0"/>
              <a:t>什么是真正的文化自信？弘扬中华文化应该采取什么方式？</a:t>
            </a:r>
            <a:endParaRPr lang="en-US" altLang="zh-CN" dirty="0" smtClean="0"/>
          </a:p>
          <a:p>
            <a:pPr lvl="1"/>
            <a:r>
              <a:rPr lang="zh-CN" altLang="zh-CN" dirty="0"/>
              <a:t>如何在世界范围内更好地弘扬中华文化？如何为世界和平与发展贡献更多的中国智慧？</a:t>
            </a:r>
            <a:endParaRPr lang="en-US" altLang="zh-CN" dirty="0"/>
          </a:p>
        </p:txBody>
      </p:sp>
    </p:spTree>
    <p:extLst>
      <p:ext uri="{BB962C8B-B14F-4D97-AF65-F5344CB8AC3E}">
        <p14:creationId xmlns:p14="http://schemas.microsoft.com/office/powerpoint/2010/main" val="2489032098"/>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区分文明</a:t>
            </a:r>
            <a:r>
              <a:rPr lang="zh-CN" altLang="en-US" dirty="0"/>
              <a:t>与</a:t>
            </a:r>
            <a:r>
              <a:rPr lang="zh-CN" altLang="en-US" dirty="0" smtClean="0"/>
              <a:t>文化</a:t>
            </a:r>
            <a:endParaRPr lang="zh-CN" altLang="en-US" dirty="0"/>
          </a:p>
        </p:txBody>
      </p:sp>
      <p:sp>
        <p:nvSpPr>
          <p:cNvPr id="3" name="内容占位符 2"/>
          <p:cNvSpPr>
            <a:spLocks noGrp="1"/>
          </p:cNvSpPr>
          <p:nvPr>
            <p:ph idx="1"/>
          </p:nvPr>
        </p:nvSpPr>
        <p:spPr>
          <a:xfrm>
            <a:off x="572451" y="1828801"/>
            <a:ext cx="5382834" cy="4834392"/>
          </a:xfrm>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文明：相对于野蛮而言</a:t>
            </a:r>
            <a:endParaRPr lang="en-US" altLang="zh-CN" sz="4500" cap="all" spc="100" dirty="0">
              <a:solidFill>
                <a:schemeClr val="tx1">
                  <a:lumMod val="90000"/>
                  <a:lumOff val="10000"/>
                </a:schemeClr>
              </a:solidFill>
              <a:latin typeface="+mj-lt"/>
              <a:ea typeface="+mj-ea"/>
              <a:cs typeface="+mj-cs"/>
            </a:endParaRPr>
          </a:p>
          <a:p>
            <a:pPr lvl="1"/>
            <a:r>
              <a:rPr lang="zh-CN" altLang="en-US" dirty="0"/>
              <a:t>生产力、经济基础和正式制度</a:t>
            </a:r>
            <a:endParaRPr lang="en-US" altLang="zh-CN" dirty="0"/>
          </a:p>
          <a:p>
            <a:pPr lvl="1"/>
            <a:r>
              <a:rPr lang="zh-CN" altLang="en-US" dirty="0"/>
              <a:t>表现不同民族发展的共性</a:t>
            </a:r>
            <a:endParaRPr lang="en-US" altLang="zh-CN" dirty="0"/>
          </a:p>
          <a:p>
            <a:pPr lvl="1"/>
            <a:r>
              <a:rPr lang="zh-CN" altLang="en-US" dirty="0"/>
              <a:t>有先进与落后、高级与低级、强与弱之分</a:t>
            </a:r>
            <a:endParaRPr lang="en-US" altLang="zh-CN" dirty="0"/>
          </a:p>
          <a:p>
            <a:pPr lvl="1"/>
            <a:r>
              <a:rPr lang="zh-CN" altLang="en-US" dirty="0"/>
              <a:t>有传统与现代之分，反映文明程度高低</a:t>
            </a:r>
            <a:endParaRPr lang="en-US" altLang="zh-CN" dirty="0"/>
          </a:p>
          <a:p>
            <a:pPr lvl="2"/>
            <a:r>
              <a:rPr lang="zh-CN" altLang="en-US" dirty="0"/>
              <a:t>以</a:t>
            </a:r>
            <a:r>
              <a:rPr lang="en-US" altLang="zh-CN" dirty="0"/>
              <a:t>1800</a:t>
            </a:r>
            <a:r>
              <a:rPr lang="zh-CN" altLang="en-US" dirty="0"/>
              <a:t>年前后工业革命为界</a:t>
            </a:r>
          </a:p>
        </p:txBody>
      </p:sp>
      <p:sp>
        <p:nvSpPr>
          <p:cNvPr id="4" name="内容占位符 2"/>
          <p:cNvSpPr txBox="1">
            <a:spLocks/>
          </p:cNvSpPr>
          <p:nvPr/>
        </p:nvSpPr>
        <p:spPr>
          <a:xfrm>
            <a:off x="6138217" y="1828801"/>
            <a:ext cx="5128781" cy="4834392"/>
          </a:xfrm>
          <a:prstGeom prst="rect">
            <a:avLst/>
          </a:prstGeom>
        </p:spPr>
        <p:txBody>
          <a:bodyPr vert="horz" lIns="91440" tIns="45720" rIns="91440" bIns="45720" rtlCol="0" anchor="ctr">
            <a:normAutofit/>
          </a:bodyPr>
          <a:lstStyle>
            <a:lvl1pPr marL="91440" indent="-91440">
              <a:lnSpc>
                <a:spcPct val="80000"/>
              </a:lnSpc>
              <a:spcBef>
                <a:spcPct val="0"/>
              </a:spcBef>
              <a:spcAft>
                <a:spcPts val="200"/>
              </a:spcAft>
              <a:buClr>
                <a:schemeClr val="accent2"/>
              </a:buClr>
              <a:buSzPct val="100000"/>
              <a:buFont typeface="Tw Cen MT" panose="020B0602020104020603" pitchFamily="34" charset="0"/>
              <a:buNone/>
              <a:defRPr sz="4500" cap="all" spc="100">
                <a:solidFill>
                  <a:schemeClr val="tx1">
                    <a:lumMod val="90000"/>
                    <a:lumOff val="10000"/>
                  </a:schemeClr>
                </a:solidFill>
                <a:latin typeface="+mj-lt"/>
                <a:ea typeface="+mj-ea"/>
                <a:cs typeface="+mj-cs"/>
              </a:defRPr>
            </a:lvl1pPr>
            <a:lvl2pPr marL="265176" lvl="1" indent="-137160">
              <a:lnSpc>
                <a:spcPct val="90000"/>
              </a:lnSpc>
              <a:spcBef>
                <a:spcPts val="200"/>
              </a:spcBef>
              <a:spcAft>
                <a:spcPts val="400"/>
              </a:spcAft>
              <a:buClr>
                <a:schemeClr val="accent2"/>
              </a:buClr>
              <a:buFont typeface="Wingdings 3" pitchFamily="18" charset="2"/>
              <a:buChar char=""/>
              <a:defRPr sz="2400"/>
            </a:lvl2pPr>
            <a:lvl3pPr marL="448056" lvl="2" indent="-137160">
              <a:lnSpc>
                <a:spcPct val="90000"/>
              </a:lnSpc>
              <a:spcBef>
                <a:spcPts val="200"/>
              </a:spcBef>
              <a:spcAft>
                <a:spcPts val="400"/>
              </a:spcAft>
              <a:buClr>
                <a:schemeClr val="accent2"/>
              </a:buClr>
              <a:buFont typeface="Wingdings 3" pitchFamily="18" charset="2"/>
              <a:buChar char=""/>
              <a:defRPr sz="2000"/>
            </a:lvl3pPr>
            <a:lvl4pPr marL="594360" indent="-137160">
              <a:lnSpc>
                <a:spcPct val="90000"/>
              </a:lnSpc>
              <a:spcBef>
                <a:spcPts val="200"/>
              </a:spcBef>
              <a:spcAft>
                <a:spcPts val="400"/>
              </a:spcAft>
              <a:buClr>
                <a:schemeClr val="accent2"/>
              </a:buClr>
              <a:buFont typeface="Wingdings 3" pitchFamily="18" charset="2"/>
              <a:buChar char=""/>
            </a:lvl4pPr>
            <a:lvl5pPr marL="777240" indent="-137160">
              <a:lnSpc>
                <a:spcPct val="90000"/>
              </a:lnSpc>
              <a:spcBef>
                <a:spcPts val="200"/>
              </a:spcBef>
              <a:spcAft>
                <a:spcPts val="400"/>
              </a:spcAft>
              <a:buClr>
                <a:schemeClr val="accent2"/>
              </a:buClr>
              <a:buFont typeface="Wingdings 3" pitchFamily="18" charset="2"/>
              <a:buChar char=""/>
              <a:defRPr sz="1400"/>
            </a:lvl5pPr>
            <a:lvl6pPr marL="914400" indent="-137160">
              <a:lnSpc>
                <a:spcPct val="90000"/>
              </a:lnSpc>
              <a:spcBef>
                <a:spcPts val="200"/>
              </a:spcBef>
              <a:spcAft>
                <a:spcPts val="400"/>
              </a:spcAft>
              <a:buClr>
                <a:schemeClr val="accent2"/>
              </a:buClr>
              <a:buFont typeface="Wingdings 3" pitchFamily="18" charset="2"/>
              <a:buChar char=""/>
              <a:defRPr sz="1400"/>
            </a:lvl6pPr>
            <a:lvl7pPr marL="1060704" indent="-137160">
              <a:lnSpc>
                <a:spcPct val="90000"/>
              </a:lnSpc>
              <a:spcBef>
                <a:spcPts val="200"/>
              </a:spcBef>
              <a:spcAft>
                <a:spcPts val="400"/>
              </a:spcAft>
              <a:buClr>
                <a:schemeClr val="accent2"/>
              </a:buClr>
              <a:buFont typeface="Wingdings 3" pitchFamily="18" charset="2"/>
              <a:buChar char=""/>
              <a:defRPr sz="1400"/>
            </a:lvl7pPr>
            <a:lvl8pPr marL="1216152" indent="-137160">
              <a:lnSpc>
                <a:spcPct val="90000"/>
              </a:lnSpc>
              <a:spcBef>
                <a:spcPts val="200"/>
              </a:spcBef>
              <a:spcAft>
                <a:spcPts val="400"/>
              </a:spcAft>
              <a:buClr>
                <a:schemeClr val="accent2"/>
              </a:buClr>
              <a:buFont typeface="Wingdings 3" pitchFamily="18" charset="2"/>
              <a:buChar char=""/>
              <a:defRPr sz="1400"/>
            </a:lvl8pPr>
            <a:lvl9pPr marL="1362456" indent="-137160">
              <a:lnSpc>
                <a:spcPct val="90000"/>
              </a:lnSpc>
              <a:spcBef>
                <a:spcPts val="200"/>
              </a:spcBef>
              <a:spcAft>
                <a:spcPts val="400"/>
              </a:spcAft>
              <a:buClr>
                <a:schemeClr val="accent2"/>
              </a:buClr>
              <a:buFont typeface="Wingdings 3" pitchFamily="18" charset="2"/>
              <a:buChar char=""/>
              <a:defRPr sz="1400"/>
            </a:lvl9pPr>
          </a:lstStyle>
          <a:p>
            <a:r>
              <a:rPr lang="zh-CN" altLang="en-US" dirty="0"/>
              <a:t>文化：相对于自然而言</a:t>
            </a:r>
            <a:endParaRPr lang="en-US" altLang="zh-CN" dirty="0"/>
          </a:p>
          <a:p>
            <a:pPr lvl="1"/>
            <a:r>
              <a:rPr lang="zh-CN" altLang="en-US" dirty="0"/>
              <a:t>广义的意识形态</a:t>
            </a:r>
            <a:endParaRPr lang="en-US" altLang="zh-CN" dirty="0"/>
          </a:p>
          <a:p>
            <a:pPr lvl="1"/>
            <a:r>
              <a:rPr lang="zh-CN" altLang="en-US" dirty="0"/>
              <a:t>表现不同民族的特色</a:t>
            </a:r>
            <a:endParaRPr lang="en-US" altLang="zh-CN" dirty="0"/>
          </a:p>
          <a:p>
            <a:pPr lvl="1"/>
            <a:r>
              <a:rPr lang="zh-CN" altLang="en-US" dirty="0"/>
              <a:t>无先进与落后、高级与低级、强与弱之分</a:t>
            </a:r>
            <a:endParaRPr lang="en-US" altLang="zh-CN" dirty="0"/>
          </a:p>
          <a:p>
            <a:pPr lvl="1"/>
            <a:r>
              <a:rPr lang="zh-CN" altLang="en-US" dirty="0"/>
              <a:t>有传统与现代之分，但不反映文化水平的高低</a:t>
            </a:r>
            <a:endParaRPr lang="en-US" altLang="zh-CN" dirty="0"/>
          </a:p>
          <a:p>
            <a:pPr lvl="1"/>
            <a:endParaRPr lang="en-US" altLang="zh-CN" dirty="0"/>
          </a:p>
        </p:txBody>
      </p:sp>
    </p:spTree>
    <p:extLst>
      <p:ext uri="{BB962C8B-B14F-4D97-AF65-F5344CB8AC3E}">
        <p14:creationId xmlns:p14="http://schemas.microsoft.com/office/powerpoint/2010/main" val="37485366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文明与文化能否截然区分？</a:t>
            </a:r>
            <a:endParaRPr lang="zh-CN" altLang="en-US" dirty="0"/>
          </a:p>
        </p:txBody>
      </p:sp>
      <p:sp>
        <p:nvSpPr>
          <p:cNvPr id="3" name="内容占位符 2"/>
          <p:cNvSpPr>
            <a:spLocks noGrp="1"/>
          </p:cNvSpPr>
          <p:nvPr>
            <p:ph idx="1"/>
          </p:nvPr>
        </p:nvSpPr>
        <p:spPr>
          <a:xfrm>
            <a:off x="1024128" y="1885949"/>
            <a:ext cx="9720071" cy="4739137"/>
          </a:xfrm>
        </p:spPr>
        <p:txBody>
          <a:bodyPr vert="horz" lIns="91440" tIns="45720" rIns="91440" bIns="45720" rtlCol="0" anchor="ctr">
            <a:normAutofit fontScale="92500"/>
          </a:bodyPr>
          <a:lstStyle/>
          <a:p>
            <a:pPr>
              <a:lnSpc>
                <a:spcPct val="80000"/>
              </a:lnSpc>
              <a:spcBef>
                <a:spcPct val="0"/>
              </a:spcBef>
              <a:buNone/>
            </a:pPr>
            <a:r>
              <a:rPr lang="zh-CN" altLang="en-US" sz="4500" cap="all" spc="100" dirty="0" smtClean="0">
                <a:solidFill>
                  <a:schemeClr val="tx1">
                    <a:lumMod val="90000"/>
                    <a:lumOff val="10000"/>
                  </a:schemeClr>
                </a:solidFill>
                <a:latin typeface="+mj-lt"/>
                <a:ea typeface="+mj-ea"/>
                <a:cs typeface="+mj-cs"/>
              </a:rPr>
              <a:t>春运：“文化”还是</a:t>
            </a:r>
            <a:r>
              <a:rPr lang="zh-CN" altLang="en-US" sz="4500" cap="all" spc="100" dirty="0">
                <a:solidFill>
                  <a:schemeClr val="tx1">
                    <a:lumMod val="90000"/>
                    <a:lumOff val="10000"/>
                  </a:schemeClr>
                </a:solidFill>
                <a:latin typeface="+mj-lt"/>
                <a:ea typeface="+mj-ea"/>
                <a:cs typeface="+mj-cs"/>
              </a:rPr>
              <a:t>“文明”现象？</a:t>
            </a:r>
            <a:endParaRPr lang="en-US" altLang="zh-CN" sz="4500" cap="all" spc="100" dirty="0">
              <a:solidFill>
                <a:schemeClr val="tx1">
                  <a:lumMod val="90000"/>
                  <a:lumOff val="10000"/>
                </a:schemeClr>
              </a:solidFill>
              <a:latin typeface="+mj-lt"/>
              <a:ea typeface="+mj-ea"/>
              <a:cs typeface="+mj-cs"/>
            </a:endParaRPr>
          </a:p>
          <a:p>
            <a:pPr lvl="1"/>
            <a:r>
              <a:rPr lang="zh-CN" altLang="en-US" dirty="0"/>
              <a:t>春节：文化现象</a:t>
            </a:r>
            <a:endParaRPr lang="en-US" altLang="zh-CN" dirty="0"/>
          </a:p>
          <a:p>
            <a:pPr lvl="1"/>
            <a:r>
              <a:rPr lang="zh-CN" altLang="en-US" dirty="0"/>
              <a:t>市场化、城镇化：文明现象</a:t>
            </a:r>
            <a:endParaRPr lang="en-US" altLang="zh-CN" dirty="0"/>
          </a:p>
          <a:p>
            <a:pPr lvl="1"/>
            <a:r>
              <a:rPr lang="zh-CN" altLang="en-US" dirty="0" smtClean="0"/>
              <a:t>春运：二者</a:t>
            </a:r>
            <a:r>
              <a:rPr lang="zh-CN" altLang="en-US" dirty="0"/>
              <a:t>的结合</a:t>
            </a:r>
            <a:endParaRPr lang="en-US" altLang="zh-CN" dirty="0"/>
          </a:p>
          <a:p>
            <a:pPr lvl="4"/>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文化与文明能否截然区分？能，也不能。</a:t>
            </a:r>
            <a:endParaRPr lang="en-US" altLang="zh-CN" sz="4500" cap="all" spc="100" dirty="0">
              <a:solidFill>
                <a:schemeClr val="tx1">
                  <a:lumMod val="90000"/>
                  <a:lumOff val="10000"/>
                </a:schemeClr>
              </a:solidFill>
              <a:latin typeface="+mj-lt"/>
              <a:ea typeface="+mj-ea"/>
              <a:cs typeface="+mj-cs"/>
            </a:endParaRPr>
          </a:p>
          <a:p>
            <a:pPr lvl="1"/>
            <a:r>
              <a:rPr lang="zh-CN" altLang="en-US" dirty="0"/>
              <a:t>概念上二者能够而且应当区分</a:t>
            </a:r>
            <a:endParaRPr lang="en-US" altLang="zh-CN" dirty="0"/>
          </a:p>
          <a:p>
            <a:pPr lvl="1"/>
            <a:r>
              <a:rPr lang="zh-CN" altLang="en-US" dirty="0"/>
              <a:t>现实中任何具体的社会现象都意味着二者的结合</a:t>
            </a:r>
            <a:endParaRPr lang="en-US" altLang="zh-CN" dirty="0"/>
          </a:p>
          <a:p>
            <a:pPr lvl="3"/>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“具体意味着过程，意味着综合，意味着质的多样性。”</a:t>
            </a:r>
            <a:endParaRPr lang="en-US" altLang="zh-CN" sz="4500" cap="all" spc="100" dirty="0">
              <a:solidFill>
                <a:schemeClr val="tx1">
                  <a:lumMod val="90000"/>
                  <a:lumOff val="10000"/>
                </a:schemeClr>
              </a:solidFill>
              <a:latin typeface="+mj-lt"/>
              <a:ea typeface="+mj-ea"/>
              <a:cs typeface="+mj-cs"/>
            </a:endParaRPr>
          </a:p>
        </p:txBody>
      </p:sp>
    </p:spTree>
    <p:extLst>
      <p:ext uri="{BB962C8B-B14F-4D97-AF65-F5344CB8AC3E}">
        <p14:creationId xmlns:p14="http://schemas.microsoft.com/office/powerpoint/2010/main" val="4208257484"/>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国际交流两个层面：文明与文化</a:t>
            </a:r>
            <a:endParaRPr lang="zh-CN" altLang="en-US" dirty="0"/>
          </a:p>
        </p:txBody>
      </p:sp>
      <p:sp>
        <p:nvSpPr>
          <p:cNvPr id="3" name="内容占位符 2"/>
          <p:cNvSpPr>
            <a:spLocks noGrp="1"/>
          </p:cNvSpPr>
          <p:nvPr>
            <p:ph idx="1"/>
          </p:nvPr>
        </p:nvSpPr>
        <p:spPr>
          <a:xfrm>
            <a:off x="500900" y="1962816"/>
            <a:ext cx="4985657" cy="4397081"/>
          </a:xfrm>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不同文明之间</a:t>
            </a:r>
            <a:endParaRPr lang="en-US" altLang="zh-CN" sz="4500" cap="all" spc="100" dirty="0">
              <a:solidFill>
                <a:schemeClr val="tx1">
                  <a:lumMod val="90000"/>
                  <a:lumOff val="10000"/>
                </a:schemeClr>
              </a:solidFill>
              <a:latin typeface="+mj-lt"/>
              <a:ea typeface="+mj-ea"/>
              <a:cs typeface="+mj-cs"/>
            </a:endParaRPr>
          </a:p>
          <a:p>
            <a:pPr lvl="1"/>
            <a:r>
              <a:rPr lang="zh-CN" altLang="en-US" dirty="0"/>
              <a:t>阶段和程度差异</a:t>
            </a:r>
            <a:endParaRPr lang="en-US" altLang="zh-CN" dirty="0"/>
          </a:p>
          <a:p>
            <a:pPr lvl="1"/>
            <a:r>
              <a:rPr lang="zh-CN" altLang="en-US" dirty="0"/>
              <a:t>文明：进步</a:t>
            </a:r>
            <a:endParaRPr lang="en-US" altLang="zh-CN" dirty="0"/>
          </a:p>
          <a:p>
            <a:pPr lvl="1"/>
            <a:r>
              <a:rPr lang="zh-CN" altLang="en-US" dirty="0"/>
              <a:t>学习、合作与互补共赢</a:t>
            </a:r>
            <a:endParaRPr lang="en-US" altLang="zh-CN" dirty="0"/>
          </a:p>
          <a:p>
            <a:pPr lvl="2"/>
            <a:r>
              <a:rPr lang="zh-CN" altLang="en-US" dirty="0"/>
              <a:t>学习：后进学习先进</a:t>
            </a:r>
            <a:endParaRPr lang="en-US" altLang="zh-CN" dirty="0"/>
          </a:p>
          <a:p>
            <a:pPr lvl="2"/>
            <a:r>
              <a:rPr lang="zh-CN" altLang="en-US" dirty="0"/>
              <a:t>合作：发挥各自比较优势</a:t>
            </a:r>
            <a:endParaRPr lang="en-US" altLang="zh-CN" dirty="0"/>
          </a:p>
          <a:p>
            <a:pPr lvl="2"/>
            <a:r>
              <a:rPr lang="zh-CN" altLang="en-US" dirty="0"/>
              <a:t>共赢：共同进步</a:t>
            </a:r>
            <a:endParaRPr lang="en-US" altLang="zh-CN" dirty="0"/>
          </a:p>
        </p:txBody>
      </p:sp>
      <p:sp>
        <p:nvSpPr>
          <p:cNvPr id="4" name="内容占位符 2"/>
          <p:cNvSpPr txBox="1">
            <a:spLocks/>
          </p:cNvSpPr>
          <p:nvPr/>
        </p:nvSpPr>
        <p:spPr>
          <a:xfrm>
            <a:off x="6313525" y="2097976"/>
            <a:ext cx="5136795" cy="4126762"/>
          </a:xfrm>
          <a:prstGeom prst="rect">
            <a:avLst/>
          </a:prstGeom>
        </p:spPr>
        <p:txBody>
          <a:bodyPr vert="horz" lIns="91440" tIns="45720" rIns="91440" bIns="45720" rtlCol="0" anchor="ctr">
            <a:normAutofit/>
          </a:bodyPr>
          <a:lstStyle>
            <a:lvl1pPr marL="91440" indent="-91440">
              <a:lnSpc>
                <a:spcPct val="80000"/>
              </a:lnSpc>
              <a:spcBef>
                <a:spcPct val="0"/>
              </a:spcBef>
              <a:spcAft>
                <a:spcPts val="200"/>
              </a:spcAft>
              <a:buClr>
                <a:schemeClr val="accent2"/>
              </a:buClr>
              <a:buSzPct val="100000"/>
              <a:buFont typeface="Tw Cen MT" panose="020B0602020104020603" pitchFamily="34" charset="0"/>
              <a:buNone/>
              <a:defRPr sz="4500" cap="all" spc="100">
                <a:solidFill>
                  <a:schemeClr val="tx1">
                    <a:lumMod val="90000"/>
                    <a:lumOff val="10000"/>
                  </a:schemeClr>
                </a:solidFill>
                <a:latin typeface="+mj-lt"/>
                <a:ea typeface="+mj-ea"/>
                <a:cs typeface="+mj-cs"/>
              </a:defRPr>
            </a:lvl1pPr>
            <a:lvl2pPr marL="265176" lvl="1" indent="-137160">
              <a:lnSpc>
                <a:spcPct val="90000"/>
              </a:lnSpc>
              <a:spcBef>
                <a:spcPts val="200"/>
              </a:spcBef>
              <a:spcAft>
                <a:spcPts val="400"/>
              </a:spcAft>
              <a:buClr>
                <a:schemeClr val="accent2"/>
              </a:buClr>
              <a:buFont typeface="Wingdings 3" pitchFamily="18" charset="2"/>
              <a:buChar char=""/>
              <a:defRPr sz="2400"/>
            </a:lvl2pPr>
            <a:lvl3pPr marL="448056" lvl="2" indent="-137160">
              <a:lnSpc>
                <a:spcPct val="90000"/>
              </a:lnSpc>
              <a:spcBef>
                <a:spcPts val="200"/>
              </a:spcBef>
              <a:spcAft>
                <a:spcPts val="400"/>
              </a:spcAft>
              <a:buClr>
                <a:schemeClr val="accent2"/>
              </a:buClr>
              <a:buFont typeface="Wingdings 3" pitchFamily="18" charset="2"/>
              <a:buChar char=""/>
              <a:defRPr sz="2000"/>
            </a:lvl3pPr>
            <a:lvl4pPr marL="594360" indent="-137160">
              <a:lnSpc>
                <a:spcPct val="90000"/>
              </a:lnSpc>
              <a:spcBef>
                <a:spcPts val="200"/>
              </a:spcBef>
              <a:spcAft>
                <a:spcPts val="400"/>
              </a:spcAft>
              <a:buClr>
                <a:schemeClr val="accent2"/>
              </a:buClr>
              <a:buFont typeface="Wingdings 3" pitchFamily="18" charset="2"/>
              <a:buChar char=""/>
            </a:lvl4pPr>
            <a:lvl5pPr marL="777240" indent="-137160">
              <a:lnSpc>
                <a:spcPct val="90000"/>
              </a:lnSpc>
              <a:spcBef>
                <a:spcPts val="200"/>
              </a:spcBef>
              <a:spcAft>
                <a:spcPts val="400"/>
              </a:spcAft>
              <a:buClr>
                <a:schemeClr val="accent2"/>
              </a:buClr>
              <a:buFont typeface="Wingdings 3" pitchFamily="18" charset="2"/>
              <a:buChar char=""/>
              <a:defRPr sz="1400"/>
            </a:lvl5pPr>
            <a:lvl6pPr marL="914400" indent="-137160">
              <a:lnSpc>
                <a:spcPct val="90000"/>
              </a:lnSpc>
              <a:spcBef>
                <a:spcPts val="200"/>
              </a:spcBef>
              <a:spcAft>
                <a:spcPts val="400"/>
              </a:spcAft>
              <a:buClr>
                <a:schemeClr val="accent2"/>
              </a:buClr>
              <a:buFont typeface="Wingdings 3" pitchFamily="18" charset="2"/>
              <a:buChar char=""/>
              <a:defRPr sz="1400"/>
            </a:lvl6pPr>
            <a:lvl7pPr marL="1060704" indent="-137160">
              <a:lnSpc>
                <a:spcPct val="90000"/>
              </a:lnSpc>
              <a:spcBef>
                <a:spcPts val="200"/>
              </a:spcBef>
              <a:spcAft>
                <a:spcPts val="400"/>
              </a:spcAft>
              <a:buClr>
                <a:schemeClr val="accent2"/>
              </a:buClr>
              <a:buFont typeface="Wingdings 3" pitchFamily="18" charset="2"/>
              <a:buChar char=""/>
              <a:defRPr sz="1400"/>
            </a:lvl7pPr>
            <a:lvl8pPr marL="1216152" indent="-137160">
              <a:lnSpc>
                <a:spcPct val="90000"/>
              </a:lnSpc>
              <a:spcBef>
                <a:spcPts val="200"/>
              </a:spcBef>
              <a:spcAft>
                <a:spcPts val="400"/>
              </a:spcAft>
              <a:buClr>
                <a:schemeClr val="accent2"/>
              </a:buClr>
              <a:buFont typeface="Wingdings 3" pitchFamily="18" charset="2"/>
              <a:buChar char=""/>
              <a:defRPr sz="1400"/>
            </a:lvl8pPr>
            <a:lvl9pPr marL="1362456" indent="-137160">
              <a:lnSpc>
                <a:spcPct val="90000"/>
              </a:lnSpc>
              <a:spcBef>
                <a:spcPts val="200"/>
              </a:spcBef>
              <a:spcAft>
                <a:spcPts val="400"/>
              </a:spcAft>
              <a:buClr>
                <a:schemeClr val="accent2"/>
              </a:buClr>
              <a:buFont typeface="Wingdings 3" pitchFamily="18" charset="2"/>
              <a:buChar char=""/>
              <a:defRPr sz="1400"/>
            </a:lvl9pPr>
          </a:lstStyle>
          <a:p>
            <a:r>
              <a:rPr lang="zh-CN" altLang="en-US" dirty="0"/>
              <a:t>不同文化之间</a:t>
            </a:r>
            <a:endParaRPr lang="en-US" altLang="zh-CN" dirty="0"/>
          </a:p>
          <a:p>
            <a:pPr lvl="1"/>
            <a:r>
              <a:rPr lang="zh-CN" altLang="en-US" dirty="0"/>
              <a:t>类型和风格差异</a:t>
            </a:r>
            <a:endParaRPr lang="en-US" altLang="zh-CN" dirty="0"/>
          </a:p>
          <a:p>
            <a:pPr lvl="1"/>
            <a:r>
              <a:rPr lang="zh-CN" altLang="en-US" dirty="0"/>
              <a:t>文化自觉</a:t>
            </a:r>
            <a:endParaRPr lang="en-US" altLang="zh-CN" dirty="0"/>
          </a:p>
          <a:p>
            <a:pPr lvl="1"/>
            <a:r>
              <a:rPr lang="zh-CN" altLang="en-US" dirty="0"/>
              <a:t>宽容、对话与互鉴</a:t>
            </a:r>
            <a:endParaRPr lang="en-US" altLang="zh-CN" dirty="0"/>
          </a:p>
          <a:p>
            <a:pPr lvl="2"/>
            <a:r>
              <a:rPr lang="zh-CN" altLang="en-US" dirty="0"/>
              <a:t>宽容：存异，相互尊重</a:t>
            </a:r>
            <a:endParaRPr lang="en-US" altLang="zh-CN" dirty="0"/>
          </a:p>
          <a:p>
            <a:pPr lvl="2"/>
            <a:r>
              <a:rPr lang="zh-CN" altLang="en-US" dirty="0"/>
              <a:t>对话：相互交流、相互启迪</a:t>
            </a:r>
            <a:endParaRPr lang="en-US" altLang="zh-CN" dirty="0"/>
          </a:p>
          <a:p>
            <a:pPr lvl="2"/>
            <a:r>
              <a:rPr lang="zh-CN" altLang="en-US" dirty="0"/>
              <a:t>互鉴：文化自觉与文化交融</a:t>
            </a:r>
            <a:endParaRPr lang="en-US" altLang="zh-CN" dirty="0"/>
          </a:p>
        </p:txBody>
      </p:sp>
    </p:spTree>
    <p:extLst>
      <p:ext uri="{BB962C8B-B14F-4D97-AF65-F5344CB8AC3E}">
        <p14:creationId xmlns:p14="http://schemas.microsoft.com/office/powerpoint/2010/main" val="185071682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应用：对几种常见观念的考察</a:t>
            </a:r>
            <a:endParaRPr lang="zh-CN" altLang="en-US" dirty="0"/>
          </a:p>
        </p:txBody>
      </p:sp>
      <p:sp>
        <p:nvSpPr>
          <p:cNvPr id="3" name="内容占位符 2"/>
          <p:cNvSpPr>
            <a:spLocks noGrp="1"/>
          </p:cNvSpPr>
          <p:nvPr>
            <p:ph idx="1"/>
          </p:nvPr>
        </p:nvSpPr>
        <p:spPr/>
        <p:txBody>
          <a:bodyPr vert="horz" lIns="91440" tIns="45720" rIns="91440" bIns="45720" rtlCol="0" anchor="ctr">
            <a:normAutofit/>
          </a:bodyPr>
          <a:lstStyle/>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几种常见观念</a:t>
            </a:r>
            <a:endParaRPr lang="en-US" altLang="zh-CN" sz="4500" cap="all" spc="100" dirty="0">
              <a:solidFill>
                <a:schemeClr val="tx1">
                  <a:lumMod val="90000"/>
                  <a:lumOff val="10000"/>
                </a:schemeClr>
              </a:solidFill>
              <a:latin typeface="+mj-lt"/>
              <a:ea typeface="+mj-ea"/>
              <a:cs typeface="+mj-cs"/>
            </a:endParaRPr>
          </a:p>
          <a:p>
            <a:pPr lvl="1"/>
            <a:r>
              <a:rPr lang="zh-CN" altLang="en-US" dirty="0"/>
              <a:t>文明冲突与文化冲突</a:t>
            </a:r>
            <a:endParaRPr lang="en-US" altLang="zh-CN" dirty="0"/>
          </a:p>
          <a:p>
            <a:pPr lvl="1"/>
            <a:r>
              <a:rPr lang="zh-CN" altLang="en-US" dirty="0"/>
              <a:t>“全盘西化”与“狭隘民族主义” “文化殖民”</a:t>
            </a:r>
            <a:endParaRPr lang="en-US" altLang="zh-CN" dirty="0"/>
          </a:p>
          <a:p>
            <a:pPr lvl="1"/>
            <a:r>
              <a:rPr lang="zh-CN" altLang="en-US" dirty="0"/>
              <a:t>“中体西用”“西学东渐”“中学西渐”</a:t>
            </a:r>
            <a:endParaRPr lang="en-US" altLang="zh-CN" dirty="0"/>
          </a:p>
          <a:p>
            <a:pPr>
              <a:lnSpc>
                <a:spcPct val="80000"/>
              </a:lnSpc>
              <a:spcBef>
                <a:spcPct val="0"/>
              </a:spcBef>
              <a:buNone/>
            </a:pPr>
            <a:r>
              <a:rPr lang="zh-CN" altLang="en-US" sz="4500" cap="all" spc="100" dirty="0">
                <a:solidFill>
                  <a:schemeClr val="tx1">
                    <a:lumMod val="90000"/>
                    <a:lumOff val="10000"/>
                  </a:schemeClr>
                </a:solidFill>
                <a:latin typeface="+mj-lt"/>
                <a:ea typeface="+mj-ea"/>
                <a:cs typeface="+mj-cs"/>
              </a:rPr>
              <a:t> 共同特点</a:t>
            </a:r>
            <a:endParaRPr lang="en-US" altLang="zh-CN" sz="4500" cap="all" spc="100" dirty="0">
              <a:solidFill>
                <a:schemeClr val="tx1">
                  <a:lumMod val="90000"/>
                  <a:lumOff val="10000"/>
                </a:schemeClr>
              </a:solidFill>
              <a:latin typeface="+mj-lt"/>
              <a:ea typeface="+mj-ea"/>
              <a:cs typeface="+mj-cs"/>
            </a:endParaRPr>
          </a:p>
          <a:p>
            <a:pPr lvl="1"/>
            <a:r>
              <a:rPr lang="zh-CN" altLang="en-US" dirty="0"/>
              <a:t>“不是东风压倒西风，就是西风压倒东风”</a:t>
            </a:r>
            <a:endParaRPr lang="en-US" altLang="zh-CN" dirty="0"/>
          </a:p>
          <a:p>
            <a:pPr lvl="1"/>
            <a:r>
              <a:rPr lang="zh-CN" altLang="en-US" dirty="0"/>
              <a:t>“主奴关系”“主从关系”</a:t>
            </a:r>
            <a:endParaRPr lang="en-US" altLang="zh-CN" dirty="0"/>
          </a:p>
        </p:txBody>
      </p:sp>
    </p:spTree>
    <p:extLst>
      <p:ext uri="{BB962C8B-B14F-4D97-AF65-F5344CB8AC3E}">
        <p14:creationId xmlns:p14="http://schemas.microsoft.com/office/powerpoint/2010/main" val="189440029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应用：对几种常见观念的考察</a:t>
            </a:r>
            <a:endParaRPr lang="zh-CN" altLang="en-US" dirty="0"/>
          </a:p>
        </p:txBody>
      </p:sp>
      <p:sp>
        <p:nvSpPr>
          <p:cNvPr id="3" name="内容占位符 2"/>
          <p:cNvSpPr>
            <a:spLocks noGrp="1"/>
          </p:cNvSpPr>
          <p:nvPr>
            <p:ph idx="1"/>
          </p:nvPr>
        </p:nvSpPr>
        <p:spPr>
          <a:xfrm>
            <a:off x="771087" y="1928813"/>
            <a:ext cx="10516673" cy="4734380"/>
          </a:xfrm>
        </p:spPr>
        <p:txBody>
          <a:bodyPr vert="horz" lIns="91440" tIns="45720" rIns="91440" bIns="45720" rtlCol="0" anchor="ctr">
            <a:normAutofit/>
          </a:bodyPr>
          <a:lstStyle/>
          <a:p>
            <a:pPr lvl="1"/>
            <a:r>
              <a:rPr lang="zh-CN" altLang="en-US" dirty="0"/>
              <a:t>“文明冲突”“文化冲突”</a:t>
            </a:r>
            <a:endParaRPr lang="en-US" altLang="zh-CN" dirty="0"/>
          </a:p>
          <a:p>
            <a:pPr lvl="2"/>
            <a:r>
              <a:rPr lang="zh-CN" altLang="en-US" dirty="0"/>
              <a:t>本质是以文明为实力后盾、以文化冲突为表象的利益冲突 </a:t>
            </a:r>
            <a:endParaRPr lang="en-US" altLang="zh-CN" dirty="0"/>
          </a:p>
          <a:p>
            <a:pPr lvl="1"/>
            <a:r>
              <a:rPr lang="zh-CN" altLang="en-US" dirty="0"/>
              <a:t>全盘西化</a:t>
            </a:r>
            <a:endParaRPr lang="en-US" altLang="zh-CN" dirty="0"/>
          </a:p>
          <a:p>
            <a:pPr lvl="2"/>
            <a:r>
              <a:rPr lang="zh-CN" altLang="en-US" dirty="0"/>
              <a:t>强调文明的现代化，却又混淆了西方文化与西方文明</a:t>
            </a:r>
            <a:endParaRPr lang="en-US" altLang="zh-CN" dirty="0"/>
          </a:p>
          <a:p>
            <a:pPr lvl="1"/>
            <a:r>
              <a:rPr lang="zh-CN" altLang="en-US" dirty="0"/>
              <a:t>狭隘民族主义</a:t>
            </a:r>
            <a:endParaRPr lang="en-US" altLang="zh-CN" dirty="0"/>
          </a:p>
          <a:p>
            <a:pPr lvl="2"/>
            <a:r>
              <a:rPr lang="zh-CN" altLang="en-US" dirty="0"/>
              <a:t>强调文化自觉，却又将文明现代化等同于文化的西化</a:t>
            </a:r>
            <a:endParaRPr lang="en-US" altLang="zh-CN" dirty="0"/>
          </a:p>
          <a:p>
            <a:pPr lvl="1"/>
            <a:r>
              <a:rPr lang="zh-CN" altLang="en-US" dirty="0"/>
              <a:t>反对“西学东渐”、强调“中学西渐”</a:t>
            </a:r>
            <a:endParaRPr lang="en-US" altLang="zh-CN" dirty="0"/>
          </a:p>
          <a:p>
            <a:pPr lvl="2"/>
            <a:r>
              <a:rPr lang="zh-CN" altLang="en-US" dirty="0"/>
              <a:t>认为西学东渐</a:t>
            </a:r>
            <a:r>
              <a:rPr lang="en-US" altLang="zh-CN" dirty="0"/>
              <a:t>=</a:t>
            </a:r>
            <a:r>
              <a:rPr lang="zh-CN" altLang="en-US" dirty="0"/>
              <a:t>文化殖民：混淆了接纳现代文明和取消本民族文化的差异</a:t>
            </a:r>
            <a:endParaRPr lang="en-US" altLang="zh-CN" dirty="0"/>
          </a:p>
          <a:p>
            <a:pPr lvl="2"/>
            <a:r>
              <a:rPr lang="zh-CN" altLang="en-US" dirty="0"/>
              <a:t>推崇中学西渐并试图以此增强文化自信：混淆了文化交流和文明现代化的关系</a:t>
            </a:r>
            <a:endParaRPr lang="en-US" altLang="zh-CN" dirty="0"/>
          </a:p>
          <a:p>
            <a:pPr lvl="1"/>
            <a:r>
              <a:rPr lang="zh-CN" altLang="en-US" dirty="0"/>
              <a:t>强调中体西用，模糊地意识到了文化和文明的区别，但</a:t>
            </a:r>
            <a:endParaRPr lang="en-US" altLang="zh-CN" dirty="0"/>
          </a:p>
          <a:p>
            <a:pPr lvl="2"/>
            <a:r>
              <a:rPr lang="zh-CN" altLang="en-US" dirty="0"/>
              <a:t>第一，认为二者可以截然分开</a:t>
            </a:r>
            <a:endParaRPr lang="en-US" altLang="zh-CN" dirty="0"/>
          </a:p>
          <a:p>
            <a:pPr lvl="2"/>
            <a:r>
              <a:rPr lang="zh-CN" altLang="en-US" dirty="0"/>
              <a:t>第二，将文明的现代化和西化混淆，认为现代化就意味着西化</a:t>
            </a:r>
            <a:endParaRPr lang="en-US" altLang="zh-CN" dirty="0"/>
          </a:p>
        </p:txBody>
      </p:sp>
    </p:spTree>
    <p:extLst>
      <p:ext uri="{BB962C8B-B14F-4D97-AF65-F5344CB8AC3E}">
        <p14:creationId xmlns:p14="http://schemas.microsoft.com/office/powerpoint/2010/main" val="1021376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全球化时代中华文化的创造性转化与创新性发展</a:t>
            </a:r>
            <a:endParaRPr lang="zh-CN" altLang="en-US" dirty="0"/>
          </a:p>
        </p:txBody>
      </p:sp>
      <p:sp>
        <p:nvSpPr>
          <p:cNvPr id="3" name="内容占位符 2"/>
          <p:cNvSpPr>
            <a:spLocks noGrp="1"/>
          </p:cNvSpPr>
          <p:nvPr>
            <p:ph idx="1"/>
          </p:nvPr>
        </p:nvSpPr>
        <p:spPr>
          <a:xfrm>
            <a:off x="1024128" y="2084832"/>
            <a:ext cx="9720071" cy="4224528"/>
          </a:xfrm>
        </p:spPr>
        <p:txBody>
          <a:bodyPr>
            <a:normAutofit/>
          </a:bodyPr>
          <a:lstStyle/>
          <a:p>
            <a:r>
              <a:rPr lang="zh-CN" altLang="en-US" dirty="0" smtClean="0"/>
              <a:t>包容多元文化</a:t>
            </a:r>
            <a:endParaRPr lang="en-US" altLang="zh-CN" dirty="0" smtClean="0"/>
          </a:p>
          <a:p>
            <a:pPr lvl="1"/>
            <a:r>
              <a:rPr lang="zh-CN" altLang="en-US" dirty="0" smtClean="0"/>
              <a:t>文化总是在相互交往中不断变化和生长</a:t>
            </a:r>
            <a:endParaRPr lang="en-US" altLang="zh-CN" dirty="0" smtClean="0"/>
          </a:p>
          <a:p>
            <a:pPr lvl="2"/>
            <a:r>
              <a:rPr lang="zh-CN" altLang="en-US" dirty="0"/>
              <a:t>文化是由大大小小的子系统相互交织形成的复杂系统</a:t>
            </a:r>
            <a:endParaRPr lang="en-US" altLang="zh-CN" dirty="0"/>
          </a:p>
          <a:p>
            <a:pPr lvl="3"/>
            <a:r>
              <a:rPr lang="zh-CN" altLang="en-US" dirty="0" smtClean="0"/>
              <a:t>佛教文化对中华文化的影响</a:t>
            </a:r>
            <a:endParaRPr lang="en-US" altLang="zh-CN" dirty="0" smtClean="0"/>
          </a:p>
          <a:p>
            <a:pPr lvl="5"/>
            <a:r>
              <a:rPr lang="zh-CN" altLang="en-US" dirty="0" smtClean="0"/>
              <a:t>觉悟、解放、意识、烦恼，想入非非、空中楼阁、盲人摸象</a:t>
            </a:r>
            <a:endParaRPr lang="en-US" altLang="zh-CN" dirty="0" smtClean="0"/>
          </a:p>
          <a:p>
            <a:pPr lvl="5"/>
            <a:r>
              <a:rPr lang="zh-CN" altLang="en-US" dirty="0"/>
              <a:t>真</a:t>
            </a:r>
            <a:r>
              <a:rPr lang="zh-CN" altLang="en-US" dirty="0" smtClean="0"/>
              <a:t>如、南翔、法华、七宝</a:t>
            </a:r>
            <a:endParaRPr lang="en-US" altLang="zh-CN" dirty="0" smtClean="0"/>
          </a:p>
          <a:p>
            <a:pPr lvl="1"/>
            <a:r>
              <a:rPr lang="zh-CN" altLang="en-US" dirty="0" smtClean="0"/>
              <a:t>文化交融也发生在文化内部</a:t>
            </a:r>
            <a:endParaRPr lang="en-US" altLang="zh-CN" dirty="0" smtClean="0"/>
          </a:p>
          <a:p>
            <a:pPr lvl="4"/>
            <a:r>
              <a:rPr lang="zh-CN" altLang="en-US" dirty="0" smtClean="0"/>
              <a:t>上海餐饮习俗变迁</a:t>
            </a:r>
            <a:endParaRPr lang="en-US" altLang="zh-CN" dirty="0"/>
          </a:p>
          <a:p>
            <a:r>
              <a:rPr lang="zh-CN" altLang="en-US" dirty="0" smtClean="0"/>
              <a:t>拥抱现代文明</a:t>
            </a:r>
            <a:endParaRPr lang="en-US" altLang="zh-CN" dirty="0" smtClean="0"/>
          </a:p>
          <a:p>
            <a:pPr lvl="2"/>
            <a:r>
              <a:rPr lang="zh-CN" altLang="en-US" dirty="0" smtClean="0"/>
              <a:t>“发展是硬道理”</a:t>
            </a:r>
            <a:endParaRPr lang="en-US" altLang="zh-CN" dirty="0" smtClean="0"/>
          </a:p>
          <a:p>
            <a:pPr lvl="4"/>
            <a:r>
              <a:rPr lang="en-US" altLang="zh-CN" dirty="0"/>
              <a:t>“</a:t>
            </a:r>
            <a:r>
              <a:rPr lang="zh-CN" altLang="zh-CN" dirty="0"/>
              <a:t>社会主义要赢得与资本主义相比较的优势，就必须大胆吸收和借鉴人类社会创造的一切文明成果，吸收和借鉴当今世界各国包括资本主义发达国家的一切反映现代化生产规律的先进经营方式、管理办法。</a:t>
            </a:r>
            <a:r>
              <a:rPr lang="en-US" altLang="zh-CN" dirty="0"/>
              <a:t>”</a:t>
            </a:r>
            <a:endParaRPr lang="zh-CN" altLang="en-US" dirty="0"/>
          </a:p>
        </p:txBody>
      </p:sp>
    </p:spTree>
    <p:extLst>
      <p:ext uri="{BB962C8B-B14F-4D97-AF65-F5344CB8AC3E}">
        <p14:creationId xmlns:p14="http://schemas.microsoft.com/office/powerpoint/2010/main" val="410013904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为构建人类命运共同体</a:t>
            </a:r>
            <a:r>
              <a:rPr lang="en-US" altLang="zh-CN" dirty="0" smtClean="0"/>
              <a:t/>
            </a:r>
            <a:br>
              <a:rPr lang="en-US" altLang="zh-CN" dirty="0" smtClean="0"/>
            </a:br>
            <a:r>
              <a:rPr lang="zh-CN" altLang="en-US" dirty="0" smtClean="0"/>
              <a:t>贡献更多中国智慧</a:t>
            </a:r>
            <a:endParaRPr lang="zh-CN" altLang="en-US" dirty="0"/>
          </a:p>
        </p:txBody>
      </p:sp>
      <p:sp>
        <p:nvSpPr>
          <p:cNvPr id="3" name="内容占位符 2"/>
          <p:cNvSpPr>
            <a:spLocks noGrp="1"/>
          </p:cNvSpPr>
          <p:nvPr>
            <p:ph idx="1"/>
          </p:nvPr>
        </p:nvSpPr>
        <p:spPr/>
        <p:txBody>
          <a:bodyPr>
            <a:normAutofit/>
          </a:bodyPr>
          <a:lstStyle/>
          <a:p>
            <a:r>
              <a:rPr lang="zh-CN" altLang="en-US" dirty="0" smtClean="0"/>
              <a:t>全球经贸格局调整对共同价值提出更高要求</a:t>
            </a:r>
            <a:endParaRPr lang="en-US" altLang="zh-CN" dirty="0" smtClean="0"/>
          </a:p>
          <a:p>
            <a:pPr lvl="1"/>
            <a:r>
              <a:rPr lang="zh-CN" altLang="en-US" dirty="0"/>
              <a:t>契约密集度和多样性上升</a:t>
            </a:r>
            <a:endParaRPr lang="en-US" altLang="zh-CN" dirty="0"/>
          </a:p>
          <a:p>
            <a:pPr lvl="2"/>
            <a:r>
              <a:rPr lang="zh-CN" altLang="en-US" dirty="0" smtClean="0"/>
              <a:t>全球价值链分工深化、服务业占比持续上升</a:t>
            </a:r>
            <a:endParaRPr lang="en-US" altLang="zh-CN" dirty="0" smtClean="0"/>
          </a:p>
          <a:p>
            <a:r>
              <a:rPr lang="zh-CN" altLang="en-US" dirty="0" smtClean="0"/>
              <a:t>拥抱现代文明，尊重多元文化，谋求共同发展</a:t>
            </a:r>
            <a:endParaRPr lang="en-US" altLang="zh-CN" dirty="0" smtClean="0"/>
          </a:p>
          <a:p>
            <a:pPr lvl="1"/>
            <a:r>
              <a:rPr lang="zh-CN" altLang="en-US" dirty="0" smtClean="0"/>
              <a:t>“文明</a:t>
            </a:r>
            <a:r>
              <a:rPr lang="zh-CN" altLang="en-US" dirty="0"/>
              <a:t>求同、文化存</a:t>
            </a:r>
            <a:r>
              <a:rPr lang="zh-CN" altLang="en-US" dirty="0" smtClean="0"/>
              <a:t>异</a:t>
            </a:r>
            <a:r>
              <a:rPr lang="zh-CN" altLang="en-US" dirty="0"/>
              <a:t>”</a:t>
            </a:r>
            <a:endParaRPr lang="en-US" altLang="zh-CN" dirty="0"/>
          </a:p>
          <a:p>
            <a:pPr lvl="2"/>
            <a:r>
              <a:rPr lang="zh-CN" altLang="en-US" dirty="0"/>
              <a:t>“一致而百虑，殊途而同归</a:t>
            </a:r>
            <a:r>
              <a:rPr lang="zh-CN" altLang="en-US" dirty="0" smtClean="0"/>
              <a:t>”</a:t>
            </a:r>
            <a:endParaRPr lang="en-US" altLang="zh-CN" dirty="0" smtClean="0"/>
          </a:p>
          <a:p>
            <a:pPr lvl="1"/>
            <a:r>
              <a:rPr lang="zh-CN" altLang="en-US" dirty="0"/>
              <a:t>中华文化应当为世界文明贡献更多智慧</a:t>
            </a:r>
            <a:endParaRPr lang="en-US" altLang="zh-CN" dirty="0"/>
          </a:p>
          <a:p>
            <a:pPr lvl="2"/>
            <a:r>
              <a:rPr lang="zh-CN" altLang="en-US" dirty="0"/>
              <a:t>中华文化是全球性而非区域性文化</a:t>
            </a:r>
            <a:endParaRPr lang="en-US" altLang="zh-CN" dirty="0"/>
          </a:p>
          <a:p>
            <a:pPr lvl="3"/>
            <a:r>
              <a:rPr lang="zh-CN" altLang="en-US" dirty="0"/>
              <a:t>与伊斯兰文化、西方现代文化鼎足而三</a:t>
            </a:r>
            <a:endParaRPr lang="en-US" altLang="zh-CN" dirty="0"/>
          </a:p>
          <a:p>
            <a:pPr lvl="2"/>
            <a:r>
              <a:rPr lang="zh-CN" altLang="en-US" dirty="0"/>
              <a:t>改革开放以来中国综合国力和国际影响力</a:t>
            </a:r>
            <a:r>
              <a:rPr lang="zh-CN" altLang="en-US" dirty="0" smtClean="0"/>
              <a:t>上升</a:t>
            </a:r>
            <a:endParaRPr lang="en-US" altLang="zh-CN" dirty="0" smtClean="0"/>
          </a:p>
        </p:txBody>
      </p:sp>
    </p:spTree>
    <p:extLst>
      <p:ext uri="{BB962C8B-B14F-4D97-AF65-F5344CB8AC3E}">
        <p14:creationId xmlns:p14="http://schemas.microsoft.com/office/powerpoint/2010/main" val="124018827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为构建人类命运共同体</a:t>
            </a:r>
            <a:r>
              <a:rPr lang="en-US" altLang="zh-CN" dirty="0" smtClean="0"/>
              <a:t/>
            </a:r>
            <a:br>
              <a:rPr lang="en-US" altLang="zh-CN" dirty="0" smtClean="0"/>
            </a:br>
            <a:r>
              <a:rPr lang="zh-CN" altLang="en-US" dirty="0" smtClean="0"/>
              <a:t>贡献更多中国智慧</a:t>
            </a:r>
            <a:endParaRPr lang="zh-CN" altLang="en-US" dirty="0"/>
          </a:p>
        </p:txBody>
      </p:sp>
      <p:sp>
        <p:nvSpPr>
          <p:cNvPr id="3" name="内容占位符 2"/>
          <p:cNvSpPr>
            <a:spLocks noGrp="1"/>
          </p:cNvSpPr>
          <p:nvPr>
            <p:ph idx="1"/>
          </p:nvPr>
        </p:nvSpPr>
        <p:spPr/>
        <p:txBody>
          <a:bodyPr>
            <a:normAutofit/>
          </a:bodyPr>
          <a:lstStyle/>
          <a:p>
            <a:r>
              <a:rPr lang="zh-CN" altLang="en-US" dirty="0" smtClean="0"/>
              <a:t>和合包容、多元一体的中国智慧</a:t>
            </a:r>
            <a:endParaRPr lang="en-US" altLang="zh-CN" dirty="0" smtClean="0"/>
          </a:p>
          <a:p>
            <a:pPr lvl="1"/>
            <a:r>
              <a:rPr lang="zh-CN" altLang="en-US" dirty="0"/>
              <a:t>和为</a:t>
            </a:r>
            <a:r>
              <a:rPr lang="zh-CN" altLang="en-US" dirty="0" smtClean="0"/>
              <a:t>贵</a:t>
            </a:r>
            <a:endParaRPr lang="en-US" altLang="zh-CN" dirty="0" smtClean="0"/>
          </a:p>
          <a:p>
            <a:pPr lvl="2"/>
            <a:r>
              <a:rPr lang="zh-CN" altLang="en-US" dirty="0" smtClean="0"/>
              <a:t>君子</a:t>
            </a:r>
            <a:r>
              <a:rPr lang="zh-CN" altLang="en-US" dirty="0"/>
              <a:t>和而</a:t>
            </a:r>
            <a:r>
              <a:rPr lang="zh-CN" altLang="en-US" dirty="0" smtClean="0"/>
              <a:t>不同</a:t>
            </a:r>
            <a:endParaRPr lang="en-US" altLang="zh-CN" dirty="0" smtClean="0"/>
          </a:p>
          <a:p>
            <a:pPr lvl="2"/>
            <a:r>
              <a:rPr lang="zh-CN" altLang="en-US" dirty="0" smtClean="0"/>
              <a:t>“和则生物，同则不继”（</a:t>
            </a:r>
            <a:r>
              <a:rPr lang="en-US" altLang="zh-CN" dirty="0" smtClean="0"/>
              <a:t>《</a:t>
            </a:r>
            <a:r>
              <a:rPr lang="zh-CN" altLang="en-US" dirty="0" smtClean="0"/>
              <a:t>国语</a:t>
            </a:r>
            <a:r>
              <a:rPr lang="en-US" altLang="zh-CN" dirty="0" smtClean="0"/>
              <a:t>·</a:t>
            </a:r>
            <a:r>
              <a:rPr lang="zh-CN" altLang="en-US" dirty="0" smtClean="0"/>
              <a:t>郑语</a:t>
            </a:r>
            <a:r>
              <a:rPr lang="en-US" altLang="zh-CN" dirty="0" smtClean="0"/>
              <a:t>》</a:t>
            </a:r>
            <a:r>
              <a:rPr lang="zh-CN" altLang="en-US" dirty="0" smtClean="0"/>
              <a:t>）</a:t>
            </a:r>
            <a:endParaRPr lang="en-US" altLang="zh-CN" dirty="0"/>
          </a:p>
          <a:p>
            <a:pPr lvl="3"/>
            <a:r>
              <a:rPr lang="zh-CN" altLang="en-US" dirty="0" smtClean="0"/>
              <a:t>有</a:t>
            </a:r>
            <a:r>
              <a:rPr lang="zh-CN" altLang="en-US" dirty="0"/>
              <a:t>无</a:t>
            </a:r>
            <a:r>
              <a:rPr lang="zh-CN" altLang="en-US" dirty="0" smtClean="0"/>
              <a:t>相生，难易相成，长短相形，高下相倾，音声相和，前后相随（</a:t>
            </a:r>
            <a:r>
              <a:rPr lang="en-US" altLang="zh-CN" dirty="0" smtClean="0"/>
              <a:t>《</a:t>
            </a:r>
            <a:r>
              <a:rPr lang="zh-CN" altLang="en-US" dirty="0" smtClean="0"/>
              <a:t>道德经</a:t>
            </a:r>
            <a:r>
              <a:rPr lang="en-US" altLang="zh-CN" dirty="0" smtClean="0"/>
              <a:t>·</a:t>
            </a:r>
            <a:r>
              <a:rPr lang="zh-CN" altLang="en-US" dirty="0" smtClean="0"/>
              <a:t>第二章</a:t>
            </a:r>
            <a:r>
              <a:rPr lang="en-US" altLang="zh-CN" dirty="0" smtClean="0"/>
              <a:t>》</a:t>
            </a:r>
            <a:r>
              <a:rPr lang="zh-CN" altLang="en-US" dirty="0" smtClean="0"/>
              <a:t>）</a:t>
            </a:r>
            <a:endParaRPr lang="en-US" altLang="zh-CN" dirty="0" smtClean="0"/>
          </a:p>
          <a:p>
            <a:pPr lvl="1"/>
            <a:r>
              <a:rPr lang="zh-CN" altLang="en-US" dirty="0" smtClean="0"/>
              <a:t>“己所不欲，勿施于人”</a:t>
            </a:r>
            <a:endParaRPr lang="en-US" altLang="zh-CN" dirty="0" smtClean="0"/>
          </a:p>
          <a:p>
            <a:pPr lvl="2"/>
            <a:r>
              <a:rPr lang="zh-CN" altLang="en-US" dirty="0" smtClean="0"/>
              <a:t>“己所欲，施于人”？</a:t>
            </a:r>
            <a:endParaRPr lang="en-US" altLang="zh-CN" dirty="0" smtClean="0"/>
          </a:p>
          <a:p>
            <a:pPr lvl="1"/>
            <a:r>
              <a:rPr lang="zh-CN" altLang="en-US" dirty="0" smtClean="0"/>
              <a:t>“己欲立而立人，己欲达而达人”</a:t>
            </a:r>
            <a:endParaRPr lang="zh-CN" altLang="en-US" dirty="0"/>
          </a:p>
        </p:txBody>
      </p:sp>
    </p:spTree>
    <p:extLst>
      <p:ext uri="{BB962C8B-B14F-4D97-AF65-F5344CB8AC3E}">
        <p14:creationId xmlns:p14="http://schemas.microsoft.com/office/powerpoint/2010/main" val="126031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总结</a:t>
            </a:r>
          </a:p>
        </p:txBody>
      </p:sp>
      <p:sp>
        <p:nvSpPr>
          <p:cNvPr id="3" name="内容占位符 2"/>
          <p:cNvSpPr>
            <a:spLocks noGrp="1"/>
          </p:cNvSpPr>
          <p:nvPr>
            <p:ph idx="1"/>
          </p:nvPr>
        </p:nvSpPr>
        <p:spPr/>
        <p:txBody>
          <a:bodyPr/>
          <a:lstStyle/>
          <a:p>
            <a:endParaRPr lang="zh-CN" altLang="en-US"/>
          </a:p>
        </p:txBody>
      </p:sp>
      <p:pic>
        <p:nvPicPr>
          <p:cNvPr id="4" name="图片 3"/>
          <p:cNvPicPr>
            <a:picLocks noChangeAspect="1"/>
          </p:cNvPicPr>
          <p:nvPr/>
        </p:nvPicPr>
        <p:blipFill>
          <a:blip r:embed="rId2"/>
          <a:stretch>
            <a:fillRect/>
          </a:stretch>
        </p:blipFill>
        <p:spPr>
          <a:xfrm>
            <a:off x="1261217" y="1617946"/>
            <a:ext cx="10136925" cy="4691414"/>
          </a:xfrm>
          <a:prstGeom prst="rect">
            <a:avLst/>
          </a:prstGeom>
        </p:spPr>
      </p:pic>
    </p:spTree>
    <p:extLst>
      <p:ext uri="{BB962C8B-B14F-4D97-AF65-F5344CB8AC3E}">
        <p14:creationId xmlns:p14="http://schemas.microsoft.com/office/powerpoint/2010/main" val="11034798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smtClean="0"/>
              <a:t>问题：</a:t>
            </a:r>
            <a:r>
              <a:rPr lang="zh-CN" altLang="zh-CN" dirty="0" smtClean="0"/>
              <a:t>鲁迅先生</a:t>
            </a:r>
            <a:r>
              <a:rPr lang="zh-CN" altLang="en-US" dirty="0" smtClean="0"/>
              <a:t>批判</a:t>
            </a:r>
            <a:r>
              <a:rPr lang="zh-CN" altLang="zh-CN" dirty="0" smtClean="0"/>
              <a:t>中国</a:t>
            </a:r>
            <a:r>
              <a:rPr lang="zh-CN" altLang="zh-CN" dirty="0"/>
              <a:t>文化</a:t>
            </a:r>
            <a:r>
              <a:rPr lang="zh-CN" altLang="zh-CN" dirty="0" smtClean="0"/>
              <a:t>“劣根性”是</a:t>
            </a:r>
            <a:r>
              <a:rPr lang="zh-CN" altLang="zh-CN" dirty="0"/>
              <a:t>对是错</a:t>
            </a:r>
            <a:r>
              <a:rPr lang="zh-CN" altLang="zh-CN" dirty="0" smtClean="0"/>
              <a:t>？</a:t>
            </a:r>
            <a:endParaRPr lang="zh-CN" altLang="en-US" dirty="0"/>
          </a:p>
        </p:txBody>
      </p:sp>
      <p:sp>
        <p:nvSpPr>
          <p:cNvPr id="3" name="内容占位符 2"/>
          <p:cNvSpPr>
            <a:spLocks noGrp="1"/>
          </p:cNvSpPr>
          <p:nvPr>
            <p:ph idx="1"/>
          </p:nvPr>
        </p:nvSpPr>
        <p:spPr>
          <a:xfrm>
            <a:off x="771087" y="2571749"/>
            <a:ext cx="9720071" cy="4043735"/>
          </a:xfrm>
        </p:spPr>
        <p:txBody>
          <a:bodyPr>
            <a:normAutofit/>
          </a:bodyPr>
          <a:lstStyle/>
          <a:p>
            <a:r>
              <a:rPr lang="zh-CN" altLang="en-US" dirty="0" smtClean="0"/>
              <a:t>如果</a:t>
            </a:r>
            <a:r>
              <a:rPr lang="zh-CN" altLang="en-US" dirty="0"/>
              <a:t>是对的</a:t>
            </a:r>
            <a:endParaRPr lang="en-US" altLang="zh-CN" dirty="0" smtClean="0"/>
          </a:p>
          <a:p>
            <a:pPr lvl="1"/>
            <a:r>
              <a:rPr lang="zh-CN" altLang="zh-CN" dirty="0" smtClean="0"/>
              <a:t>为什么举步维艰的</a:t>
            </a:r>
            <a:r>
              <a:rPr lang="zh-CN" altLang="en-US" dirty="0" smtClean="0"/>
              <a:t>传统</a:t>
            </a:r>
            <a:r>
              <a:rPr lang="zh-CN" altLang="zh-CN" dirty="0" smtClean="0"/>
              <a:t>中国能在百年</a:t>
            </a:r>
            <a:r>
              <a:rPr lang="zh-CN" altLang="zh-CN" dirty="0"/>
              <a:t>内</a:t>
            </a:r>
            <a:r>
              <a:rPr lang="zh-CN" altLang="zh-CN" dirty="0" smtClean="0"/>
              <a:t>发生沧桑</a:t>
            </a:r>
            <a:r>
              <a:rPr lang="zh-CN" altLang="zh-CN" dirty="0"/>
              <a:t>巨变</a:t>
            </a:r>
            <a:r>
              <a:rPr lang="zh-CN" altLang="zh-CN" dirty="0" smtClean="0"/>
              <a:t>？</a:t>
            </a:r>
            <a:endParaRPr lang="en-US" altLang="zh-CN" dirty="0" smtClean="0"/>
          </a:p>
          <a:p>
            <a:pPr lvl="1"/>
            <a:r>
              <a:rPr lang="zh-CN" altLang="zh-CN" dirty="0" smtClean="0"/>
              <a:t>为什么中华</a:t>
            </a:r>
            <a:r>
              <a:rPr lang="zh-CN" altLang="zh-CN" dirty="0"/>
              <a:t>传统</a:t>
            </a:r>
            <a:r>
              <a:rPr lang="zh-CN" altLang="zh-CN" dirty="0" smtClean="0"/>
              <a:t>文化</a:t>
            </a:r>
            <a:r>
              <a:rPr lang="zh-CN" altLang="en-US" dirty="0" smtClean="0"/>
              <a:t>的</a:t>
            </a:r>
            <a:r>
              <a:rPr lang="zh-CN" altLang="zh-CN" dirty="0" smtClean="0"/>
              <a:t>影响力</a:t>
            </a:r>
            <a:r>
              <a:rPr lang="zh-CN" altLang="en-US" dirty="0" smtClean="0"/>
              <a:t>在</a:t>
            </a:r>
            <a:r>
              <a:rPr lang="zh-CN" altLang="zh-CN" dirty="0" smtClean="0"/>
              <a:t>现代化</a:t>
            </a:r>
            <a:r>
              <a:rPr lang="zh-CN" altLang="en-US" dirty="0" smtClean="0"/>
              <a:t>进程中</a:t>
            </a:r>
            <a:r>
              <a:rPr lang="zh-CN" altLang="zh-CN" dirty="0" smtClean="0"/>
              <a:t>不</a:t>
            </a:r>
            <a:r>
              <a:rPr lang="zh-CN" altLang="zh-CN" dirty="0"/>
              <a:t>降反增</a:t>
            </a:r>
            <a:r>
              <a:rPr lang="zh-CN" altLang="zh-CN" dirty="0" smtClean="0"/>
              <a:t>？</a:t>
            </a:r>
            <a:endParaRPr lang="en-US" altLang="zh-CN" dirty="0" smtClean="0"/>
          </a:p>
          <a:p>
            <a:pPr lvl="1"/>
            <a:r>
              <a:rPr lang="zh-CN" altLang="zh-CN" dirty="0" smtClean="0"/>
              <a:t>为什么</a:t>
            </a:r>
            <a:r>
              <a:rPr lang="zh-CN" altLang="zh-CN" dirty="0"/>
              <a:t>在改革开放之后</a:t>
            </a:r>
            <a:r>
              <a:rPr lang="zh-CN" altLang="zh-CN" dirty="0" smtClean="0"/>
              <a:t>，中华</a:t>
            </a:r>
            <a:r>
              <a:rPr lang="zh-CN" altLang="zh-CN" dirty="0"/>
              <a:t>传统</a:t>
            </a:r>
            <a:r>
              <a:rPr lang="zh-CN" altLang="zh-CN" dirty="0" smtClean="0"/>
              <a:t>文化复兴</a:t>
            </a:r>
            <a:r>
              <a:rPr lang="zh-CN" altLang="zh-CN" dirty="0"/>
              <a:t>最快</a:t>
            </a:r>
            <a:r>
              <a:rPr lang="zh-CN" altLang="zh-CN" dirty="0" smtClean="0"/>
              <a:t>的</a:t>
            </a:r>
            <a:r>
              <a:rPr lang="zh-CN" altLang="en-US" dirty="0"/>
              <a:t>区域</a:t>
            </a:r>
            <a:r>
              <a:rPr lang="zh-CN" altLang="zh-CN" dirty="0" smtClean="0"/>
              <a:t>同时</a:t>
            </a:r>
            <a:r>
              <a:rPr lang="zh-CN" altLang="zh-CN" dirty="0"/>
              <a:t>也是经济</a:t>
            </a:r>
            <a:r>
              <a:rPr lang="zh-CN" altLang="zh-CN" dirty="0" smtClean="0"/>
              <a:t>发展</a:t>
            </a:r>
            <a:r>
              <a:rPr lang="zh-CN" altLang="en-US" dirty="0"/>
              <a:t>表现</a:t>
            </a:r>
            <a:r>
              <a:rPr lang="zh-CN" altLang="zh-CN" dirty="0" smtClean="0"/>
              <a:t>最</a:t>
            </a:r>
            <a:r>
              <a:rPr lang="zh-CN" altLang="en-US" dirty="0" smtClean="0"/>
              <a:t>好</a:t>
            </a:r>
            <a:r>
              <a:rPr lang="zh-CN" altLang="zh-CN" dirty="0" smtClean="0"/>
              <a:t>的</a:t>
            </a:r>
            <a:r>
              <a:rPr lang="zh-CN" altLang="en-US" dirty="0" smtClean="0"/>
              <a:t>区域</a:t>
            </a:r>
            <a:r>
              <a:rPr lang="zh-CN" altLang="zh-CN" dirty="0" smtClean="0"/>
              <a:t>？</a:t>
            </a:r>
            <a:endParaRPr lang="en-US" altLang="zh-CN" dirty="0" smtClean="0"/>
          </a:p>
          <a:p>
            <a:r>
              <a:rPr lang="zh-CN" altLang="en-US" dirty="0" smtClean="0"/>
              <a:t>如果是错的</a:t>
            </a:r>
            <a:endParaRPr lang="en-US" altLang="zh-CN" dirty="0" smtClean="0"/>
          </a:p>
          <a:p>
            <a:pPr lvl="1"/>
            <a:r>
              <a:rPr lang="zh-CN" altLang="zh-CN" dirty="0" smtClean="0"/>
              <a:t>为什么一度领先</a:t>
            </a:r>
            <a:r>
              <a:rPr lang="zh-CN" altLang="zh-CN" dirty="0"/>
              <a:t>世界</a:t>
            </a:r>
            <a:r>
              <a:rPr lang="zh-CN" altLang="zh-CN" dirty="0" smtClean="0"/>
              <a:t>的中国没</a:t>
            </a:r>
            <a:r>
              <a:rPr lang="zh-CN" altLang="en-US" dirty="0" smtClean="0"/>
              <a:t>能</a:t>
            </a:r>
            <a:r>
              <a:rPr lang="zh-CN" altLang="en-US" dirty="0"/>
              <a:t>率先</a:t>
            </a:r>
            <a:r>
              <a:rPr lang="zh-CN" altLang="zh-CN" dirty="0" smtClean="0"/>
              <a:t>内</a:t>
            </a:r>
            <a:r>
              <a:rPr lang="zh-CN" altLang="zh-CN" dirty="0"/>
              <a:t>生出现代</a:t>
            </a:r>
            <a:r>
              <a:rPr lang="zh-CN" altLang="zh-CN" dirty="0" smtClean="0"/>
              <a:t>市场经济</a:t>
            </a:r>
            <a:r>
              <a:rPr lang="zh-CN" altLang="en-US" dirty="0" smtClean="0"/>
              <a:t>？</a:t>
            </a:r>
            <a:endParaRPr lang="en-US" altLang="zh-CN" dirty="0" smtClean="0"/>
          </a:p>
          <a:p>
            <a:pPr lvl="1"/>
            <a:r>
              <a:rPr lang="zh-CN" altLang="en-US" dirty="0" smtClean="0"/>
              <a:t>为什么</a:t>
            </a:r>
            <a:r>
              <a:rPr lang="zh-CN" altLang="zh-CN" dirty="0" smtClean="0"/>
              <a:t>因为经济市场化</a:t>
            </a:r>
            <a:r>
              <a:rPr lang="zh-CN" altLang="zh-CN" dirty="0"/>
              <a:t>和</a:t>
            </a:r>
            <a:r>
              <a:rPr lang="zh-CN" altLang="zh-CN" dirty="0" smtClean="0"/>
              <a:t>现代化</a:t>
            </a:r>
            <a:r>
              <a:rPr lang="zh-CN" altLang="en-US" dirty="0" smtClean="0"/>
              <a:t>滞后</a:t>
            </a:r>
            <a:r>
              <a:rPr lang="zh-CN" altLang="zh-CN" dirty="0" smtClean="0"/>
              <a:t>而</a:t>
            </a:r>
            <a:r>
              <a:rPr lang="zh-CN" altLang="zh-CN" dirty="0"/>
              <a:t>一度</a:t>
            </a:r>
            <a:r>
              <a:rPr lang="zh-CN" altLang="zh-CN" dirty="0" smtClean="0"/>
              <a:t>落后？</a:t>
            </a:r>
            <a:endParaRPr lang="zh-CN" altLang="en-US" dirty="0"/>
          </a:p>
        </p:txBody>
      </p:sp>
    </p:spTree>
    <p:extLst>
      <p:ext uri="{BB962C8B-B14F-4D97-AF65-F5344CB8AC3E}">
        <p14:creationId xmlns:p14="http://schemas.microsoft.com/office/powerpoint/2010/main" val="36579691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zh-CN" altLang="en-US" dirty="0" smtClean="0"/>
              <a:t>非常感谢！</a:t>
            </a:r>
            <a:endParaRPr lang="zh-CN" altLang="en-US" dirty="0"/>
          </a:p>
        </p:txBody>
      </p:sp>
      <p:sp>
        <p:nvSpPr>
          <p:cNvPr id="2" name="图片占位符 1"/>
          <p:cNvSpPr>
            <a:spLocks noGrp="1"/>
          </p:cNvSpPr>
          <p:nvPr>
            <p:ph type="pic" idx="1"/>
          </p:nvPr>
        </p:nvSpPr>
        <p:spPr/>
      </p:sp>
      <p:sp>
        <p:nvSpPr>
          <p:cNvPr id="3" name="文本占位符 2"/>
          <p:cNvSpPr>
            <a:spLocks noGrp="1"/>
          </p:cNvSpPr>
          <p:nvPr>
            <p:ph type="body" sz="half" idx="2"/>
          </p:nvPr>
        </p:nvSpPr>
        <p:spPr/>
        <p:txBody>
          <a:bodyPr/>
          <a:lstStyle/>
          <a:p>
            <a:endParaRPr kumimoji="1" lang="zh-CN" altLang="en-US"/>
          </a:p>
        </p:txBody>
      </p:sp>
    </p:spTree>
    <p:extLst>
      <p:ext uri="{BB962C8B-B14F-4D97-AF65-F5344CB8AC3E}">
        <p14:creationId xmlns:p14="http://schemas.microsoft.com/office/powerpoint/2010/main" val="38800548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关于</a:t>
            </a:r>
            <a:r>
              <a:rPr lang="zh-CN" altLang="en-US" dirty="0" smtClean="0"/>
              <a:t>传统文化与市场经济关系的两种观念</a:t>
            </a:r>
            <a:endParaRPr lang="zh-CN" altLang="en-US" dirty="0"/>
          </a:p>
        </p:txBody>
      </p:sp>
      <p:sp>
        <p:nvSpPr>
          <p:cNvPr id="3" name="内容占位符 2"/>
          <p:cNvSpPr>
            <a:spLocks noGrp="1"/>
          </p:cNvSpPr>
          <p:nvPr>
            <p:ph idx="1"/>
          </p:nvPr>
        </p:nvSpPr>
        <p:spPr/>
        <p:txBody>
          <a:bodyPr/>
          <a:lstStyle/>
          <a:p>
            <a:r>
              <a:rPr lang="zh-CN" altLang="zh-CN" dirty="0"/>
              <a:t>“狭隘民族主义论”</a:t>
            </a:r>
            <a:r>
              <a:rPr lang="zh-CN" altLang="en-US" dirty="0"/>
              <a:t>：</a:t>
            </a:r>
            <a:r>
              <a:rPr lang="zh-CN" altLang="zh-CN" dirty="0"/>
              <a:t>固步自封、盲目自信</a:t>
            </a:r>
            <a:endParaRPr lang="en-US" altLang="zh-CN" dirty="0"/>
          </a:p>
          <a:p>
            <a:pPr lvl="1"/>
            <a:r>
              <a:rPr lang="zh-CN" altLang="zh-CN" dirty="0"/>
              <a:t>现代文明的一切要素中国都</a:t>
            </a:r>
            <a:r>
              <a:rPr lang="zh-CN" altLang="en-US" dirty="0"/>
              <a:t>早</a:t>
            </a:r>
            <a:r>
              <a:rPr lang="zh-CN" altLang="zh-CN" dirty="0"/>
              <a:t>已有之</a:t>
            </a:r>
            <a:endParaRPr lang="en-US" altLang="zh-CN" dirty="0"/>
          </a:p>
          <a:p>
            <a:pPr lvl="1"/>
            <a:r>
              <a:rPr lang="zh-CN" altLang="zh-CN" dirty="0"/>
              <a:t>现代文明</a:t>
            </a:r>
            <a:r>
              <a:rPr lang="zh-CN" altLang="en-US" dirty="0"/>
              <a:t>是</a:t>
            </a:r>
            <a:r>
              <a:rPr lang="zh-CN" altLang="zh-CN" dirty="0"/>
              <a:t>“非我族类”的</a:t>
            </a:r>
            <a:r>
              <a:rPr lang="zh-CN" altLang="zh-CN" dirty="0" smtClean="0"/>
              <a:t>异端</a:t>
            </a:r>
            <a:endParaRPr lang="en-US" altLang="zh-CN" dirty="0" smtClean="0"/>
          </a:p>
          <a:p>
            <a:pPr lvl="2"/>
            <a:endParaRPr lang="en-US" altLang="zh-CN" dirty="0"/>
          </a:p>
          <a:p>
            <a:r>
              <a:rPr lang="zh-CN" altLang="zh-CN" dirty="0"/>
              <a:t>“全盘西化论”</a:t>
            </a:r>
            <a:r>
              <a:rPr lang="zh-CN" altLang="en-US" dirty="0"/>
              <a:t>：</a:t>
            </a:r>
            <a:r>
              <a:rPr lang="zh-CN" altLang="zh-CN" dirty="0"/>
              <a:t>妄自菲薄</a:t>
            </a:r>
            <a:endParaRPr lang="en-US" altLang="zh-CN" dirty="0"/>
          </a:p>
          <a:p>
            <a:pPr lvl="1"/>
            <a:r>
              <a:rPr lang="zh-CN" altLang="zh-CN" dirty="0"/>
              <a:t>中华传统文化</a:t>
            </a:r>
            <a:r>
              <a:rPr lang="zh-CN" altLang="en-US" dirty="0"/>
              <a:t>：</a:t>
            </a:r>
            <a:r>
              <a:rPr lang="zh-CN" altLang="zh-CN" dirty="0"/>
              <a:t>过时，阻碍中国现代化</a:t>
            </a:r>
            <a:endParaRPr lang="en-US" altLang="zh-CN" dirty="0"/>
          </a:p>
          <a:p>
            <a:pPr lvl="1"/>
            <a:r>
              <a:rPr lang="zh-CN" altLang="zh-CN" dirty="0"/>
              <a:t>西方</a:t>
            </a:r>
            <a:r>
              <a:rPr lang="zh-CN" altLang="en-US" dirty="0"/>
              <a:t>现代</a:t>
            </a:r>
            <a:r>
              <a:rPr lang="zh-CN" altLang="zh-CN" dirty="0"/>
              <a:t>文化</a:t>
            </a:r>
            <a:r>
              <a:rPr lang="zh-CN" altLang="en-US" dirty="0"/>
              <a:t>：适应现代化进程的</a:t>
            </a:r>
            <a:r>
              <a:rPr lang="zh-CN" altLang="zh-CN" dirty="0"/>
              <a:t>普适</a:t>
            </a:r>
            <a:r>
              <a:rPr lang="zh-CN" altLang="en-US" dirty="0" smtClean="0"/>
              <a:t>文化</a:t>
            </a:r>
            <a:endParaRPr lang="zh-CN" altLang="en-US" dirty="0"/>
          </a:p>
        </p:txBody>
      </p:sp>
    </p:spTree>
    <p:extLst>
      <p:ext uri="{BB962C8B-B14F-4D97-AF65-F5344CB8AC3E}">
        <p14:creationId xmlns:p14="http://schemas.microsoft.com/office/powerpoint/2010/main" val="246460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基本框架</a:t>
            </a:r>
            <a:endParaRPr lang="zh-CN" altLang="en-US" dirty="0"/>
          </a:p>
        </p:txBody>
      </p:sp>
      <p:sp>
        <p:nvSpPr>
          <p:cNvPr id="3" name="内容占位符 2"/>
          <p:cNvSpPr>
            <a:spLocks noGrp="1"/>
          </p:cNvSpPr>
          <p:nvPr>
            <p:ph idx="1"/>
          </p:nvPr>
        </p:nvSpPr>
        <p:spPr/>
        <p:txBody>
          <a:bodyPr/>
          <a:lstStyle/>
          <a:p>
            <a:endParaRPr lang="zh-CN" altLang="en-US" dirty="0"/>
          </a:p>
        </p:txBody>
      </p:sp>
      <p:pic>
        <p:nvPicPr>
          <p:cNvPr id="5" name="图片 4"/>
          <p:cNvPicPr>
            <a:picLocks noChangeAspect="1"/>
          </p:cNvPicPr>
          <p:nvPr/>
        </p:nvPicPr>
        <p:blipFill>
          <a:blip r:embed="rId2"/>
          <a:stretch>
            <a:fillRect/>
          </a:stretch>
        </p:blipFill>
        <p:spPr>
          <a:xfrm>
            <a:off x="716643" y="1625600"/>
            <a:ext cx="10600220" cy="4905829"/>
          </a:xfrm>
          <a:prstGeom prst="rect">
            <a:avLst/>
          </a:prstGeom>
        </p:spPr>
      </p:pic>
    </p:spTree>
    <p:extLst>
      <p:ext uri="{BB962C8B-B14F-4D97-AF65-F5344CB8AC3E}">
        <p14:creationId xmlns:p14="http://schemas.microsoft.com/office/powerpoint/2010/main" val="34794720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a:bodyPr>
          <a:lstStyle/>
          <a:p>
            <a:r>
              <a:rPr lang="zh-CN" altLang="en-US" dirty="0" smtClean="0"/>
              <a:t>市场经济的关键特征</a:t>
            </a:r>
            <a:r>
              <a:rPr lang="en-US" altLang="zh-CN" dirty="0" smtClean="0"/>
              <a:t/>
            </a:r>
            <a:br>
              <a:rPr lang="en-US" altLang="zh-CN" dirty="0" smtClean="0"/>
            </a:br>
            <a:r>
              <a:rPr lang="zh-CN" altLang="en-US" dirty="0" smtClean="0"/>
              <a:t>与三大基石</a:t>
            </a:r>
            <a:endParaRPr lang="zh-CN" altLang="en-US" dirty="0"/>
          </a:p>
        </p:txBody>
      </p:sp>
      <p:sp>
        <p:nvSpPr>
          <p:cNvPr id="5" name="文本占位符 4"/>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08358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积分">
  <a:themeElements>
    <a:clrScheme name="积分">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积分">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积分">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blipFill rotWithShape="1">
          <a:blip xmlns:r="http://schemas.openxmlformats.org/officeDocument/2006/relationships" r:embed="rId1">
            <a:duotone>
              <a:schemeClr val="phClr">
                <a:tint val="98000"/>
              </a:schemeClr>
              <a:schemeClr val="phClr">
                <a:shade val="89000"/>
                <a:satMod val="145000"/>
              </a:schemeClr>
            </a:duotone>
          </a:blip>
          <a:tile tx="0" ty="0" sx="32000" sy="32000" flip="none" algn="tl"/>
        </a:blipFill>
        <a:blipFill rotWithShape="1">
          <a:blip xmlns:r="http://schemas.openxmlformats.org/officeDocument/2006/relationships" r:embed="rId2">
            <a:duotone>
              <a:schemeClr val="phClr">
                <a:tint val="98000"/>
              </a:schemeClr>
              <a:schemeClr val="phClr">
                <a:shade val="95000"/>
              </a:schemeClr>
            </a:duotone>
          </a:blip>
          <a:tile tx="0" ty="0" sx="32000" sy="32000" flip="none" algn="tl"/>
        </a:blipFill>
      </a:bgFillStyleLst>
    </a:fmtScheme>
  </a:themeElements>
  <a:objectDefaults/>
  <a:extraClrSchemeLst/>
  <a:extLst>
    <a:ext uri="{05A4C25C-085E-4340-85A3-A5531E510DB2}">
      <thm15:themeFamily xmlns:thm15="http://schemas.microsoft.com/office/thememl/2012/main" name="Integral" id="{3577F8C9-A904-41D8-97D2-FD898F53F20E}" vid="{090DCB5F-146D-478A-852A-34B16FE9F3A8}"/>
    </a:ext>
  </a:extLst>
</a:theme>
</file>

<file path=ppt/theme/themeOverride1.xml><?xml version="1.0" encoding="utf-8"?>
<a:themeOverride xmlns:a="http://schemas.openxmlformats.org/drawingml/2006/main">
  <a:clrScheme name="积分">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2.xml><?xml version="1.0" encoding="utf-8"?>
<a:themeOverride xmlns:a="http://schemas.openxmlformats.org/drawingml/2006/main">
  <a:clrScheme name="积分">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ppt/theme/themeOverride3.xml><?xml version="1.0" encoding="utf-8"?>
<a:themeOverride xmlns:a="http://schemas.openxmlformats.org/drawingml/2006/main">
  <a:clrScheme name="积分">
    <a:dk1>
      <a:srgbClr val="2E2B21"/>
    </a:dk1>
    <a:lt1>
      <a:srgbClr val="FFFFFF"/>
    </a:lt1>
    <a:dk2>
      <a:srgbClr val="605B4F"/>
    </a:dk2>
    <a:lt2>
      <a:srgbClr val="D8D6BE"/>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themeOverride>
</file>

<file path=docProps/app.xml><?xml version="1.0" encoding="utf-8"?>
<Properties xmlns="http://schemas.openxmlformats.org/officeDocument/2006/extended-properties" xmlns:vt="http://schemas.openxmlformats.org/officeDocument/2006/docPropsVTypes">
  <Template/>
  <TotalTime>9972</TotalTime>
  <Words>3756</Words>
  <Application>Microsoft Macintosh PowerPoint</Application>
  <PresentationFormat>宽屏</PresentationFormat>
  <Paragraphs>423</Paragraphs>
  <Slides>60</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60</vt:i4>
      </vt:variant>
    </vt:vector>
  </HeadingPairs>
  <TitlesOfParts>
    <vt:vector size="65" baseType="lpstr">
      <vt:lpstr>Tw Cen MT</vt:lpstr>
      <vt:lpstr>Tw Cen MT Condensed</vt:lpstr>
      <vt:lpstr>Wingdings 3</vt:lpstr>
      <vt:lpstr>华文仿宋</vt:lpstr>
      <vt:lpstr>积分</vt:lpstr>
      <vt:lpstr>中国市场经济的 传统文化基因</vt:lpstr>
      <vt:lpstr>第一节 问题的提出</vt:lpstr>
      <vt:lpstr>传统文化与现代化：一个缩影</vt:lpstr>
      <vt:lpstr>传统文化与现代化：一个缩影</vt:lpstr>
      <vt:lpstr>传统文化与现代化：一个缩影</vt:lpstr>
      <vt:lpstr>问题：鲁迅先生批判中国文化“劣根性”是对是错？</vt:lpstr>
      <vt:lpstr>关于传统文化与市场经济关系的两种观念</vt:lpstr>
      <vt:lpstr>基本框架</vt:lpstr>
      <vt:lpstr>市场经济的关键特征 与三大基石</vt:lpstr>
      <vt:lpstr>市场经济的关键特征</vt:lpstr>
      <vt:lpstr>市场经济的三大制度基石</vt:lpstr>
      <vt:lpstr>产权界定和保护： 价格机制、企业组织和资本市场的前提</vt:lpstr>
      <vt:lpstr>有限责任： 激励普遍持续创新的游戏规则</vt:lpstr>
      <vt:lpstr>德法并重： 良序治理的制度保障</vt:lpstr>
      <vt:lpstr>中国传统文化的 亲市场基因</vt:lpstr>
      <vt:lpstr>问题</vt:lpstr>
      <vt:lpstr>本节内容</vt:lpstr>
      <vt:lpstr>什么是传统文化？</vt:lpstr>
      <vt:lpstr>什么是传统文化？</vt:lpstr>
      <vt:lpstr>文化的本质</vt:lpstr>
      <vt:lpstr>中华文化的核心特征</vt:lpstr>
      <vt:lpstr>中华文化的市场经济基因</vt:lpstr>
      <vt:lpstr>经世致用： 中国市场经济的传统文化基因之一</vt:lpstr>
      <vt:lpstr>经世致用： 中国市场经济的传统文化基因之一</vt:lpstr>
      <vt:lpstr>经世致用： 中国市场经济的传统文化基因之一</vt:lpstr>
      <vt:lpstr>PowerPoint 演示文稿</vt:lpstr>
      <vt:lpstr>经世致用： 中国市场经济的传统文化基因之一</vt:lpstr>
      <vt:lpstr>义利相兼： 中国市场经济的传统文化基因之二</vt:lpstr>
      <vt:lpstr>义利相兼： 中国市场经济的传统文化基因之二</vt:lpstr>
      <vt:lpstr>义利相兼： 中国市场经济的传统文化基因之二</vt:lpstr>
      <vt:lpstr>义利相兼： 中国市场经济的传统文化基因之二</vt:lpstr>
      <vt:lpstr>义利相兼： 中国市场经济的传统文化基因之二</vt:lpstr>
      <vt:lpstr>情理交融： 中国市场经济的传统文化基因之三</vt:lpstr>
      <vt:lpstr>情理交融： 中国市场经济的传统文化基因之三</vt:lpstr>
      <vt:lpstr>仁、礼、中、和： 中国文化的情理交融</vt:lpstr>
      <vt:lpstr>仁、礼、中、和： 中国文化的情理交融</vt:lpstr>
      <vt:lpstr>仁、礼、中、和： 中国文化的情理交融</vt:lpstr>
      <vt:lpstr>中国传统文化推陈出新 与交流互鉴</vt:lpstr>
      <vt:lpstr>现代化进程中中国文化的推陈出新</vt:lpstr>
      <vt:lpstr>现代化进程中中国文化的推陈出新</vt:lpstr>
      <vt:lpstr>上层的专制统治</vt:lpstr>
      <vt:lpstr>基层的宗法制度</vt:lpstr>
      <vt:lpstr>居间的科举制度</vt:lpstr>
      <vt:lpstr>居间的科举制度</vt:lpstr>
      <vt:lpstr>中国现代化进程中传统文化的革故鼎新</vt:lpstr>
      <vt:lpstr>中国现代化进程中传统文化的革故鼎新</vt:lpstr>
      <vt:lpstr>中国现代化进程中传统文化的革故鼎新</vt:lpstr>
      <vt:lpstr>中国传统文化推陈出新空间广阔</vt:lpstr>
      <vt:lpstr>全球化背景下 中外文化交流互鉴</vt:lpstr>
      <vt:lpstr>问题</vt:lpstr>
      <vt:lpstr>区分文明与文化</vt:lpstr>
      <vt:lpstr>文明与文化能否截然区分？</vt:lpstr>
      <vt:lpstr>国际交流两个层面：文明与文化</vt:lpstr>
      <vt:lpstr>应用：对几种常见观念的考察</vt:lpstr>
      <vt:lpstr>应用：对几种常见观念的考察</vt:lpstr>
      <vt:lpstr>全球化时代中华文化的创造性转化与创新性发展</vt:lpstr>
      <vt:lpstr>为构建人类命运共同体 贡献更多中国智慧</vt:lpstr>
      <vt:lpstr>为构建人类命运共同体 贡献更多中国智慧</vt:lpstr>
      <vt:lpstr>总结</vt:lpstr>
      <vt:lpstr>非常感谢！</vt:lpstr>
    </vt:vector>
  </TitlesOfParts>
  <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回到未来</dc:title>
  <dc:creator>leeleel</dc:creator>
  <cp:lastModifiedBy>陆 铭</cp:lastModifiedBy>
  <cp:revision>92</cp:revision>
  <dcterms:created xsi:type="dcterms:W3CDTF">2022-06-28T10:27:19Z</dcterms:created>
  <dcterms:modified xsi:type="dcterms:W3CDTF">2023-05-13T09:06:23Z</dcterms:modified>
</cp:coreProperties>
</file>