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6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9" r:id="rId3"/>
    <p:sldId id="280" r:id="rId4"/>
    <p:sldId id="281" r:id="rId5"/>
    <p:sldId id="286" r:id="rId6"/>
    <p:sldId id="291" r:id="rId7"/>
    <p:sldId id="340" r:id="rId8"/>
    <p:sldId id="339" r:id="rId9"/>
    <p:sldId id="342" r:id="rId10"/>
    <p:sldId id="285" r:id="rId11"/>
    <p:sldId id="343" r:id="rId12"/>
    <p:sldId id="344" r:id="rId13"/>
    <p:sldId id="345" r:id="rId14"/>
    <p:sldId id="346" r:id="rId15"/>
    <p:sldId id="347" r:id="rId16"/>
    <p:sldId id="386" r:id="rId17"/>
    <p:sldId id="348" r:id="rId18"/>
    <p:sldId id="349" r:id="rId19"/>
    <p:sldId id="350" r:id="rId20"/>
    <p:sldId id="287" r:id="rId21"/>
    <p:sldId id="351" r:id="rId22"/>
    <p:sldId id="380" r:id="rId23"/>
    <p:sldId id="352" r:id="rId24"/>
    <p:sldId id="390" r:id="rId25"/>
    <p:sldId id="354" r:id="rId26"/>
    <p:sldId id="420" r:id="rId27"/>
    <p:sldId id="381" r:id="rId28"/>
    <p:sldId id="389" r:id="rId29"/>
    <p:sldId id="322" r:id="rId30"/>
    <p:sldId id="356" r:id="rId31"/>
    <p:sldId id="357" r:id="rId32"/>
    <p:sldId id="387" r:id="rId33"/>
    <p:sldId id="388" r:id="rId34"/>
    <p:sldId id="358" r:id="rId35"/>
    <p:sldId id="359" r:id="rId36"/>
    <p:sldId id="384" r:id="rId37"/>
    <p:sldId id="360" r:id="rId38"/>
    <p:sldId id="361" r:id="rId39"/>
    <p:sldId id="363" r:id="rId40"/>
    <p:sldId id="362" r:id="rId41"/>
    <p:sldId id="364" r:id="rId42"/>
    <p:sldId id="365" r:id="rId43"/>
    <p:sldId id="324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867" autoAdjust="0"/>
  </p:normalViewPr>
  <p:slideViewPr>
    <p:cSldViewPr snapToGrid="0">
      <p:cViewPr>
        <p:scale>
          <a:sx n="98" d="100"/>
          <a:sy n="98" d="100"/>
        </p:scale>
        <p:origin x="624" y="-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F:\&#20309;&#21017;&#25087;\&#30740;\C\&#36328;&#36234;&#19981;&#24179;&#31561;&#38519;&#38449;\U1\U1%20&#25968;&#25454;&#21450;&#21407;&#22987;&#25968;&#25454;&#25972;&#29702;\U1%20&#20070;&#31295;&#25968;&#25454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___7.xlsx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___8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___9.xlsx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___10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___4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___5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C:\Users\kangyankun\Desktop\&#38472;&#32769;&#24072;&#39033;&#30446;\&#20070;&#31295;\API_SI.POV.GINI_DS2_zh_excel_v2_93769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___6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C:\Users\Administrator\Desktop\&#25130;&#27490;&#26102;&#38388;&#65306;9&#26376;24&#26085;&#65288;&#21608;&#20116;&#65289;&#20013;&#21320;12&#28857;&#21069;&#65307;&#24403;&#21069;&#25105;&#22269;&#20877;&#20998;&#37197;&#39046;&#22495;&#23384;&#22312;&#30340;&#38382;&#39064;&#12289;&#30701;&#26495;&#21450;&#23545;&#31574;&#24314;&#35758;\&#25968;&#254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050" b="1" i="0" u="none" strike="noStrike" kern="1200" baseline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Arial" panose="020B0604020202020204"/>
              </a:defRPr>
            </a:pPr>
            <a:r>
              <a:rPr lang="zh-CN" altLang="en-US" sz="1050">
                <a:latin typeface="宋体" pitchFamily="2" charset="-122"/>
                <a:ea typeface="宋体" pitchFamily="2" charset="-122"/>
              </a:rPr>
              <a:t>美国前</a:t>
            </a:r>
            <a:r>
              <a:rPr lang="en-US" altLang="zh-CN" sz="1050">
                <a:latin typeface="宋体" pitchFamily="2" charset="-122"/>
                <a:ea typeface="宋体" pitchFamily="2" charset="-122"/>
              </a:rPr>
              <a:t>0.1%</a:t>
            </a:r>
            <a:r>
              <a:rPr lang="zh-CN" altLang="en-US" sz="1050">
                <a:latin typeface="宋体" pitchFamily="2" charset="-122"/>
                <a:ea typeface="宋体" pitchFamily="2" charset="-122"/>
              </a:rPr>
              <a:t>和后</a:t>
            </a:r>
            <a:r>
              <a:rPr lang="en-US" altLang="zh-CN" sz="1050">
                <a:latin typeface="宋体" pitchFamily="2" charset="-122"/>
                <a:ea typeface="宋体" pitchFamily="2" charset="-122"/>
              </a:rPr>
              <a:t>90%</a:t>
            </a:r>
            <a:r>
              <a:rPr lang="zh-CN" altLang="en-US" sz="1050">
                <a:latin typeface="宋体" pitchFamily="2" charset="-122"/>
                <a:ea typeface="宋体" pitchFamily="2" charset="-122"/>
              </a:rPr>
              <a:t>的财富分配</a:t>
            </a:r>
            <a:r>
              <a:rPr lang="fr-FR" sz="1050" baseline="0">
                <a:latin typeface="宋体" pitchFamily="2" charset="-122"/>
                <a:ea typeface="宋体" pitchFamily="2" charset="-122"/>
              </a:rPr>
              <a:t>, </a:t>
            </a:r>
            <a:r>
              <a:rPr lang="fr-FR" sz="1050">
                <a:latin typeface="宋体" pitchFamily="2" charset="-122"/>
                <a:ea typeface="宋体" pitchFamily="2" charset="-122"/>
              </a:rPr>
              <a:t>1913-</a:t>
            </a:r>
            <a:r>
              <a:rPr lang="en-US" altLang="zh-CN" sz="1050">
                <a:latin typeface="宋体" pitchFamily="2" charset="-122"/>
                <a:ea typeface="宋体" pitchFamily="2" charset="-122"/>
              </a:rPr>
              <a:t>2012</a:t>
            </a:r>
            <a:endParaRPr lang="fr-FR" sz="1050">
              <a:latin typeface="宋体" pitchFamily="2" charset="-122"/>
              <a:ea typeface="宋体" pitchFamily="2" charset="-122"/>
            </a:endParaRPr>
          </a:p>
        </c:rich>
      </c:tx>
      <c:layout>
        <c:manualLayout>
          <c:xMode val="edge"/>
          <c:yMode val="edge"/>
          <c:x val="0.301932739448281"/>
          <c:y val="0.012338907878029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1743119266055"/>
          <c:y val="0.0835920710983513"/>
          <c:w val="0.869730448153408"/>
          <c:h val="0.657141288974267"/>
        </c:manualLayout>
      </c:layout>
      <c:lineChart>
        <c:grouping val="standard"/>
        <c:varyColors val="0"/>
        <c:ser>
          <c:idx val="2"/>
          <c:order val="0"/>
          <c:tx>
            <c:strRef>
              <c:f>美国财富不平等与民粹主义!$E$3</c:f>
              <c:strCache>
                <c:ptCount val="1"/>
                <c:pt idx="0">
                  <c:v>财富后90%</c:v>
                </c:pt>
              </c:strCache>
            </c:strRef>
          </c:tx>
          <c:spPr>
            <a:ln w="25400" cap="rnd" cmpd="sng" algn="ctr">
              <a:solidFill>
                <a:srgbClr val="000000"/>
              </a:solidFill>
              <a:prstDash val="solid"/>
              <a:round/>
            </a:ln>
          </c:spPr>
          <c:marker>
            <c:symbol val="triangle"/>
            <c:size val="4"/>
            <c:spPr>
              <a:solidFill>
                <a:srgbClr val="000000"/>
              </a:solidFill>
              <a:ln w="6350" cap="flat" cmpd="sng" algn="ctr">
                <a:solidFill>
                  <a:srgbClr val="000000"/>
                </a:solidFill>
                <a:prstDash val="solid"/>
                <a:round/>
              </a:ln>
            </c:spPr>
          </c:marker>
          <c:cat>
            <c:numRef>
              <c:f>美国财富不平等与民粹主义!$F$2:$DA$2</c:f>
              <c:numCache>
                <c:formatCode>General</c:formatCode>
                <c:ptCount val="100"/>
                <c:pt idx="0">
                  <c:v>1913.0</c:v>
                </c:pt>
                <c:pt idx="1">
                  <c:v>1914.0</c:v>
                </c:pt>
                <c:pt idx="2">
                  <c:v>1915.0</c:v>
                </c:pt>
                <c:pt idx="3">
                  <c:v>1916.0</c:v>
                </c:pt>
                <c:pt idx="4">
                  <c:v>1917.0</c:v>
                </c:pt>
                <c:pt idx="5">
                  <c:v>1918.0</c:v>
                </c:pt>
                <c:pt idx="6">
                  <c:v>1919.0</c:v>
                </c:pt>
                <c:pt idx="7">
                  <c:v>1920.0</c:v>
                </c:pt>
                <c:pt idx="8">
                  <c:v>1921.0</c:v>
                </c:pt>
                <c:pt idx="9">
                  <c:v>1922.0</c:v>
                </c:pt>
                <c:pt idx="10">
                  <c:v>1923.0</c:v>
                </c:pt>
                <c:pt idx="11">
                  <c:v>1924.0</c:v>
                </c:pt>
                <c:pt idx="12">
                  <c:v>1925.0</c:v>
                </c:pt>
                <c:pt idx="13">
                  <c:v>1926.0</c:v>
                </c:pt>
                <c:pt idx="14">
                  <c:v>1927.0</c:v>
                </c:pt>
                <c:pt idx="15">
                  <c:v>1928.0</c:v>
                </c:pt>
                <c:pt idx="16">
                  <c:v>1929.0</c:v>
                </c:pt>
                <c:pt idx="17">
                  <c:v>1930.0</c:v>
                </c:pt>
                <c:pt idx="18">
                  <c:v>1931.0</c:v>
                </c:pt>
                <c:pt idx="19">
                  <c:v>1932.0</c:v>
                </c:pt>
                <c:pt idx="20">
                  <c:v>1933.0</c:v>
                </c:pt>
                <c:pt idx="21">
                  <c:v>1934.0</c:v>
                </c:pt>
                <c:pt idx="22">
                  <c:v>1935.0</c:v>
                </c:pt>
                <c:pt idx="23">
                  <c:v>1936.0</c:v>
                </c:pt>
                <c:pt idx="24">
                  <c:v>1937.0</c:v>
                </c:pt>
                <c:pt idx="25">
                  <c:v>1938.0</c:v>
                </c:pt>
                <c:pt idx="26">
                  <c:v>1939.0</c:v>
                </c:pt>
                <c:pt idx="27">
                  <c:v>1940.0</c:v>
                </c:pt>
                <c:pt idx="28">
                  <c:v>1941.0</c:v>
                </c:pt>
                <c:pt idx="29">
                  <c:v>1942.0</c:v>
                </c:pt>
                <c:pt idx="30">
                  <c:v>1943.0</c:v>
                </c:pt>
                <c:pt idx="31">
                  <c:v>1944.0</c:v>
                </c:pt>
                <c:pt idx="32">
                  <c:v>1945.0</c:v>
                </c:pt>
                <c:pt idx="33">
                  <c:v>1946.0</c:v>
                </c:pt>
                <c:pt idx="34">
                  <c:v>1947.0</c:v>
                </c:pt>
                <c:pt idx="35">
                  <c:v>1948.0</c:v>
                </c:pt>
                <c:pt idx="36">
                  <c:v>1949.0</c:v>
                </c:pt>
                <c:pt idx="37">
                  <c:v>1950.0</c:v>
                </c:pt>
                <c:pt idx="38">
                  <c:v>1951.0</c:v>
                </c:pt>
                <c:pt idx="39">
                  <c:v>1952.0</c:v>
                </c:pt>
                <c:pt idx="40">
                  <c:v>1953.0</c:v>
                </c:pt>
                <c:pt idx="41">
                  <c:v>1954.0</c:v>
                </c:pt>
                <c:pt idx="42">
                  <c:v>1955.0</c:v>
                </c:pt>
                <c:pt idx="43">
                  <c:v>1956.0</c:v>
                </c:pt>
                <c:pt idx="44">
                  <c:v>1957.0</c:v>
                </c:pt>
                <c:pt idx="45">
                  <c:v>1958.0</c:v>
                </c:pt>
                <c:pt idx="46">
                  <c:v>1959.0</c:v>
                </c:pt>
                <c:pt idx="47">
                  <c:v>1960.0</c:v>
                </c:pt>
                <c:pt idx="48">
                  <c:v>1961.0</c:v>
                </c:pt>
                <c:pt idx="49">
                  <c:v>1962.0</c:v>
                </c:pt>
                <c:pt idx="50">
                  <c:v>1963.0</c:v>
                </c:pt>
                <c:pt idx="51">
                  <c:v>1964.0</c:v>
                </c:pt>
                <c:pt idx="52">
                  <c:v>1965.0</c:v>
                </c:pt>
                <c:pt idx="53">
                  <c:v>1966.0</c:v>
                </c:pt>
                <c:pt idx="54">
                  <c:v>1967.0</c:v>
                </c:pt>
                <c:pt idx="55">
                  <c:v>1968.0</c:v>
                </c:pt>
                <c:pt idx="56">
                  <c:v>1969.0</c:v>
                </c:pt>
                <c:pt idx="57">
                  <c:v>1970.0</c:v>
                </c:pt>
                <c:pt idx="58">
                  <c:v>1971.0</c:v>
                </c:pt>
                <c:pt idx="59">
                  <c:v>1972.0</c:v>
                </c:pt>
                <c:pt idx="60">
                  <c:v>1973.0</c:v>
                </c:pt>
                <c:pt idx="61">
                  <c:v>1974.0</c:v>
                </c:pt>
                <c:pt idx="62">
                  <c:v>1975.0</c:v>
                </c:pt>
                <c:pt idx="63">
                  <c:v>1976.0</c:v>
                </c:pt>
                <c:pt idx="64">
                  <c:v>1977.0</c:v>
                </c:pt>
                <c:pt idx="65">
                  <c:v>1978.0</c:v>
                </c:pt>
                <c:pt idx="66">
                  <c:v>1979.0</c:v>
                </c:pt>
                <c:pt idx="67">
                  <c:v>1980.0</c:v>
                </c:pt>
                <c:pt idx="68">
                  <c:v>1981.0</c:v>
                </c:pt>
                <c:pt idx="69">
                  <c:v>1982.0</c:v>
                </c:pt>
                <c:pt idx="70">
                  <c:v>1983.0</c:v>
                </c:pt>
                <c:pt idx="71">
                  <c:v>1984.0</c:v>
                </c:pt>
                <c:pt idx="72">
                  <c:v>1985.0</c:v>
                </c:pt>
                <c:pt idx="73">
                  <c:v>1986.0</c:v>
                </c:pt>
                <c:pt idx="74">
                  <c:v>1987.0</c:v>
                </c:pt>
                <c:pt idx="75">
                  <c:v>1988.0</c:v>
                </c:pt>
                <c:pt idx="76">
                  <c:v>1989.0</c:v>
                </c:pt>
                <c:pt idx="77">
                  <c:v>1990.0</c:v>
                </c:pt>
                <c:pt idx="78">
                  <c:v>1991.0</c:v>
                </c:pt>
                <c:pt idx="79">
                  <c:v>1992.0</c:v>
                </c:pt>
                <c:pt idx="80">
                  <c:v>1993.0</c:v>
                </c:pt>
                <c:pt idx="81">
                  <c:v>1994.0</c:v>
                </c:pt>
                <c:pt idx="82">
                  <c:v>1995.0</c:v>
                </c:pt>
                <c:pt idx="83">
                  <c:v>1996.0</c:v>
                </c:pt>
                <c:pt idx="84">
                  <c:v>1997.0</c:v>
                </c:pt>
                <c:pt idx="85">
                  <c:v>1998.0</c:v>
                </c:pt>
                <c:pt idx="86">
                  <c:v>1999.0</c:v>
                </c:pt>
                <c:pt idx="87">
                  <c:v>2000.0</c:v>
                </c:pt>
                <c:pt idx="88">
                  <c:v>2001.0</c:v>
                </c:pt>
                <c:pt idx="89">
                  <c:v>2002.0</c:v>
                </c:pt>
                <c:pt idx="90">
                  <c:v>2003.0</c:v>
                </c:pt>
                <c:pt idx="91">
                  <c:v>2004.0</c:v>
                </c:pt>
                <c:pt idx="92">
                  <c:v>2005.0</c:v>
                </c:pt>
                <c:pt idx="93">
                  <c:v>2006.0</c:v>
                </c:pt>
                <c:pt idx="94">
                  <c:v>2007.0</c:v>
                </c:pt>
                <c:pt idx="95">
                  <c:v>2008.0</c:v>
                </c:pt>
                <c:pt idx="96">
                  <c:v>2009.0</c:v>
                </c:pt>
                <c:pt idx="97">
                  <c:v>2010.0</c:v>
                </c:pt>
                <c:pt idx="98">
                  <c:v>2011.0</c:v>
                </c:pt>
                <c:pt idx="99">
                  <c:v>2012.0</c:v>
                </c:pt>
              </c:numCache>
            </c:numRef>
          </c:cat>
          <c:val>
            <c:numRef>
              <c:f>美国财富不平等与民粹主义!$F$3:$DA$3</c:f>
              <c:numCache>
                <c:formatCode>General</c:formatCode>
                <c:ptCount val="100"/>
                <c:pt idx="4" formatCode="0.0%">
                  <c:v>0.204876358931306</c:v>
                </c:pt>
                <c:pt idx="5" formatCode="0.0%">
                  <c:v>0.222356069161792</c:v>
                </c:pt>
                <c:pt idx="6" formatCode="0.0%">
                  <c:v>0.20634129843219</c:v>
                </c:pt>
                <c:pt idx="7" formatCode="0.0%">
                  <c:v>0.227405954698081</c:v>
                </c:pt>
                <c:pt idx="8" formatCode="0.0%">
                  <c:v>0.225899478949647</c:v>
                </c:pt>
                <c:pt idx="9" formatCode="0.0%">
                  <c:v>0.213921774610977</c:v>
                </c:pt>
                <c:pt idx="10" formatCode="0.0%">
                  <c:v>0.207466805411631</c:v>
                </c:pt>
                <c:pt idx="11" formatCode="0.0%">
                  <c:v>0.193159793870898</c:v>
                </c:pt>
                <c:pt idx="12" formatCode="0.0%">
                  <c:v>0.177012304141714</c:v>
                </c:pt>
                <c:pt idx="13" formatCode="0.0%">
                  <c:v>0.169776107122324</c:v>
                </c:pt>
                <c:pt idx="14" formatCode="0.0%">
                  <c:v>0.161067065670504</c:v>
                </c:pt>
                <c:pt idx="15" formatCode="0.0%">
                  <c:v>0.155622089406958</c:v>
                </c:pt>
                <c:pt idx="16" formatCode="0.0%">
                  <c:v>0.157421206514796</c:v>
                </c:pt>
                <c:pt idx="17" formatCode="0.0%">
                  <c:v>0.163812146886847</c:v>
                </c:pt>
                <c:pt idx="18" formatCode="0.0%">
                  <c:v>0.164294619647742</c:v>
                </c:pt>
                <c:pt idx="19" formatCode="0.0%">
                  <c:v>0.160144924883949</c:v>
                </c:pt>
                <c:pt idx="20" formatCode="0.0%">
                  <c:v>0.158558935893933</c:v>
                </c:pt>
                <c:pt idx="21" formatCode="0.0%">
                  <c:v>0.174681563396001</c:v>
                </c:pt>
                <c:pt idx="22" formatCode="0.0%">
                  <c:v>0.188380007649462</c:v>
                </c:pt>
                <c:pt idx="23" formatCode="0.0%">
                  <c:v>0.184313370205417</c:v>
                </c:pt>
                <c:pt idx="24" formatCode="0.0%">
                  <c:v>0.201044907494956</c:v>
                </c:pt>
                <c:pt idx="25" formatCode="0.0%">
                  <c:v>0.203029315464175</c:v>
                </c:pt>
                <c:pt idx="26" formatCode="0.0%">
                  <c:v>0.199349532516234</c:v>
                </c:pt>
                <c:pt idx="27" formatCode="0.0%">
                  <c:v>0.224260290021112</c:v>
                </c:pt>
                <c:pt idx="28" formatCode="0.0%">
                  <c:v>0.238236771465608</c:v>
                </c:pt>
                <c:pt idx="29" formatCode="0.0%">
                  <c:v>0.253232535393626</c:v>
                </c:pt>
                <c:pt idx="30" formatCode="0.0%">
                  <c:v>0.248178745688892</c:v>
                </c:pt>
                <c:pt idx="31" formatCode="0.0%">
                  <c:v>0.251379305086006</c:v>
                </c:pt>
                <c:pt idx="32" formatCode="0.0%">
                  <c:v>0.247691810694813</c:v>
                </c:pt>
                <c:pt idx="33" formatCode="0.0%">
                  <c:v>0.254094567881212</c:v>
                </c:pt>
                <c:pt idx="34" formatCode="0.0%">
                  <c:v>0.270020003315496</c:v>
                </c:pt>
                <c:pt idx="35" formatCode="0.0%">
                  <c:v>0.281343608126085</c:v>
                </c:pt>
                <c:pt idx="36" formatCode="0.0%">
                  <c:v>0.288783759397115</c:v>
                </c:pt>
                <c:pt idx="37" formatCode="0.0%">
                  <c:v>0.284342455592151</c:v>
                </c:pt>
                <c:pt idx="38" formatCode="0.0%">
                  <c:v>0.285634449344863</c:v>
                </c:pt>
                <c:pt idx="39" formatCode="0.0%">
                  <c:v>0.288692053540851</c:v>
                </c:pt>
                <c:pt idx="40" formatCode="0.0%">
                  <c:v>0.29683605927098</c:v>
                </c:pt>
                <c:pt idx="41" formatCode="0.0%">
                  <c:v>0.294466501079471</c:v>
                </c:pt>
                <c:pt idx="42" formatCode="0.0%">
                  <c:v>0.290325611559032</c:v>
                </c:pt>
                <c:pt idx="43" formatCode="0.0%">
                  <c:v>0.28693742954386</c:v>
                </c:pt>
                <c:pt idx="44" formatCode="0.0%">
                  <c:v>0.281954699024275</c:v>
                </c:pt>
                <c:pt idx="45" formatCode="0.0%">
                  <c:v>0.282400353899731</c:v>
                </c:pt>
                <c:pt idx="46" formatCode="0.0%">
                  <c:v>0.275350405753458</c:v>
                </c:pt>
                <c:pt idx="47" formatCode="0.0%">
                  <c:v>0.273198608304731</c:v>
                </c:pt>
                <c:pt idx="48" formatCode="0.0%">
                  <c:v>0.270744821504341</c:v>
                </c:pt>
                <c:pt idx="49" formatCode="0.0%">
                  <c:v>0.27645</c:v>
                </c:pt>
                <c:pt idx="50" formatCode="0.0%">
                  <c:v>0.281175</c:v>
                </c:pt>
                <c:pt idx="51" formatCode="0.0%">
                  <c:v>0.2859</c:v>
                </c:pt>
                <c:pt idx="52" formatCode="0.0%">
                  <c:v>0.29159</c:v>
                </c:pt>
                <c:pt idx="53" formatCode="0.0%">
                  <c:v>0.29728</c:v>
                </c:pt>
                <c:pt idx="54" formatCode="0.0%">
                  <c:v>0.3067275</c:v>
                </c:pt>
                <c:pt idx="55" formatCode="0.0%">
                  <c:v>0.30918</c:v>
                </c:pt>
                <c:pt idx="56" formatCode="0.0%">
                  <c:v>0.311495</c:v>
                </c:pt>
                <c:pt idx="57" formatCode="0.0%">
                  <c:v>0.312765</c:v>
                </c:pt>
                <c:pt idx="58" formatCode="0.0%">
                  <c:v>0.3151975</c:v>
                </c:pt>
                <c:pt idx="59" formatCode="0.0%">
                  <c:v>0.3190725</c:v>
                </c:pt>
                <c:pt idx="60" formatCode="0.0%">
                  <c:v>0.3264</c:v>
                </c:pt>
                <c:pt idx="61" formatCode="0.0%">
                  <c:v>0.33245</c:v>
                </c:pt>
                <c:pt idx="62" formatCode="0.0%">
                  <c:v>0.3362725</c:v>
                </c:pt>
                <c:pt idx="63" formatCode="0.0%">
                  <c:v>0.3423325</c:v>
                </c:pt>
                <c:pt idx="64" formatCode="0.0%">
                  <c:v>0.348665</c:v>
                </c:pt>
                <c:pt idx="65" formatCode="0.0%">
                  <c:v>0.3542175</c:v>
                </c:pt>
                <c:pt idx="66" formatCode="0.0%">
                  <c:v>0.3493</c:v>
                </c:pt>
                <c:pt idx="67" formatCode="0.0%">
                  <c:v>0.35169</c:v>
                </c:pt>
                <c:pt idx="68" formatCode="0.0%">
                  <c:v>0.35287</c:v>
                </c:pt>
                <c:pt idx="69" formatCode="0.0%">
                  <c:v>0.3627</c:v>
                </c:pt>
                <c:pt idx="70" formatCode="0.0%">
                  <c:v>0.37063</c:v>
                </c:pt>
                <c:pt idx="71" formatCode="0.0%">
                  <c:v>0.37757</c:v>
                </c:pt>
                <c:pt idx="72" formatCode="0.0%">
                  <c:v>0.38345</c:v>
                </c:pt>
                <c:pt idx="73" formatCode="0.0%">
                  <c:v>0.3848</c:v>
                </c:pt>
                <c:pt idx="74" formatCode="0.0%">
                  <c:v>0.37879</c:v>
                </c:pt>
                <c:pt idx="75" formatCode="0.0%">
                  <c:v>0.36987</c:v>
                </c:pt>
                <c:pt idx="76" formatCode="0.0%">
                  <c:v>0.37149</c:v>
                </c:pt>
                <c:pt idx="77" formatCode="0.0%">
                  <c:v>0.36784</c:v>
                </c:pt>
                <c:pt idx="78" formatCode="0.0%">
                  <c:v>0.36874</c:v>
                </c:pt>
                <c:pt idx="79" formatCode="0.0%">
                  <c:v>0.35177</c:v>
                </c:pt>
                <c:pt idx="80" formatCode="0.0%">
                  <c:v>0.3484</c:v>
                </c:pt>
                <c:pt idx="81" formatCode="0.0%">
                  <c:v>0.34961</c:v>
                </c:pt>
                <c:pt idx="82" formatCode="0.0%">
                  <c:v>0.3468</c:v>
                </c:pt>
                <c:pt idx="83" formatCode="0.0%">
                  <c:v>0.34186</c:v>
                </c:pt>
                <c:pt idx="84" formatCode="0.0%">
                  <c:v>0.33615</c:v>
                </c:pt>
                <c:pt idx="85" formatCode="0.0%">
                  <c:v>0.3299</c:v>
                </c:pt>
                <c:pt idx="86" formatCode="0.0%">
                  <c:v>0.32503</c:v>
                </c:pt>
                <c:pt idx="87" formatCode="0.0%">
                  <c:v>0.32197</c:v>
                </c:pt>
                <c:pt idx="88" formatCode="0.0%">
                  <c:v>0.32994</c:v>
                </c:pt>
                <c:pt idx="89" formatCode="0.0%">
                  <c:v>0.33358</c:v>
                </c:pt>
                <c:pt idx="90" formatCode="0.0%">
                  <c:v>0.33403</c:v>
                </c:pt>
                <c:pt idx="91" formatCode="0.0%">
                  <c:v>0.3259</c:v>
                </c:pt>
                <c:pt idx="92" formatCode="0.0%">
                  <c:v>0.32323</c:v>
                </c:pt>
                <c:pt idx="93" formatCode="0.0%">
                  <c:v>0.32147</c:v>
                </c:pt>
                <c:pt idx="94" formatCode="0.0%">
                  <c:v>0.31002</c:v>
                </c:pt>
                <c:pt idx="95" formatCode="0.0%">
                  <c:v>0.28481</c:v>
                </c:pt>
                <c:pt idx="96" formatCode="0.0%">
                  <c:v>0.27979207322978</c:v>
                </c:pt>
                <c:pt idx="97" formatCode="0.0%">
                  <c:v>0.272371839277236</c:v>
                </c:pt>
                <c:pt idx="98" formatCode="0.0%">
                  <c:v>0.269677666124678</c:v>
                </c:pt>
                <c:pt idx="99" formatCode="0.0%">
                  <c:v>0.255499416813675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23F-49BD-935F-57B5719C9494}"/>
            </c:ext>
          </c:extLst>
        </c:ser>
        <c:ser>
          <c:idx val="0"/>
          <c:order val="1"/>
          <c:tx>
            <c:strRef>
              <c:f>美国财富不平等与民粹主义!$E$4</c:f>
              <c:strCache>
                <c:ptCount val="1"/>
                <c:pt idx="0">
                  <c:v>财富前1%</c:v>
                </c:pt>
              </c:strCache>
            </c:strRef>
          </c:tx>
          <c:spPr>
            <a:ln w="25400" cap="rnd" cmpd="sng" algn="ctr">
              <a:solidFill>
                <a:srgbClr val="000000"/>
              </a:solidFill>
              <a:prstDash val="solid"/>
              <a:round/>
            </a:ln>
          </c:spPr>
          <c:marker>
            <c:symbol val="triangle"/>
            <c:size val="4"/>
            <c:spPr>
              <a:solidFill>
                <a:srgbClr val="FFFFFF"/>
              </a:solidFill>
              <a:ln w="6350" cap="flat" cmpd="sng" algn="ctr">
                <a:solidFill>
                  <a:srgbClr val="000000"/>
                </a:solidFill>
                <a:prstDash val="solid"/>
                <a:round/>
              </a:ln>
            </c:spPr>
          </c:marker>
          <c:cat>
            <c:numRef>
              <c:f>美国财富不平等与民粹主义!$F$2:$DA$2</c:f>
              <c:numCache>
                <c:formatCode>General</c:formatCode>
                <c:ptCount val="100"/>
                <c:pt idx="0">
                  <c:v>1913.0</c:v>
                </c:pt>
                <c:pt idx="1">
                  <c:v>1914.0</c:v>
                </c:pt>
                <c:pt idx="2">
                  <c:v>1915.0</c:v>
                </c:pt>
                <c:pt idx="3">
                  <c:v>1916.0</c:v>
                </c:pt>
                <c:pt idx="4">
                  <c:v>1917.0</c:v>
                </c:pt>
                <c:pt idx="5">
                  <c:v>1918.0</c:v>
                </c:pt>
                <c:pt idx="6">
                  <c:v>1919.0</c:v>
                </c:pt>
                <c:pt idx="7">
                  <c:v>1920.0</c:v>
                </c:pt>
                <c:pt idx="8">
                  <c:v>1921.0</c:v>
                </c:pt>
                <c:pt idx="9">
                  <c:v>1922.0</c:v>
                </c:pt>
                <c:pt idx="10">
                  <c:v>1923.0</c:v>
                </c:pt>
                <c:pt idx="11">
                  <c:v>1924.0</c:v>
                </c:pt>
                <c:pt idx="12">
                  <c:v>1925.0</c:v>
                </c:pt>
                <c:pt idx="13">
                  <c:v>1926.0</c:v>
                </c:pt>
                <c:pt idx="14">
                  <c:v>1927.0</c:v>
                </c:pt>
                <c:pt idx="15">
                  <c:v>1928.0</c:v>
                </c:pt>
                <c:pt idx="16">
                  <c:v>1929.0</c:v>
                </c:pt>
                <c:pt idx="17">
                  <c:v>1930.0</c:v>
                </c:pt>
                <c:pt idx="18">
                  <c:v>1931.0</c:v>
                </c:pt>
                <c:pt idx="19">
                  <c:v>1932.0</c:v>
                </c:pt>
                <c:pt idx="20">
                  <c:v>1933.0</c:v>
                </c:pt>
                <c:pt idx="21">
                  <c:v>1934.0</c:v>
                </c:pt>
                <c:pt idx="22">
                  <c:v>1935.0</c:v>
                </c:pt>
                <c:pt idx="23">
                  <c:v>1936.0</c:v>
                </c:pt>
                <c:pt idx="24">
                  <c:v>1937.0</c:v>
                </c:pt>
                <c:pt idx="25">
                  <c:v>1938.0</c:v>
                </c:pt>
                <c:pt idx="26">
                  <c:v>1939.0</c:v>
                </c:pt>
                <c:pt idx="27">
                  <c:v>1940.0</c:v>
                </c:pt>
                <c:pt idx="28">
                  <c:v>1941.0</c:v>
                </c:pt>
                <c:pt idx="29">
                  <c:v>1942.0</c:v>
                </c:pt>
                <c:pt idx="30">
                  <c:v>1943.0</c:v>
                </c:pt>
                <c:pt idx="31">
                  <c:v>1944.0</c:v>
                </c:pt>
                <c:pt idx="32">
                  <c:v>1945.0</c:v>
                </c:pt>
                <c:pt idx="33">
                  <c:v>1946.0</c:v>
                </c:pt>
                <c:pt idx="34">
                  <c:v>1947.0</c:v>
                </c:pt>
                <c:pt idx="35">
                  <c:v>1948.0</c:v>
                </c:pt>
                <c:pt idx="36">
                  <c:v>1949.0</c:v>
                </c:pt>
                <c:pt idx="37">
                  <c:v>1950.0</c:v>
                </c:pt>
                <c:pt idx="38">
                  <c:v>1951.0</c:v>
                </c:pt>
                <c:pt idx="39">
                  <c:v>1952.0</c:v>
                </c:pt>
                <c:pt idx="40">
                  <c:v>1953.0</c:v>
                </c:pt>
                <c:pt idx="41">
                  <c:v>1954.0</c:v>
                </c:pt>
                <c:pt idx="42">
                  <c:v>1955.0</c:v>
                </c:pt>
                <c:pt idx="43">
                  <c:v>1956.0</c:v>
                </c:pt>
                <c:pt idx="44">
                  <c:v>1957.0</c:v>
                </c:pt>
                <c:pt idx="45">
                  <c:v>1958.0</c:v>
                </c:pt>
                <c:pt idx="46">
                  <c:v>1959.0</c:v>
                </c:pt>
                <c:pt idx="47">
                  <c:v>1960.0</c:v>
                </c:pt>
                <c:pt idx="48">
                  <c:v>1961.0</c:v>
                </c:pt>
                <c:pt idx="49">
                  <c:v>1962.0</c:v>
                </c:pt>
                <c:pt idx="50">
                  <c:v>1963.0</c:v>
                </c:pt>
                <c:pt idx="51">
                  <c:v>1964.0</c:v>
                </c:pt>
                <c:pt idx="52">
                  <c:v>1965.0</c:v>
                </c:pt>
                <c:pt idx="53">
                  <c:v>1966.0</c:v>
                </c:pt>
                <c:pt idx="54">
                  <c:v>1967.0</c:v>
                </c:pt>
                <c:pt idx="55">
                  <c:v>1968.0</c:v>
                </c:pt>
                <c:pt idx="56">
                  <c:v>1969.0</c:v>
                </c:pt>
                <c:pt idx="57">
                  <c:v>1970.0</c:v>
                </c:pt>
                <c:pt idx="58">
                  <c:v>1971.0</c:v>
                </c:pt>
                <c:pt idx="59">
                  <c:v>1972.0</c:v>
                </c:pt>
                <c:pt idx="60">
                  <c:v>1973.0</c:v>
                </c:pt>
                <c:pt idx="61">
                  <c:v>1974.0</c:v>
                </c:pt>
                <c:pt idx="62">
                  <c:v>1975.0</c:v>
                </c:pt>
                <c:pt idx="63">
                  <c:v>1976.0</c:v>
                </c:pt>
                <c:pt idx="64">
                  <c:v>1977.0</c:v>
                </c:pt>
                <c:pt idx="65">
                  <c:v>1978.0</c:v>
                </c:pt>
                <c:pt idx="66">
                  <c:v>1979.0</c:v>
                </c:pt>
                <c:pt idx="67">
                  <c:v>1980.0</c:v>
                </c:pt>
                <c:pt idx="68">
                  <c:v>1981.0</c:v>
                </c:pt>
                <c:pt idx="69">
                  <c:v>1982.0</c:v>
                </c:pt>
                <c:pt idx="70">
                  <c:v>1983.0</c:v>
                </c:pt>
                <c:pt idx="71">
                  <c:v>1984.0</c:v>
                </c:pt>
                <c:pt idx="72">
                  <c:v>1985.0</c:v>
                </c:pt>
                <c:pt idx="73">
                  <c:v>1986.0</c:v>
                </c:pt>
                <c:pt idx="74">
                  <c:v>1987.0</c:v>
                </c:pt>
                <c:pt idx="75">
                  <c:v>1988.0</c:v>
                </c:pt>
                <c:pt idx="76">
                  <c:v>1989.0</c:v>
                </c:pt>
                <c:pt idx="77">
                  <c:v>1990.0</c:v>
                </c:pt>
                <c:pt idx="78">
                  <c:v>1991.0</c:v>
                </c:pt>
                <c:pt idx="79">
                  <c:v>1992.0</c:v>
                </c:pt>
                <c:pt idx="80">
                  <c:v>1993.0</c:v>
                </c:pt>
                <c:pt idx="81">
                  <c:v>1994.0</c:v>
                </c:pt>
                <c:pt idx="82">
                  <c:v>1995.0</c:v>
                </c:pt>
                <c:pt idx="83">
                  <c:v>1996.0</c:v>
                </c:pt>
                <c:pt idx="84">
                  <c:v>1997.0</c:v>
                </c:pt>
                <c:pt idx="85">
                  <c:v>1998.0</c:v>
                </c:pt>
                <c:pt idx="86">
                  <c:v>1999.0</c:v>
                </c:pt>
                <c:pt idx="87">
                  <c:v>2000.0</c:v>
                </c:pt>
                <c:pt idx="88">
                  <c:v>2001.0</c:v>
                </c:pt>
                <c:pt idx="89">
                  <c:v>2002.0</c:v>
                </c:pt>
                <c:pt idx="90">
                  <c:v>2003.0</c:v>
                </c:pt>
                <c:pt idx="91">
                  <c:v>2004.0</c:v>
                </c:pt>
                <c:pt idx="92">
                  <c:v>2005.0</c:v>
                </c:pt>
                <c:pt idx="93">
                  <c:v>2006.0</c:v>
                </c:pt>
                <c:pt idx="94">
                  <c:v>2007.0</c:v>
                </c:pt>
                <c:pt idx="95">
                  <c:v>2008.0</c:v>
                </c:pt>
                <c:pt idx="96">
                  <c:v>2009.0</c:v>
                </c:pt>
                <c:pt idx="97">
                  <c:v>2010.0</c:v>
                </c:pt>
                <c:pt idx="98">
                  <c:v>2011.0</c:v>
                </c:pt>
                <c:pt idx="99">
                  <c:v>2012.0</c:v>
                </c:pt>
              </c:numCache>
            </c:numRef>
          </c:cat>
          <c:val>
            <c:numRef>
              <c:f>美国财富不平等与民粹主义!$F$4:$DA$4</c:f>
              <c:numCache>
                <c:formatCode>0.0%</c:formatCode>
                <c:ptCount val="100"/>
                <c:pt idx="0">
                  <c:v>0.22531783408552</c:v>
                </c:pt>
                <c:pt idx="1">
                  <c:v>0.221877487821527</c:v>
                </c:pt>
                <c:pt idx="2">
                  <c:v>0.233136216760278</c:v>
                </c:pt>
                <c:pt idx="3">
                  <c:v>0.2476542960993</c:v>
                </c:pt>
                <c:pt idx="4">
                  <c:v>0.220017007555753</c:v>
                </c:pt>
                <c:pt idx="5">
                  <c:v>0.176360898922465</c:v>
                </c:pt>
                <c:pt idx="6">
                  <c:v>0.184814385044375</c:v>
                </c:pt>
                <c:pt idx="7">
                  <c:v>0.149546239120481</c:v>
                </c:pt>
                <c:pt idx="8">
                  <c:v>0.1507951999603</c:v>
                </c:pt>
                <c:pt idx="9">
                  <c:v>0.171719464229059</c:v>
                </c:pt>
                <c:pt idx="10">
                  <c:v>0.149111023137705</c:v>
                </c:pt>
                <c:pt idx="11">
                  <c:v>0.160089676320447</c:v>
                </c:pt>
                <c:pt idx="12">
                  <c:v>0.186407630797141</c:v>
                </c:pt>
                <c:pt idx="13">
                  <c:v>0.202698955595958</c:v>
                </c:pt>
                <c:pt idx="14">
                  <c:v>0.226411862135567</c:v>
                </c:pt>
                <c:pt idx="15">
                  <c:v>0.246173475761623</c:v>
                </c:pt>
                <c:pt idx="16">
                  <c:v>0.247900424898164</c:v>
                </c:pt>
                <c:pt idx="17">
                  <c:v>0.229722373211112</c:v>
                </c:pt>
                <c:pt idx="18">
                  <c:v>0.216201481767133</c:v>
                </c:pt>
                <c:pt idx="19">
                  <c:v>0.224171747207859</c:v>
                </c:pt>
                <c:pt idx="20">
                  <c:v>0.221877668221508</c:v>
                </c:pt>
                <c:pt idx="21">
                  <c:v>0.217792661179378</c:v>
                </c:pt>
                <c:pt idx="22">
                  <c:v>0.207662750840695</c:v>
                </c:pt>
                <c:pt idx="23">
                  <c:v>0.199683619906148</c:v>
                </c:pt>
                <c:pt idx="24">
                  <c:v>0.197376594926006</c:v>
                </c:pt>
                <c:pt idx="25">
                  <c:v>0.167915825962136</c:v>
                </c:pt>
                <c:pt idx="26">
                  <c:v>0.174325117522263</c:v>
                </c:pt>
                <c:pt idx="27">
                  <c:v>0.15335431181742</c:v>
                </c:pt>
                <c:pt idx="28">
                  <c:v>0.133927145578348</c:v>
                </c:pt>
                <c:pt idx="29">
                  <c:v>0.129859972388532</c:v>
                </c:pt>
                <c:pt idx="30">
                  <c:v>0.126678952753615</c:v>
                </c:pt>
                <c:pt idx="31">
                  <c:v>0.121729930098372</c:v>
                </c:pt>
                <c:pt idx="32">
                  <c:v>0.118694800106689</c:v>
                </c:pt>
                <c:pt idx="33">
                  <c:v>0.109118808395294</c:v>
                </c:pt>
                <c:pt idx="34">
                  <c:v>0.104770813766533</c:v>
                </c:pt>
                <c:pt idx="35">
                  <c:v>0.103223438013103</c:v>
                </c:pt>
                <c:pt idx="36">
                  <c:v>0.0999517748449976</c:v>
                </c:pt>
                <c:pt idx="37">
                  <c:v>0.105869021806649</c:v>
                </c:pt>
                <c:pt idx="38">
                  <c:v>0.101307239412733</c:v>
                </c:pt>
                <c:pt idx="39">
                  <c:v>0.0994554188207558</c:v>
                </c:pt>
                <c:pt idx="40">
                  <c:v>0.0944392299225612</c:v>
                </c:pt>
                <c:pt idx="41">
                  <c:v>0.0950568830834937</c:v>
                </c:pt>
                <c:pt idx="42">
                  <c:v>0.0974356151072645</c:v>
                </c:pt>
                <c:pt idx="43">
                  <c:v>0.0996197383960225</c:v>
                </c:pt>
                <c:pt idx="44">
                  <c:v>0.0991034693142967</c:v>
                </c:pt>
                <c:pt idx="45">
                  <c:v>0.097240042081319</c:v>
                </c:pt>
                <c:pt idx="46">
                  <c:v>0.0982701214173208</c:v>
                </c:pt>
                <c:pt idx="47">
                  <c:v>0.100913412517372</c:v>
                </c:pt>
                <c:pt idx="48">
                  <c:v>0.100131580893922</c:v>
                </c:pt>
                <c:pt idx="49">
                  <c:v>0.09947</c:v>
                </c:pt>
                <c:pt idx="50">
                  <c:v>0.09675</c:v>
                </c:pt>
                <c:pt idx="51">
                  <c:v>0.09403</c:v>
                </c:pt>
                <c:pt idx="52">
                  <c:v>0.096355</c:v>
                </c:pt>
                <c:pt idx="53">
                  <c:v>0.09868</c:v>
                </c:pt>
                <c:pt idx="54">
                  <c:v>0.09184</c:v>
                </c:pt>
                <c:pt idx="55">
                  <c:v>0.09704</c:v>
                </c:pt>
                <c:pt idx="56">
                  <c:v>0.09751</c:v>
                </c:pt>
                <c:pt idx="57">
                  <c:v>0.09281</c:v>
                </c:pt>
                <c:pt idx="58">
                  <c:v>0.08921</c:v>
                </c:pt>
                <c:pt idx="59">
                  <c:v>0.08639</c:v>
                </c:pt>
                <c:pt idx="60">
                  <c:v>0.07732</c:v>
                </c:pt>
                <c:pt idx="61">
                  <c:v>0.07665</c:v>
                </c:pt>
                <c:pt idx="62">
                  <c:v>0.07384</c:v>
                </c:pt>
                <c:pt idx="63">
                  <c:v>0.06909</c:v>
                </c:pt>
                <c:pt idx="64">
                  <c:v>0.07052</c:v>
                </c:pt>
                <c:pt idx="65">
                  <c:v>0.06796</c:v>
                </c:pt>
                <c:pt idx="66">
                  <c:v>0.07574</c:v>
                </c:pt>
                <c:pt idx="67">
                  <c:v>0.07675</c:v>
                </c:pt>
                <c:pt idx="68">
                  <c:v>0.08463</c:v>
                </c:pt>
                <c:pt idx="69">
                  <c:v>0.0898</c:v>
                </c:pt>
                <c:pt idx="70">
                  <c:v>0.08538</c:v>
                </c:pt>
                <c:pt idx="71">
                  <c:v>0.08932</c:v>
                </c:pt>
                <c:pt idx="72">
                  <c:v>0.09308</c:v>
                </c:pt>
                <c:pt idx="73">
                  <c:v>0.08999</c:v>
                </c:pt>
                <c:pt idx="74">
                  <c:v>0.09707</c:v>
                </c:pt>
                <c:pt idx="75">
                  <c:v>0.11122</c:v>
                </c:pt>
                <c:pt idx="76">
                  <c:v>0.10932</c:v>
                </c:pt>
                <c:pt idx="77">
                  <c:v>0.11117</c:v>
                </c:pt>
                <c:pt idx="78">
                  <c:v>0.1064</c:v>
                </c:pt>
                <c:pt idx="79">
                  <c:v>0.11753</c:v>
                </c:pt>
                <c:pt idx="80">
                  <c:v>0.11942</c:v>
                </c:pt>
                <c:pt idx="81">
                  <c:v>0.11605</c:v>
                </c:pt>
                <c:pt idx="82">
                  <c:v>0.11866</c:v>
                </c:pt>
                <c:pt idx="83">
                  <c:v>0.12471</c:v>
                </c:pt>
                <c:pt idx="84">
                  <c:v>0.13327</c:v>
                </c:pt>
                <c:pt idx="85">
                  <c:v>0.13844</c:v>
                </c:pt>
                <c:pt idx="86">
                  <c:v>0.14344</c:v>
                </c:pt>
                <c:pt idx="87">
                  <c:v>0.15324</c:v>
                </c:pt>
                <c:pt idx="88">
                  <c:v>0.15049</c:v>
                </c:pt>
                <c:pt idx="89">
                  <c:v>0.13941</c:v>
                </c:pt>
                <c:pt idx="90">
                  <c:v>0.13939</c:v>
                </c:pt>
                <c:pt idx="91">
                  <c:v>0.148</c:v>
                </c:pt>
                <c:pt idx="92">
                  <c:v>0.1556</c:v>
                </c:pt>
                <c:pt idx="93">
                  <c:v>0.15853</c:v>
                </c:pt>
                <c:pt idx="94">
                  <c:v>0.16845</c:v>
                </c:pt>
                <c:pt idx="95">
                  <c:v>0.17919</c:v>
                </c:pt>
                <c:pt idx="96">
                  <c:v>0.178188996878963</c:v>
                </c:pt>
                <c:pt idx="97">
                  <c:v>0.195555553198245</c:v>
                </c:pt>
                <c:pt idx="98">
                  <c:v>0.19203312263314</c:v>
                </c:pt>
                <c:pt idx="99">
                  <c:v>0.207832071618711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23F-49BD-935F-57B5719C9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41030048"/>
        <c:axId val="-841036400"/>
      </c:lineChart>
      <c:catAx>
        <c:axId val="-841030048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rgbClr val="000000"/>
              </a:solidFill>
              <a:prstDash val="sysDash"/>
              <a:round/>
            </a:ln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lang="zh-CN" sz="10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defRPr>
                </a:pPr>
                <a:r>
                  <a:rPr lang="zh-CN" altLang="en-US" sz="1000" b="0" i="0" baseline="0">
                    <a:effectLst/>
                  </a:rPr>
                  <a:t>数据来源：</a:t>
                </a:r>
                <a:r>
                  <a:rPr lang="en-US" altLang="zh-CN" sz="1000" b="0" i="0" baseline="0">
                    <a:effectLst/>
                  </a:rPr>
                  <a:t>Zucman</a:t>
                </a:r>
                <a:r>
                  <a:rPr lang="zh-CN" altLang="en-US" sz="1000" b="0" i="0" baseline="0">
                    <a:effectLst/>
                  </a:rPr>
                  <a:t>，</a:t>
                </a:r>
                <a:r>
                  <a:rPr lang="en-US" altLang="zh-CN" sz="1000" b="0" i="0" baseline="0">
                    <a:effectLst/>
                  </a:rPr>
                  <a:t>2015</a:t>
                </a:r>
                <a:endParaRPr lang="zh-CN" altLang="en-US" sz="1000" b="0" i="0" u="none" strike="noStrike" baseline="0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92672381424143"/>
              <c:y val="0.9425394018481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cross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defRPr>
            </a:pPr>
            <a:endParaRPr lang="zh-CN"/>
          </a:p>
        </c:txPr>
        <c:crossAx val="-841036400"/>
        <c:crossesAt val="0.0"/>
        <c:auto val="1"/>
        <c:lblAlgn val="ctr"/>
        <c:lblOffset val="100"/>
        <c:tickLblSkip val="10"/>
        <c:tickMarkSkip val="10"/>
        <c:noMultiLvlLbl val="0"/>
      </c:catAx>
      <c:valAx>
        <c:axId val="-84103640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000000"/>
              </a:solidFill>
              <a:prstDash val="sysDash"/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defRPr>
            </a:pPr>
            <a:endParaRPr lang="zh-CN"/>
          </a:p>
        </c:txPr>
        <c:crossAx val="-84103004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0609615286170134"/>
          <c:y val="0.849586174382358"/>
          <c:w val="0.889341923398511"/>
          <c:h val="0.0605019948913892"/>
        </c:manualLayout>
      </c:layout>
      <c:overlay val="0"/>
      <c:spPr>
        <a:solidFill>
          <a:srgbClr val="FFFFFF"/>
        </a:solidFill>
        <a:ln w="12700">
          <a:noFill/>
          <a:prstDash val="solid"/>
        </a:ln>
      </c:spPr>
      <c:txPr>
        <a:bodyPr rot="0" spcFirstLastPara="0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Arial" panose="020B0604020202020204"/>
            </a:defRPr>
          </a:pPr>
          <a:endParaRPr lang="zh-CN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lang="zh-CN" sz="1000" b="0" i="0" u="none" strike="noStrik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pPr>
      <a:endParaRPr lang="zh-CN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7745642597204"/>
          <c:y val="0.0376261330596887"/>
          <c:w val="0.942156674966481"/>
          <c:h val="0.759021720540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中国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商品和服务税占比（%）</c:v>
                </c:pt>
                <c:pt idx="1">
                  <c:v>个人所得税占比（%）</c:v>
                </c:pt>
                <c:pt idx="2">
                  <c:v>公司所得税占比（%）</c:v>
                </c:pt>
                <c:pt idx="3">
                  <c:v>社会保险费占比（%）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0.5085</c:v>
                </c:pt>
                <c:pt idx="1">
                  <c:v>0.069</c:v>
                </c:pt>
                <c:pt idx="2">
                  <c:v>0.2172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F9-46FD-A3B2-AF08B1AD9A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美国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商品和服务税占比（%）</c:v>
                </c:pt>
                <c:pt idx="1">
                  <c:v>个人所得税占比（%）</c:v>
                </c:pt>
                <c:pt idx="2">
                  <c:v>公司所得税占比（%）</c:v>
                </c:pt>
                <c:pt idx="3">
                  <c:v>社会保险费占比（%）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0.1658</c:v>
                </c:pt>
                <c:pt idx="1">
                  <c:v>0.4041</c:v>
                </c:pt>
                <c:pt idx="2">
                  <c:v>0.081</c:v>
                </c:pt>
                <c:pt idx="3">
                  <c:v>0.2363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F9-46FD-A3B2-AF08B1AD9A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日本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商品和服务税占比（%）</c:v>
                </c:pt>
                <c:pt idx="1">
                  <c:v>个人所得税占比（%）</c:v>
                </c:pt>
                <c:pt idx="2">
                  <c:v>公司所得税占比（%）</c:v>
                </c:pt>
                <c:pt idx="3">
                  <c:v>社会保险费占比（%）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0.2097</c:v>
                </c:pt>
                <c:pt idx="1">
                  <c:v>0.1886</c:v>
                </c:pt>
                <c:pt idx="2">
                  <c:v>0.123</c:v>
                </c:pt>
                <c:pt idx="3">
                  <c:v>0.3942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F9-46FD-A3B2-AF08B1AD9A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法国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商品和服务税占比（%）</c:v>
                </c:pt>
                <c:pt idx="1">
                  <c:v>个人所得税占比（%）</c:v>
                </c:pt>
                <c:pt idx="2">
                  <c:v>公司所得税占比（%）</c:v>
                </c:pt>
                <c:pt idx="3">
                  <c:v>社会保险费占比（%）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4"/>
                <c:pt idx="0">
                  <c:v>0.2424</c:v>
                </c:pt>
                <c:pt idx="1">
                  <c:v>0.188</c:v>
                </c:pt>
                <c:pt idx="2">
                  <c:v>0.0461</c:v>
                </c:pt>
                <c:pt idx="3">
                  <c:v>0.3696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F9-46FD-A3B2-AF08B1AD9A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英国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商品和服务税占比（%）</c:v>
                </c:pt>
                <c:pt idx="1">
                  <c:v>个人所得税占比（%）</c:v>
                </c:pt>
                <c:pt idx="2">
                  <c:v>公司所得税占比（%）</c:v>
                </c:pt>
                <c:pt idx="3">
                  <c:v>社会保险费占比（%）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4"/>
                <c:pt idx="0">
                  <c:v>0.3298</c:v>
                </c:pt>
                <c:pt idx="1">
                  <c:v>0.277</c:v>
                </c:pt>
                <c:pt idx="2">
                  <c:v>0.0755</c:v>
                </c:pt>
                <c:pt idx="3">
                  <c:v>0.1871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F9-46FD-A3B2-AF08B1AD9A4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瑞典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商品和服务税占比（%）</c:v>
                </c:pt>
                <c:pt idx="1">
                  <c:v>个人所得税占比（%）</c:v>
                </c:pt>
                <c:pt idx="2">
                  <c:v>公司所得税占比（%）</c:v>
                </c:pt>
                <c:pt idx="3">
                  <c:v>社会保险费占比（%）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4"/>
                <c:pt idx="0">
                  <c:v>0.2814</c:v>
                </c:pt>
                <c:pt idx="1">
                  <c:v>0.2907</c:v>
                </c:pt>
                <c:pt idx="2">
                  <c:v>0.0685</c:v>
                </c:pt>
                <c:pt idx="3">
                  <c:v>0.2238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AF9-46FD-A3B2-AF08B1AD9A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33924864"/>
        <c:axId val="-702705760"/>
      </c:barChart>
      <c:catAx>
        <c:axId val="-73392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02705760"/>
        <c:crosses val="autoZero"/>
        <c:auto val="1"/>
        <c:lblAlgn val="ctr"/>
        <c:lblOffset val="100"/>
        <c:noMultiLvlLbl val="0"/>
      </c:catAx>
      <c:valAx>
        <c:axId val="-702705760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3392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294741185080009"/>
          <c:y val="0.908951504696186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Times New Roman Regular" panose="02020603050405020304" charset="0"/>
              <a:ea typeface="Times New Roman Regular" panose="02020603050405020304" charset="0"/>
              <a:cs typeface="Times New Roman Regular" panose="02020603050405020304" charset="0"/>
              <a:sym typeface="Times New Roman Regular" panose="0202060305040502030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 b="0">
          <a:solidFill>
            <a:schemeClr val="tx1"/>
          </a:solidFill>
          <a:latin typeface="Times New Roman Regular" panose="02020603050405020304" charset="0"/>
          <a:ea typeface="Times New Roman Regular" panose="02020603050405020304" charset="0"/>
          <a:cs typeface="Times New Roman Regular" panose="02020603050405020304" charset="0"/>
          <a:sym typeface="Times New Roman Regular" panose="02020603050405020304" charset="0"/>
        </a:defRPr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65190054301229"/>
          <c:y val="0.0458934915940377"/>
          <c:w val="0.942156674966481"/>
          <c:h val="0.759021720540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中国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社会保障与福利支出占比（%）</c:v>
                </c:pt>
                <c:pt idx="1">
                  <c:v>健康支出占比（%）</c:v>
                </c:pt>
                <c:pt idx="2">
                  <c:v>教育支出占比（%）</c:v>
                </c:pt>
                <c:pt idx="3">
                  <c:v>住房与社会福利设施支出占比（%）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0.1081</c:v>
                </c:pt>
                <c:pt idx="1">
                  <c:v>0.068</c:v>
                </c:pt>
                <c:pt idx="2">
                  <c:v>0.1494</c:v>
                </c:pt>
                <c:pt idx="3">
                  <c:v>0.033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3C-4AAF-837D-CAF82C209D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美国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社会保障与福利支出占比（%）</c:v>
                </c:pt>
                <c:pt idx="1">
                  <c:v>健康支出占比（%）</c:v>
                </c:pt>
                <c:pt idx="2">
                  <c:v>教育支出占比（%）</c:v>
                </c:pt>
                <c:pt idx="3">
                  <c:v>住房与社会福利设施支出占比（%）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0.2079</c:v>
                </c:pt>
                <c:pt idx="1">
                  <c:v>0.2418</c:v>
                </c:pt>
                <c:pt idx="2">
                  <c:v>0.1623</c:v>
                </c:pt>
                <c:pt idx="3">
                  <c:v>0.0053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3C-4AAF-837D-CAF82C209D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日本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社会保障与福利支出占比（%）</c:v>
                </c:pt>
                <c:pt idx="1">
                  <c:v>健康支出占比（%）</c:v>
                </c:pt>
                <c:pt idx="2">
                  <c:v>教育支出占比（%）</c:v>
                </c:pt>
                <c:pt idx="3">
                  <c:v>住房与社会福利设施支出占比（%）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0.4074</c:v>
                </c:pt>
                <c:pt idx="1">
                  <c:v>0.1945</c:v>
                </c:pt>
                <c:pt idx="2">
                  <c:v>0.0872</c:v>
                </c:pt>
                <c:pt idx="3">
                  <c:v>0.0069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3C-4AAF-837D-CAF82C209D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法国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社会保障与福利支出占比（%）</c:v>
                </c:pt>
                <c:pt idx="1">
                  <c:v>健康支出占比（%）</c:v>
                </c:pt>
                <c:pt idx="2">
                  <c:v>教育支出占比（%）</c:v>
                </c:pt>
                <c:pt idx="3">
                  <c:v>住房与社会福利设施支出占比（%）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4"/>
                <c:pt idx="0">
                  <c:v>0.4309</c:v>
                </c:pt>
                <c:pt idx="1">
                  <c:v>0.1434</c:v>
                </c:pt>
                <c:pt idx="2">
                  <c:v>0.0959</c:v>
                </c:pt>
                <c:pt idx="3">
                  <c:v>0.0107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3C-4AAF-837D-CAF82C209D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英国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社会保障与福利支出占比（%）</c:v>
                </c:pt>
                <c:pt idx="1">
                  <c:v>健康支出占比（%）</c:v>
                </c:pt>
                <c:pt idx="2">
                  <c:v>教育支出占比（%）</c:v>
                </c:pt>
                <c:pt idx="3">
                  <c:v>住房与社会福利设施支出占比（%）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4"/>
                <c:pt idx="0">
                  <c:v>0.3838</c:v>
                </c:pt>
                <c:pt idx="1">
                  <c:v>0.1781</c:v>
                </c:pt>
                <c:pt idx="2">
                  <c:v>0.1195</c:v>
                </c:pt>
                <c:pt idx="3">
                  <c:v>0.0048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3C-4AAF-837D-CAF82C209D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瑞典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社会保障与福利支出占比（%）</c:v>
                </c:pt>
                <c:pt idx="1">
                  <c:v>健康支出占比（%）</c:v>
                </c:pt>
                <c:pt idx="2">
                  <c:v>教育支出占比（%）</c:v>
                </c:pt>
                <c:pt idx="3">
                  <c:v>住房与社会福利设施支出占比（%）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4"/>
                <c:pt idx="0">
                  <c:v>0.4163</c:v>
                </c:pt>
                <c:pt idx="1">
                  <c:v>0.1384</c:v>
                </c:pt>
                <c:pt idx="2">
                  <c:v>0.13</c:v>
                </c:pt>
                <c:pt idx="3">
                  <c:v>0.0074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F3C-4AAF-837D-CAF82C209D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29090528"/>
        <c:axId val="-829256160"/>
      </c:barChart>
      <c:catAx>
        <c:axId val="-829090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829256160"/>
        <c:crosses val="autoZero"/>
        <c:auto val="1"/>
        <c:lblAlgn val="ctr"/>
        <c:lblOffset val="100"/>
        <c:noMultiLvlLbl val="0"/>
      </c:catAx>
      <c:valAx>
        <c:axId val="-829256160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82909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373651868572862"/>
          <c:y val="0.90976597659766"/>
          <c:w val="0.313769751693002"/>
          <c:h val="0.083483348334833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Times New Roman Regular" panose="02020603050405020304" charset="0"/>
              <a:ea typeface="Times New Roman Regular" panose="02020603050405020304" charset="0"/>
              <a:cs typeface="Times New Roman Regular" panose="02020603050405020304" charset="0"/>
              <a:sym typeface="Times New Roman Regular" panose="0202060305040502030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 b="0">
          <a:solidFill>
            <a:schemeClr val="tx1"/>
          </a:solidFill>
          <a:latin typeface="Times New Roman Regular" panose="02020603050405020304" charset="0"/>
          <a:ea typeface="Times New Roman Regular" panose="02020603050405020304" charset="0"/>
          <a:cs typeface="Times New Roman Regular" panose="02020603050405020304" charset="0"/>
          <a:sym typeface="Times New Roman Regular" panose="02020603050405020304" charset="0"/>
        </a:defRPr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7745642597204"/>
          <c:y val="0.0376261330596887"/>
          <c:w val="0.942156674966481"/>
          <c:h val="0.759021720540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农村贫困人口（万人）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260348867482426"/>
                  <c:y val="0.3511563759813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DF-4B07-80F7-AE79AD6CD9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DF-4B07-80F7-AE79AD6CD9C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BDF-4B07-80F7-AE79AD6CD9C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BDF-4B07-80F7-AE79AD6CD9C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BDF-4B07-80F7-AE79AD6CD9C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BDF-4B07-80F7-AE79AD6CD9C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BDF-4B07-80F7-AE79AD6CD9C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BDF-4B07-80F7-AE79AD6CD9C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tx1"/>
                    </a:solidFill>
                    <a:latin typeface="Times New Roman Regular" panose="02020603050405020304" charset="0"/>
                    <a:ea typeface="Times New Roman Regular" panose="02020603050405020304" charset="0"/>
                    <a:cs typeface="Times New Roman Regular" panose="02020603050405020304" charset="0"/>
                    <a:sym typeface="Times New Roman Regular" panose="0202060305040502030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9899.0</c:v>
                </c:pt>
                <c:pt idx="1">
                  <c:v>8249.0</c:v>
                </c:pt>
                <c:pt idx="2">
                  <c:v>7017.0</c:v>
                </c:pt>
                <c:pt idx="3">
                  <c:v>5575.0</c:v>
                </c:pt>
                <c:pt idx="4">
                  <c:v>4335.0</c:v>
                </c:pt>
                <c:pt idx="5">
                  <c:v>3046.0</c:v>
                </c:pt>
                <c:pt idx="6">
                  <c:v>1660.0</c:v>
                </c:pt>
                <c:pt idx="7">
                  <c:v>551.0</c:v>
                </c:pt>
                <c:pt idx="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BDF-4B07-80F7-AE79AD6CD9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03201424"/>
        <c:axId val="-7031964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贫困县数量（个）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346263993751627"/>
                  <c:y val="-0.036282622533418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BDF-4B07-80F7-AE79AD6CD9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BDF-4B07-80F7-AE79AD6CD9C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BDF-4B07-80F7-AE79AD6CD9C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BDF-4B07-80F7-AE79AD6CD9C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BDF-4B07-80F7-AE79AD6CD9C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BDF-4B07-80F7-AE79AD6CD9C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BDF-4B07-80F7-AE79AD6CD9C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BDF-4B07-80F7-AE79AD6CD9C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BDF-4B07-80F7-AE79AD6CD9C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tx1"/>
                    </a:solidFill>
                    <a:latin typeface="Times New Roman Regular" panose="02020603050405020304" charset="0"/>
                    <a:ea typeface="Times New Roman Regular" panose="02020603050405020304" charset="0"/>
                    <a:cs typeface="Times New Roman Regular" panose="02020603050405020304" charset="0"/>
                    <a:sym typeface="Times New Roman Regular" panose="02020603050405020304" charset="0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832.0</c:v>
                </c:pt>
                <c:pt idx="1">
                  <c:v>832.0</c:v>
                </c:pt>
                <c:pt idx="2">
                  <c:v>832.0</c:v>
                </c:pt>
                <c:pt idx="3">
                  <c:v>832.0</c:v>
                </c:pt>
                <c:pt idx="4">
                  <c:v>804.0</c:v>
                </c:pt>
                <c:pt idx="5">
                  <c:v>679.0</c:v>
                </c:pt>
                <c:pt idx="6">
                  <c:v>396.0</c:v>
                </c:pt>
                <c:pt idx="7">
                  <c:v>52.0</c:v>
                </c:pt>
                <c:pt idx="8">
                  <c:v>0.0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2-4BDF-4B07-80F7-AE79AD6CD9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703191792"/>
        <c:axId val="-703188000"/>
      </c:lineChart>
      <c:catAx>
        <c:axId val="-703201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03196496"/>
        <c:crosses val="autoZero"/>
        <c:auto val="1"/>
        <c:lblAlgn val="ctr"/>
        <c:lblOffset val="100"/>
        <c:noMultiLvlLbl val="0"/>
      </c:catAx>
      <c:valAx>
        <c:axId val="-70319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03201424"/>
        <c:crosses val="autoZero"/>
        <c:crossBetween val="between"/>
      </c:valAx>
      <c:catAx>
        <c:axId val="-703191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703188000"/>
        <c:crosses val="autoZero"/>
        <c:auto val="1"/>
        <c:lblAlgn val="ctr"/>
        <c:lblOffset val="100"/>
        <c:noMultiLvlLbl val="0"/>
      </c:catAx>
      <c:valAx>
        <c:axId val="-70318800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0319179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212806308823552"/>
          <c:y val="0.8968288444830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/>
              </a:solidFill>
              <a:latin typeface="Times New Roman Regular" panose="02020603050405020304" charset="0"/>
              <a:ea typeface="Times New Roman Regular" panose="02020603050405020304" charset="0"/>
              <a:cs typeface="Times New Roman Regular" panose="02020603050405020304" charset="0"/>
              <a:sym typeface="Times New Roman Regular" panose="0202060305040502030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 b="1">
          <a:solidFill>
            <a:schemeClr val="tx1"/>
          </a:solidFill>
          <a:latin typeface="Times New Roman Regular" panose="02020603050405020304" charset="0"/>
          <a:ea typeface="Times New Roman Regular" panose="02020603050405020304" charset="0"/>
          <a:cs typeface="Times New Roman Regular" panose="02020603050405020304" charset="0"/>
          <a:sym typeface="Times New Roman Regular" panose="02020603050405020304" charset="0"/>
        </a:defRPr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7745642597204"/>
          <c:y val="0.0376261330596887"/>
          <c:w val="0.942156674966481"/>
          <c:h val="0.759021720540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贫困人口（亿人）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tx1"/>
                    </a:solidFill>
                    <a:latin typeface="Times New Roman Regular" panose="02020603050405020304" charset="0"/>
                    <a:ea typeface="Times New Roman Regular" panose="02020603050405020304" charset="0"/>
                    <a:cs typeface="Times New Roman Regular" panose="02020603050405020304" charset="0"/>
                    <a:sym typeface="Times New Roman Regular" panose="0202060305040502030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1981.0</c:v>
                </c:pt>
                <c:pt idx="1">
                  <c:v>2000.0</c:v>
                </c:pt>
                <c:pt idx="2">
                  <c:v>2020.0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8.780000000000001</c:v>
                </c:pt>
                <c:pt idx="1">
                  <c:v>0.3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E1-4B87-B232-DCC2EF1065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03789520"/>
        <c:axId val="-733066288"/>
      </c:barChart>
      <c:catAx>
        <c:axId val="-703789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33066288"/>
        <c:crosses val="autoZero"/>
        <c:auto val="1"/>
        <c:lblAlgn val="ctr"/>
        <c:lblOffset val="100"/>
        <c:noMultiLvlLbl val="0"/>
      </c:catAx>
      <c:valAx>
        <c:axId val="-73306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0378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323785842800017"/>
          <c:y val="0.899214937407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/>
              </a:solidFill>
              <a:latin typeface="Times New Roman Regular" panose="02020603050405020304" charset="0"/>
              <a:ea typeface="Times New Roman Regular" panose="02020603050405020304" charset="0"/>
              <a:cs typeface="Times New Roman Regular" panose="02020603050405020304" charset="0"/>
              <a:sym typeface="Times New Roman Regular" panose="0202060305040502030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 b="1">
          <a:solidFill>
            <a:schemeClr val="tx1"/>
          </a:solidFill>
          <a:latin typeface="Times New Roman Regular" panose="02020603050405020304" charset="0"/>
          <a:ea typeface="Times New Roman Regular" panose="02020603050405020304" charset="0"/>
          <a:cs typeface="Times New Roman Regular" panose="02020603050405020304" charset="0"/>
          <a:sym typeface="Times New Roman Regular" panose="0202060305040502030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3570910146611"/>
          <c:y val="0.0763327948303716"/>
          <c:w val="0.922223835099434"/>
          <c:h val="0.8048061389337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城乡收入比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0124110901437074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2.56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F12-4C4F-BFD9-7C3F46FDC9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0F12-4C4F-BFD9-7C3F46FDC92C}"/>
                </c:ex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-0.00275802003193497"/>
                  <c:y val="0.10379644588045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2.50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0F12-4C4F-BFD9-7C3F46FDC9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Times New Roman Regular" panose="02020603050405020304" charset="0"/>
                    <a:ea typeface="Times New Roman Regular" panose="02020603050405020304" charset="0"/>
                    <a:cs typeface="Times New Roman Regular" panose="02020603050405020304" charset="0"/>
                    <a:sym typeface="Times New Roman Regular" panose="0202060305040502030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Sheet1!$A$2:$A$45</c:f>
              <c:numCache>
                <c:formatCode>General</c:formatCode>
                <c:ptCount val="44"/>
                <c:pt idx="0">
                  <c:v>1978.0</c:v>
                </c:pt>
                <c:pt idx="1">
                  <c:v>1979.0</c:v>
                </c:pt>
                <c:pt idx="2">
                  <c:v>1980.0</c:v>
                </c:pt>
                <c:pt idx="3">
                  <c:v>1981.0</c:v>
                </c:pt>
                <c:pt idx="4">
                  <c:v>1982.0</c:v>
                </c:pt>
                <c:pt idx="5">
                  <c:v>1983.0</c:v>
                </c:pt>
                <c:pt idx="6">
                  <c:v>1984.0</c:v>
                </c:pt>
                <c:pt idx="7">
                  <c:v>1985.0</c:v>
                </c:pt>
                <c:pt idx="8">
                  <c:v>1986.0</c:v>
                </c:pt>
                <c:pt idx="9">
                  <c:v>1987.0</c:v>
                </c:pt>
                <c:pt idx="10">
                  <c:v>1988.0</c:v>
                </c:pt>
                <c:pt idx="11">
                  <c:v>1989.0</c:v>
                </c:pt>
                <c:pt idx="12">
                  <c:v>1990.0</c:v>
                </c:pt>
                <c:pt idx="13">
                  <c:v>1991.0</c:v>
                </c:pt>
                <c:pt idx="14">
                  <c:v>1992.0</c:v>
                </c:pt>
                <c:pt idx="15">
                  <c:v>1993.0</c:v>
                </c:pt>
                <c:pt idx="16">
                  <c:v>1994.0</c:v>
                </c:pt>
                <c:pt idx="17">
                  <c:v>1995.0</c:v>
                </c:pt>
                <c:pt idx="18">
                  <c:v>1996.0</c:v>
                </c:pt>
                <c:pt idx="19">
                  <c:v>1997.0</c:v>
                </c:pt>
                <c:pt idx="20">
                  <c:v>1998.0</c:v>
                </c:pt>
                <c:pt idx="21">
                  <c:v>1999.0</c:v>
                </c:pt>
                <c:pt idx="22">
                  <c:v>2000.0</c:v>
                </c:pt>
                <c:pt idx="23">
                  <c:v>2001.0</c:v>
                </c:pt>
                <c:pt idx="24">
                  <c:v>2002.0</c:v>
                </c:pt>
                <c:pt idx="25">
                  <c:v>2003.0</c:v>
                </c:pt>
                <c:pt idx="26">
                  <c:v>2004.0</c:v>
                </c:pt>
                <c:pt idx="27">
                  <c:v>2005.0</c:v>
                </c:pt>
                <c:pt idx="28">
                  <c:v>2006.0</c:v>
                </c:pt>
                <c:pt idx="29">
                  <c:v>2007.0</c:v>
                </c:pt>
                <c:pt idx="30">
                  <c:v>2008.0</c:v>
                </c:pt>
                <c:pt idx="31">
                  <c:v>2009.0</c:v>
                </c:pt>
                <c:pt idx="32">
                  <c:v>2010.0</c:v>
                </c:pt>
                <c:pt idx="33">
                  <c:v>2011.0</c:v>
                </c:pt>
                <c:pt idx="34">
                  <c:v>2012.0</c:v>
                </c:pt>
                <c:pt idx="35">
                  <c:v>2013.0</c:v>
                </c:pt>
                <c:pt idx="36">
                  <c:v>2014.0</c:v>
                </c:pt>
                <c:pt idx="37">
                  <c:v>2015.0</c:v>
                </c:pt>
                <c:pt idx="38">
                  <c:v>2016.0</c:v>
                </c:pt>
                <c:pt idx="39">
                  <c:v>2017.0</c:v>
                </c:pt>
                <c:pt idx="40">
                  <c:v>2018.0</c:v>
                </c:pt>
                <c:pt idx="41">
                  <c:v>2019.0</c:v>
                </c:pt>
                <c:pt idx="42">
                  <c:v>2020.0</c:v>
                </c:pt>
                <c:pt idx="43">
                  <c:v>2021.0</c:v>
                </c:pt>
              </c:numCache>
            </c:num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2.55970149253731</c:v>
                </c:pt>
                <c:pt idx="1">
                  <c:v>2.53125</c:v>
                </c:pt>
                <c:pt idx="2">
                  <c:v>2.50261780104712</c:v>
                </c:pt>
                <c:pt idx="3">
                  <c:v>2.24215246636771</c:v>
                </c:pt>
                <c:pt idx="4">
                  <c:v>1.98148148148148</c:v>
                </c:pt>
                <c:pt idx="5">
                  <c:v>1.82258064516129</c:v>
                </c:pt>
                <c:pt idx="6">
                  <c:v>1.83661971830986</c:v>
                </c:pt>
                <c:pt idx="7">
                  <c:v>1.85678391959799</c:v>
                </c:pt>
                <c:pt idx="8">
                  <c:v>2.125</c:v>
                </c:pt>
                <c:pt idx="9">
                  <c:v>2.16414686825054</c:v>
                </c:pt>
                <c:pt idx="10">
                  <c:v>2.1651376146789</c:v>
                </c:pt>
                <c:pt idx="11">
                  <c:v>2.28239202657807</c:v>
                </c:pt>
                <c:pt idx="12">
                  <c:v>2.20116618075802</c:v>
                </c:pt>
                <c:pt idx="13">
                  <c:v>2.399153737658669</c:v>
                </c:pt>
                <c:pt idx="14">
                  <c:v>2.585459183673469</c:v>
                </c:pt>
                <c:pt idx="15">
                  <c:v>2.79501084598698</c:v>
                </c:pt>
                <c:pt idx="16">
                  <c:v>2.86322686322686</c:v>
                </c:pt>
                <c:pt idx="17">
                  <c:v>2.71419518377693</c:v>
                </c:pt>
                <c:pt idx="18">
                  <c:v>2.512461059190029</c:v>
                </c:pt>
                <c:pt idx="19">
                  <c:v>2.4688995215311</c:v>
                </c:pt>
                <c:pt idx="20">
                  <c:v>2.4956241363427</c:v>
                </c:pt>
                <c:pt idx="21">
                  <c:v>2.61956034096007</c:v>
                </c:pt>
                <c:pt idx="22">
                  <c:v>2.74145486415425</c:v>
                </c:pt>
                <c:pt idx="23">
                  <c:v>2.835064395513089</c:v>
                </c:pt>
                <c:pt idx="24">
                  <c:v>3.02570185844207</c:v>
                </c:pt>
                <c:pt idx="25">
                  <c:v>3.12490706319703</c:v>
                </c:pt>
                <c:pt idx="26">
                  <c:v>3.08391146349521</c:v>
                </c:pt>
                <c:pt idx="27">
                  <c:v>3.08071216617211</c:v>
                </c:pt>
                <c:pt idx="28">
                  <c:v>3.114446529080679</c:v>
                </c:pt>
                <c:pt idx="29">
                  <c:v>3.14374855558123</c:v>
                </c:pt>
                <c:pt idx="30">
                  <c:v>3.110422084416879</c:v>
                </c:pt>
                <c:pt idx="31">
                  <c:v>3.109659613615459</c:v>
                </c:pt>
                <c:pt idx="32">
                  <c:v>2.99410076530612</c:v>
                </c:pt>
                <c:pt idx="33">
                  <c:v>2.897890181228019</c:v>
                </c:pt>
                <c:pt idx="34">
                  <c:v>2.876028132077719</c:v>
                </c:pt>
                <c:pt idx="35">
                  <c:v>2.806680805938489</c:v>
                </c:pt>
                <c:pt idx="36">
                  <c:v>2.74992849652016</c:v>
                </c:pt>
                <c:pt idx="37">
                  <c:v>2.73113290141832</c:v>
                </c:pt>
                <c:pt idx="38">
                  <c:v>2.71908112917577</c:v>
                </c:pt>
                <c:pt idx="39">
                  <c:v>2.70964860035736</c:v>
                </c:pt>
                <c:pt idx="40">
                  <c:v>2.68529794075392</c:v>
                </c:pt>
                <c:pt idx="41">
                  <c:v>2.64396729292803</c:v>
                </c:pt>
                <c:pt idx="42">
                  <c:v>2.55875313758683</c:v>
                </c:pt>
                <c:pt idx="43">
                  <c:v>2.50446357825788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C-0F12-4C4F-BFD9-7C3F46FDC9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741201104"/>
        <c:axId val="-740393216"/>
      </c:lineChart>
      <c:catAx>
        <c:axId val="-741201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40393216"/>
        <c:crosses val="autoZero"/>
        <c:auto val="1"/>
        <c:lblAlgn val="ctr"/>
        <c:lblOffset val="100"/>
        <c:noMultiLvlLbl val="1"/>
      </c:catAx>
      <c:valAx>
        <c:axId val="-74039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[Red]\(#,##0.0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0" vertOverflow="ellipsis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41201104"/>
        <c:crosses val="autoZero"/>
        <c:crossBetween val="between"/>
        <c:minorUnit val="0.01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853389461460299"/>
          <c:y val="0.0791599353796446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Times New Roman Regular" panose="02020603050405020304" charset="0"/>
              <a:ea typeface="Times New Roman Regular" panose="02020603050405020304" charset="0"/>
              <a:cs typeface="Times New Roman Regular" panose="02020603050405020304" charset="0"/>
              <a:sym typeface="Times New Roman Regular" panose="02020603050405020304" charset="0"/>
            </a:defRPr>
          </a:pPr>
          <a:endParaRPr lang="zh-CN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 sz="1200">
          <a:solidFill>
            <a:schemeClr val="tx1"/>
          </a:solidFill>
          <a:latin typeface="Times New Roman Regular" panose="02020603050405020304" charset="0"/>
          <a:ea typeface="Times New Roman Regular" panose="02020603050405020304" charset="0"/>
          <a:cs typeface="Times New Roman Regular" panose="02020603050405020304" charset="0"/>
          <a:sym typeface="Times New Roman Regular" panose="0202060305040502030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8088942307692"/>
          <c:y val="0.0376870496951783"/>
          <c:w val="0.942157451923077"/>
          <c:h val="0.764086458525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2021年中国各省人均GDP（万元）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47ED-4F1E-98F3-2C6EE7B4B4B8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47ED-4F1E-98F3-2C6EE7B4B4B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 Regular" panose="02020603050405020304" charset="0"/>
                    <a:ea typeface="Times New Roman Regular" panose="02020603050405020304" charset="0"/>
                    <a:cs typeface="Times New Roman Regular" panose="02020603050405020304" charset="0"/>
                    <a:sym typeface="Times New Roman Regular" panose="0202060305040502030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Sheet1!$A$2:$A$32</c:f>
              <c:strCache>
                <c:ptCount val="31"/>
                <c:pt idx="0">
                  <c:v>北京</c:v>
                </c:pt>
                <c:pt idx="1">
                  <c:v>上海</c:v>
                </c:pt>
                <c:pt idx="2">
                  <c:v>江苏</c:v>
                </c:pt>
                <c:pt idx="3">
                  <c:v>福建</c:v>
                </c:pt>
                <c:pt idx="4">
                  <c:v>浙江</c:v>
                </c:pt>
                <c:pt idx="5">
                  <c:v>天津</c:v>
                </c:pt>
                <c:pt idx="6">
                  <c:v>广东</c:v>
                </c:pt>
                <c:pt idx="7">
                  <c:v>重庆</c:v>
                </c:pt>
                <c:pt idx="8">
                  <c:v>湖北</c:v>
                </c:pt>
                <c:pt idx="9">
                  <c:v>内蒙古</c:v>
                </c:pt>
                <c:pt idx="10">
                  <c:v>山东</c:v>
                </c:pt>
                <c:pt idx="11">
                  <c:v>陕西</c:v>
                </c:pt>
                <c:pt idx="12">
                  <c:v>安徽</c:v>
                </c:pt>
                <c:pt idx="13">
                  <c:v>湖南</c:v>
                </c:pt>
                <c:pt idx="14">
                  <c:v>江西</c:v>
                </c:pt>
                <c:pt idx="15">
                  <c:v>辽宁</c:v>
                </c:pt>
                <c:pt idx="16">
                  <c:v>山西</c:v>
                </c:pt>
                <c:pt idx="17">
                  <c:v>四川</c:v>
                </c:pt>
                <c:pt idx="18">
                  <c:v>海南</c:v>
                </c:pt>
                <c:pt idx="19">
                  <c:v>新疆</c:v>
                </c:pt>
                <c:pt idx="20">
                  <c:v>河南</c:v>
                </c:pt>
                <c:pt idx="21">
                  <c:v>云南</c:v>
                </c:pt>
                <c:pt idx="22">
                  <c:v>青海</c:v>
                </c:pt>
                <c:pt idx="23">
                  <c:v>西藏</c:v>
                </c:pt>
                <c:pt idx="24">
                  <c:v>吉林</c:v>
                </c:pt>
                <c:pt idx="25">
                  <c:v>河北</c:v>
                </c:pt>
                <c:pt idx="26">
                  <c:v>宁夏</c:v>
                </c:pt>
                <c:pt idx="27">
                  <c:v>贵州</c:v>
                </c:pt>
                <c:pt idx="28">
                  <c:v>广西</c:v>
                </c:pt>
                <c:pt idx="29">
                  <c:v>黑龙江</c:v>
                </c:pt>
                <c:pt idx="30">
                  <c:v>甘肃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18.39</c:v>
                </c:pt>
                <c:pt idx="1">
                  <c:v>17.38</c:v>
                </c:pt>
                <c:pt idx="2">
                  <c:v>13.73</c:v>
                </c:pt>
                <c:pt idx="3">
                  <c:v>11.75</c:v>
                </c:pt>
                <c:pt idx="4">
                  <c:v>11.39</c:v>
                </c:pt>
                <c:pt idx="5">
                  <c:v>11.32</c:v>
                </c:pt>
                <c:pt idx="6">
                  <c:v>9.870000000000002</c:v>
                </c:pt>
                <c:pt idx="7">
                  <c:v>8.700000000000001</c:v>
                </c:pt>
                <c:pt idx="8">
                  <c:v>8.66</c:v>
                </c:pt>
                <c:pt idx="9">
                  <c:v>8.530000000000001</c:v>
                </c:pt>
                <c:pt idx="10">
                  <c:v>8.18</c:v>
                </c:pt>
                <c:pt idx="11">
                  <c:v>7.54</c:v>
                </c:pt>
                <c:pt idx="12">
                  <c:v>7.04</c:v>
                </c:pt>
                <c:pt idx="13">
                  <c:v>6.93</c:v>
                </c:pt>
                <c:pt idx="14">
                  <c:v>6.55</c:v>
                </c:pt>
                <c:pt idx="15">
                  <c:v>6.48</c:v>
                </c:pt>
                <c:pt idx="16">
                  <c:v>6.47</c:v>
                </c:pt>
                <c:pt idx="17">
                  <c:v>6.44</c:v>
                </c:pt>
                <c:pt idx="18">
                  <c:v>6.42</c:v>
                </c:pt>
                <c:pt idx="19">
                  <c:v>6.189999999999999</c:v>
                </c:pt>
                <c:pt idx="20">
                  <c:v>5.93</c:v>
                </c:pt>
                <c:pt idx="21">
                  <c:v>5.75</c:v>
                </c:pt>
                <c:pt idx="22">
                  <c:v>5.649999999999999</c:v>
                </c:pt>
                <c:pt idx="23">
                  <c:v>5.52</c:v>
                </c:pt>
                <c:pt idx="24">
                  <c:v>5.5</c:v>
                </c:pt>
                <c:pt idx="25">
                  <c:v>5.41</c:v>
                </c:pt>
                <c:pt idx="26">
                  <c:v>5.28</c:v>
                </c:pt>
                <c:pt idx="27">
                  <c:v>5.08</c:v>
                </c:pt>
                <c:pt idx="28">
                  <c:v>4.94</c:v>
                </c:pt>
                <c:pt idx="29">
                  <c:v>4.67</c:v>
                </c:pt>
                <c:pt idx="30">
                  <c:v>4.09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47ED-4F1E-98F3-2C6EE7B4B4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59254752"/>
        <c:axId val="-879488288"/>
      </c:barChart>
      <c:catAx>
        <c:axId val="-75925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879488288"/>
        <c:crosses val="autoZero"/>
        <c:auto val="1"/>
        <c:lblAlgn val="ctr"/>
        <c:lblOffset val="100"/>
        <c:noMultiLvlLbl val="0"/>
      </c:catAx>
      <c:valAx>
        <c:axId val="-87948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5925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683386527456601"/>
          <c:y val="0.0995124472118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 Regular" panose="02020603050405020304" charset="0"/>
              <a:ea typeface="Times New Roman Regular" panose="02020603050405020304" charset="0"/>
              <a:cs typeface="Times New Roman Regular" panose="02020603050405020304" charset="0"/>
              <a:sym typeface="Times New Roman Regular" panose="0202060305040502030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latin typeface="Times New Roman Regular" panose="02020603050405020304" charset="0"/>
          <a:ea typeface="Times New Roman Regular" panose="02020603050405020304" charset="0"/>
          <a:cs typeface="Times New Roman Regular" panose="02020603050405020304" charset="0"/>
          <a:sym typeface="Times New Roman Regular" panose="0202060305040502030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年平均工资（元）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100" b="0" i="0" u="none" strike="noStrike" kern="1200" baseline="0">
                    <a:solidFill>
                      <a:schemeClr val="tx1"/>
                    </a:solidFill>
                    <a:latin typeface="Times New Roman Regular" panose="02020603050405020304" charset="0"/>
                    <a:ea typeface="Times New Roman Regular" panose="02020603050405020304" charset="0"/>
                    <a:cs typeface="Times New Roman Regular" panose="02020603050405020304" charset="0"/>
                    <a:sym typeface="Times New Roman Regular" panose="0202060305040502030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农、林、牧、渔业</c:v>
                </c:pt>
                <c:pt idx="1">
                  <c:v>住宿和餐饮业</c:v>
                </c:pt>
                <c:pt idx="2">
                  <c:v>居民服务、修理和其他服务业</c:v>
                </c:pt>
                <c:pt idx="3">
                  <c:v>水利、环境和公共设施管理业</c:v>
                </c:pt>
                <c:pt idx="4">
                  <c:v>建筑业</c:v>
                </c:pt>
                <c:pt idx="5">
                  <c:v>制造业</c:v>
                </c:pt>
                <c:pt idx="6">
                  <c:v>房地产业</c:v>
                </c:pt>
                <c:pt idx="7">
                  <c:v>租赁和商务服务业</c:v>
                </c:pt>
                <c:pt idx="8">
                  <c:v>批发和零售业</c:v>
                </c:pt>
                <c:pt idx="9">
                  <c:v>采矿业</c:v>
                </c:pt>
                <c:pt idx="10">
                  <c:v>交通运输、仓储和邮政业</c:v>
                </c:pt>
                <c:pt idx="11">
                  <c:v>公共管理、社会保障和社会组织</c:v>
                </c:pt>
                <c:pt idx="12">
                  <c:v>教育</c:v>
                </c:pt>
                <c:pt idx="13">
                  <c:v>文化、体育和娱乐业</c:v>
                </c:pt>
                <c:pt idx="14">
                  <c:v>卫生和社会工作</c:v>
                </c:pt>
                <c:pt idx="15">
                  <c:v>电力、热力、燃气及水生产和供应业</c:v>
                </c:pt>
                <c:pt idx="16">
                  <c:v>金融业</c:v>
                </c:pt>
                <c:pt idx="17">
                  <c:v>科学研究和技术服务业</c:v>
                </c:pt>
                <c:pt idx="18">
                  <c:v>信息传输、软件和信息技术服务业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48540.0</c:v>
                </c:pt>
                <c:pt idx="1">
                  <c:v>48833.0</c:v>
                </c:pt>
                <c:pt idx="2">
                  <c:v>60722.0</c:v>
                </c:pt>
                <c:pt idx="3">
                  <c:v>63914.0</c:v>
                </c:pt>
                <c:pt idx="4">
                  <c:v>69986.0</c:v>
                </c:pt>
                <c:pt idx="5">
                  <c:v>82783.0</c:v>
                </c:pt>
                <c:pt idx="6">
                  <c:v>83807.0</c:v>
                </c:pt>
                <c:pt idx="7">
                  <c:v>92924.0</c:v>
                </c:pt>
                <c:pt idx="8">
                  <c:v>96521.0</c:v>
                </c:pt>
                <c:pt idx="9">
                  <c:v>96674.0</c:v>
                </c:pt>
                <c:pt idx="10">
                  <c:v>100642.0</c:v>
                </c:pt>
                <c:pt idx="11">
                  <c:v>104487.0</c:v>
                </c:pt>
                <c:pt idx="12">
                  <c:v>106474.0</c:v>
                </c:pt>
                <c:pt idx="13">
                  <c:v>112081.0</c:v>
                </c:pt>
                <c:pt idx="14">
                  <c:v>115449.0</c:v>
                </c:pt>
                <c:pt idx="15">
                  <c:v>116728.0</c:v>
                </c:pt>
                <c:pt idx="16">
                  <c:v>133390.0</c:v>
                </c:pt>
                <c:pt idx="17">
                  <c:v>139851.0</c:v>
                </c:pt>
                <c:pt idx="18">
                  <c:v>177544.0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F2-4D99-B642-D8E0299AA3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-730699136"/>
        <c:axId val="-730790544"/>
      </c:barChart>
      <c:catAx>
        <c:axId val="-7306991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30790544"/>
        <c:crosses val="autoZero"/>
        <c:auto val="1"/>
        <c:lblAlgn val="ctr"/>
        <c:lblOffset val="100"/>
        <c:noMultiLvlLbl val="0"/>
      </c:catAx>
      <c:valAx>
        <c:axId val="-7307905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3069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tx1"/>
              </a:solidFill>
              <a:latin typeface="Times New Roman Regular" panose="02020603050405020304" charset="0"/>
              <a:ea typeface="Times New Roman Regular" panose="02020603050405020304" charset="0"/>
              <a:cs typeface="Times New Roman Regular" panose="02020603050405020304" charset="0"/>
              <a:sym typeface="Times New Roman Regular" panose="0202060305040502030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solidFill>
            <a:schemeClr val="tx1"/>
          </a:solidFill>
          <a:latin typeface="Times New Roman Regular" panose="02020603050405020304" charset="0"/>
          <a:ea typeface="Times New Roman Regular" panose="02020603050405020304" charset="0"/>
          <a:cs typeface="Times New Roman Regular" panose="02020603050405020304" charset="0"/>
          <a:sym typeface="Times New Roman Regular" panose="02020603050405020304" charset="0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7745642597204"/>
          <c:y val="0.0376261330596887"/>
          <c:w val="0.942156674966481"/>
          <c:h val="0.626497883936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1979-1989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个人护理</c:v>
                </c:pt>
                <c:pt idx="1">
                  <c:v>食品/清洁服务</c:v>
                </c:pt>
                <c:pt idx="2">
                  <c:v>安保服务</c:v>
                </c:pt>
                <c:pt idx="3">
                  <c:v>操作员/劳工</c:v>
                </c:pt>
                <c:pt idx="4">
                  <c:v>制造</c:v>
                </c:pt>
                <c:pt idx="5">
                  <c:v>办公员/管理员</c:v>
                </c:pt>
                <c:pt idx="6">
                  <c:v>销售员</c:v>
                </c:pt>
                <c:pt idx="7">
                  <c:v>技术人员</c:v>
                </c:pt>
                <c:pt idx="8">
                  <c:v>教授</c:v>
                </c:pt>
                <c:pt idx="9">
                  <c:v>经理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0.233</c:v>
                </c:pt>
                <c:pt idx="1">
                  <c:v>0.265</c:v>
                </c:pt>
                <c:pt idx="2">
                  <c:v>0.33</c:v>
                </c:pt>
                <c:pt idx="3">
                  <c:v>-0.018</c:v>
                </c:pt>
                <c:pt idx="4">
                  <c:v>0.034</c:v>
                </c:pt>
                <c:pt idx="5">
                  <c:v>0.16</c:v>
                </c:pt>
                <c:pt idx="6">
                  <c:v>0.39</c:v>
                </c:pt>
                <c:pt idx="7">
                  <c:v>0.39</c:v>
                </c:pt>
                <c:pt idx="8">
                  <c:v>0.335</c:v>
                </c:pt>
                <c:pt idx="9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95-49E8-8D3D-CED9FAE4DD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1989-1999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个人护理</c:v>
                </c:pt>
                <c:pt idx="1">
                  <c:v>食品/清洁服务</c:v>
                </c:pt>
                <c:pt idx="2">
                  <c:v>安保服务</c:v>
                </c:pt>
                <c:pt idx="3">
                  <c:v>操作员/劳工</c:v>
                </c:pt>
                <c:pt idx="4">
                  <c:v>制造</c:v>
                </c:pt>
                <c:pt idx="5">
                  <c:v>办公员/管理员</c:v>
                </c:pt>
                <c:pt idx="6">
                  <c:v>销售员</c:v>
                </c:pt>
                <c:pt idx="7">
                  <c:v>技术人员</c:v>
                </c:pt>
                <c:pt idx="8">
                  <c:v>教授</c:v>
                </c:pt>
                <c:pt idx="9">
                  <c:v>经理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0.36</c:v>
                </c:pt>
                <c:pt idx="1">
                  <c:v>0.193</c:v>
                </c:pt>
                <c:pt idx="2">
                  <c:v>0.25</c:v>
                </c:pt>
                <c:pt idx="3">
                  <c:v>0.019</c:v>
                </c:pt>
                <c:pt idx="4">
                  <c:v>0.198</c:v>
                </c:pt>
                <c:pt idx="5">
                  <c:v>0.107</c:v>
                </c:pt>
                <c:pt idx="6">
                  <c:v>0.102</c:v>
                </c:pt>
                <c:pt idx="7">
                  <c:v>0.163</c:v>
                </c:pt>
                <c:pt idx="8">
                  <c:v>0.282</c:v>
                </c:pt>
                <c:pt idx="9">
                  <c:v>0.218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95-49E8-8D3D-CED9FAE4DD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1999-2007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个人护理</c:v>
                </c:pt>
                <c:pt idx="1">
                  <c:v>食品/清洁服务</c:v>
                </c:pt>
                <c:pt idx="2">
                  <c:v>安保服务</c:v>
                </c:pt>
                <c:pt idx="3">
                  <c:v>操作员/劳工</c:v>
                </c:pt>
                <c:pt idx="4">
                  <c:v>制造</c:v>
                </c:pt>
                <c:pt idx="5">
                  <c:v>办公员/管理员</c:v>
                </c:pt>
                <c:pt idx="6">
                  <c:v>销售员</c:v>
                </c:pt>
                <c:pt idx="7">
                  <c:v>技术人员</c:v>
                </c:pt>
                <c:pt idx="8">
                  <c:v>教授</c:v>
                </c:pt>
                <c:pt idx="9">
                  <c:v>经理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0">
                  <c:v>0.208</c:v>
                </c:pt>
                <c:pt idx="1">
                  <c:v>0.202</c:v>
                </c:pt>
                <c:pt idx="2">
                  <c:v>0.12</c:v>
                </c:pt>
                <c:pt idx="3">
                  <c:v>-0.009</c:v>
                </c:pt>
                <c:pt idx="4">
                  <c:v>-0.025</c:v>
                </c:pt>
                <c:pt idx="5">
                  <c:v>-0.005</c:v>
                </c:pt>
                <c:pt idx="6">
                  <c:v>0.088</c:v>
                </c:pt>
                <c:pt idx="7">
                  <c:v>0.05</c:v>
                </c:pt>
                <c:pt idx="8">
                  <c:v>0.108</c:v>
                </c:pt>
                <c:pt idx="9">
                  <c:v>0.102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95-49E8-8D3D-CED9FAE4DD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2007-2012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个人护理</c:v>
                </c:pt>
                <c:pt idx="1">
                  <c:v>食品/清洁服务</c:v>
                </c:pt>
                <c:pt idx="2">
                  <c:v>安保服务</c:v>
                </c:pt>
                <c:pt idx="3">
                  <c:v>操作员/劳工</c:v>
                </c:pt>
                <c:pt idx="4">
                  <c:v>制造</c:v>
                </c:pt>
                <c:pt idx="5">
                  <c:v>办公员/管理员</c:v>
                </c:pt>
                <c:pt idx="6">
                  <c:v>销售员</c:v>
                </c:pt>
                <c:pt idx="7">
                  <c:v>技术人员</c:v>
                </c:pt>
                <c:pt idx="8">
                  <c:v>教授</c:v>
                </c:pt>
                <c:pt idx="9">
                  <c:v>经理</c:v>
                </c:pt>
              </c:strCache>
            </c:strRef>
          </c:cat>
          <c:val>
            <c:numRef>
              <c:f>Sheet1!$E$2:$E$11</c:f>
              <c:numCache>
                <c:formatCode>0.00%</c:formatCode>
                <c:ptCount val="10"/>
                <c:pt idx="0">
                  <c:v>0.1</c:v>
                </c:pt>
                <c:pt idx="1">
                  <c:v>0.036</c:v>
                </c:pt>
                <c:pt idx="2">
                  <c:v>0.02</c:v>
                </c:pt>
                <c:pt idx="3">
                  <c:v>-0.098</c:v>
                </c:pt>
                <c:pt idx="4">
                  <c:v>-0.15</c:v>
                </c:pt>
                <c:pt idx="5">
                  <c:v>-0.056</c:v>
                </c:pt>
                <c:pt idx="6">
                  <c:v>-0.086</c:v>
                </c:pt>
                <c:pt idx="7">
                  <c:v>0.021</c:v>
                </c:pt>
                <c:pt idx="8">
                  <c:v>0.057</c:v>
                </c:pt>
                <c:pt idx="9">
                  <c:v>-0.03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95-49E8-8D3D-CED9FAE4DD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36743456"/>
        <c:axId val="-730840368"/>
      </c:barChart>
      <c:catAx>
        <c:axId val="-736743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30840368"/>
        <c:crosses val="autoZero"/>
        <c:auto val="1"/>
        <c:lblAlgn val="ctr"/>
        <c:lblOffset val="100"/>
        <c:noMultiLvlLbl val="0"/>
      </c:catAx>
      <c:valAx>
        <c:axId val="-730840368"/>
        <c:scaling>
          <c:orientation val="minMax"/>
          <c:max val="0.4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3674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253473628672017"/>
          <c:y val="0.916866412432098"/>
          <c:w val="0.538085227702907"/>
          <c:h val="0.08275711947489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/>
              </a:solidFill>
              <a:latin typeface="Times New Roman Regular" panose="02020603050405020304" charset="0"/>
              <a:ea typeface="Times New Roman Regular" panose="02020603050405020304" charset="0"/>
              <a:cs typeface="Times New Roman Regular" panose="02020603050405020304" charset="0"/>
              <a:sym typeface="Times New Roman Regular" panose="0202060305040502030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 b="0">
          <a:solidFill>
            <a:schemeClr val="tx1"/>
          </a:solidFill>
          <a:latin typeface="Times New Roman Regular" panose="02020603050405020304" charset="0"/>
          <a:ea typeface="Times New Roman Regular" panose="02020603050405020304" charset="0"/>
          <a:cs typeface="Times New Roman Regular" panose="02020603050405020304" charset="0"/>
          <a:sym typeface="Times New Roman Regular" panose="02020603050405020304" charset="0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8689903846154"/>
          <c:y val="0.0351728320194057"/>
          <c:w val="0.942156674966481"/>
          <c:h val="0.759021720540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1960年GDP总量（万亿美元）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Times New Roman Regular" panose="02020603050405020304" charset="0"/>
                    <a:ea typeface="Times New Roman Regular" panose="02020603050405020304" charset="0"/>
                    <a:cs typeface="Times New Roman Regular" panose="02020603050405020304" charset="0"/>
                    <a:sym typeface="Times New Roman Regular" panose="0202060305040502030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高收入国家</c:v>
                </c:pt>
                <c:pt idx="1">
                  <c:v>中等收入国家</c:v>
                </c:pt>
                <c:pt idx="2">
                  <c:v>低收入国家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1.06</c:v>
                </c:pt>
                <c:pt idx="1">
                  <c:v>0.3</c:v>
                </c:pt>
                <c:pt idx="2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80-4B85-B403-D2BDE106A8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2018年GDP总量（万亿美元）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Times New Roman Regular" panose="02020603050405020304" charset="0"/>
                    <a:ea typeface="Times New Roman Regular" panose="02020603050405020304" charset="0"/>
                    <a:cs typeface="Times New Roman Regular" panose="02020603050405020304" charset="0"/>
                    <a:sym typeface="Times New Roman Regular" panose="0202060305040502030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高收入国家</c:v>
                </c:pt>
                <c:pt idx="1">
                  <c:v>中等收入国家</c:v>
                </c:pt>
                <c:pt idx="2">
                  <c:v>低收入国家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54.2</c:v>
                </c:pt>
                <c:pt idx="1">
                  <c:v>31.1</c:v>
                </c:pt>
                <c:pt idx="2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80-4B85-B403-D2BDE106A8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01102656"/>
        <c:axId val="-70109864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GDP增长倍数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Times New Roman Regular" panose="02020603050405020304" charset="0"/>
                    <a:ea typeface="Times New Roman Regular" panose="02020603050405020304" charset="0"/>
                    <a:cs typeface="Times New Roman Regular" panose="02020603050405020304" charset="0"/>
                    <a:sym typeface="Times New Roman Regular" panose="02020603050405020304" charset="0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高收入国家</c:v>
                </c:pt>
                <c:pt idx="1">
                  <c:v>中等收入国家</c:v>
                </c:pt>
                <c:pt idx="2">
                  <c:v>低收入国家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51.0</c:v>
                </c:pt>
                <c:pt idx="1">
                  <c:v>98.0</c:v>
                </c:pt>
                <c:pt idx="2">
                  <c:v>25.6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0380-4B85-B403-D2BDE106A8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701093856"/>
        <c:axId val="-701090192"/>
      </c:lineChart>
      <c:catAx>
        <c:axId val="-701102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01098640"/>
        <c:crosses val="autoZero"/>
        <c:auto val="1"/>
        <c:lblAlgn val="ctr"/>
        <c:lblOffset val="100"/>
        <c:noMultiLvlLbl val="0"/>
      </c:catAx>
      <c:valAx>
        <c:axId val="-70109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01102656"/>
        <c:crosses val="autoZero"/>
        <c:crossBetween val="between"/>
      </c:valAx>
      <c:catAx>
        <c:axId val="-701093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701090192"/>
        <c:crosses val="autoZero"/>
        <c:auto val="1"/>
        <c:lblAlgn val="ctr"/>
        <c:lblOffset val="100"/>
        <c:noMultiLvlLbl val="0"/>
      </c:catAx>
      <c:valAx>
        <c:axId val="-7010901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0109385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144324027456601"/>
          <c:y val="0.90283475075310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Times New Roman Regular" panose="02020603050405020304" charset="0"/>
              <a:ea typeface="Times New Roman Regular" panose="02020603050405020304" charset="0"/>
              <a:cs typeface="Times New Roman Regular" panose="02020603050405020304" charset="0"/>
              <a:sym typeface="Times New Roman Regular" panose="0202060305040502030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 b="0">
          <a:solidFill>
            <a:schemeClr val="tx1"/>
          </a:solidFill>
          <a:latin typeface="Times New Roman Regular" panose="02020603050405020304" charset="0"/>
          <a:ea typeface="Times New Roman Regular" panose="02020603050405020304" charset="0"/>
          <a:cs typeface="Times New Roman Regular" panose="02020603050405020304" charset="0"/>
          <a:sym typeface="Times New Roman Regular" panose="02020603050405020304" charset="0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06272788153881"/>
          <c:y val="0.0557421792987613"/>
          <c:w val="0.928328000595282"/>
          <c:h val="0.75276086500105"/>
        </c:manualLayout>
      </c:layout>
      <c:lineChart>
        <c:grouping val="standard"/>
        <c:varyColors val="0"/>
        <c:ser>
          <c:idx val="0"/>
          <c:order val="0"/>
          <c:tx>
            <c:strRef>
              <c:f>Sheet2!$K$1</c:f>
              <c:strCache>
                <c:ptCount val="1"/>
                <c:pt idx="0">
                  <c:v>基尼系数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Sheet2!$J$2:$J$64</c:f>
              <c:numCache>
                <c:formatCode>General</c:formatCode>
                <c:ptCount val="63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  <c:pt idx="35">
                  <c:v>1985.0</c:v>
                </c:pt>
                <c:pt idx="36">
                  <c:v>1986.0</c:v>
                </c:pt>
                <c:pt idx="37">
                  <c:v>1987.0</c:v>
                </c:pt>
                <c:pt idx="38">
                  <c:v>1988.0</c:v>
                </c:pt>
                <c:pt idx="39">
                  <c:v>1989.0</c:v>
                </c:pt>
                <c:pt idx="40">
                  <c:v>1990.0</c:v>
                </c:pt>
                <c:pt idx="41">
                  <c:v>1991.0</c:v>
                </c:pt>
                <c:pt idx="42">
                  <c:v>1992.0</c:v>
                </c:pt>
                <c:pt idx="43">
                  <c:v>1993.0</c:v>
                </c:pt>
                <c:pt idx="44">
                  <c:v>1994.0</c:v>
                </c:pt>
                <c:pt idx="45">
                  <c:v>1995.0</c:v>
                </c:pt>
                <c:pt idx="46">
                  <c:v>1996.0</c:v>
                </c:pt>
                <c:pt idx="47">
                  <c:v>1997.0</c:v>
                </c:pt>
                <c:pt idx="48">
                  <c:v>1998.0</c:v>
                </c:pt>
                <c:pt idx="49">
                  <c:v>1999.0</c:v>
                </c:pt>
                <c:pt idx="50">
                  <c:v>2000.0</c:v>
                </c:pt>
                <c:pt idx="51">
                  <c:v>2001.0</c:v>
                </c:pt>
                <c:pt idx="52">
                  <c:v>2002.0</c:v>
                </c:pt>
                <c:pt idx="53">
                  <c:v>2003.0</c:v>
                </c:pt>
                <c:pt idx="54">
                  <c:v>2004.0</c:v>
                </c:pt>
                <c:pt idx="55">
                  <c:v>2005.0</c:v>
                </c:pt>
                <c:pt idx="56">
                  <c:v>2006.0</c:v>
                </c:pt>
                <c:pt idx="57">
                  <c:v>2007.0</c:v>
                </c:pt>
                <c:pt idx="58">
                  <c:v>2008.0</c:v>
                </c:pt>
                <c:pt idx="59">
                  <c:v>2009.0</c:v>
                </c:pt>
                <c:pt idx="60">
                  <c:v>2010.0</c:v>
                </c:pt>
                <c:pt idx="61">
                  <c:v>2011.0</c:v>
                </c:pt>
                <c:pt idx="62">
                  <c:v>2012.0</c:v>
                </c:pt>
              </c:numCache>
            </c:numRef>
          </c:cat>
          <c:val>
            <c:numRef>
              <c:f>Sheet2!$K$2:$K$64</c:f>
              <c:numCache>
                <c:formatCode>General</c:formatCode>
                <c:ptCount val="63"/>
                <c:pt idx="0">
                  <c:v>41.53333</c:v>
                </c:pt>
                <c:pt idx="1">
                  <c:v>38.6</c:v>
                </c:pt>
                <c:pt idx="2">
                  <c:v>38.4</c:v>
                </c:pt>
                <c:pt idx="3">
                  <c:v>42.5</c:v>
                </c:pt>
                <c:pt idx="4">
                  <c:v>36.4</c:v>
                </c:pt>
                <c:pt idx="5">
                  <c:v>36.06667</c:v>
                </c:pt>
                <c:pt idx="6">
                  <c:v>45.46667</c:v>
                </c:pt>
                <c:pt idx="7">
                  <c:v>42.03333</c:v>
                </c:pt>
                <c:pt idx="8">
                  <c:v>39.41428999999999</c:v>
                </c:pt>
                <c:pt idx="9">
                  <c:v>42.51667</c:v>
                </c:pt>
                <c:pt idx="10">
                  <c:v>45.0625</c:v>
                </c:pt>
                <c:pt idx="11">
                  <c:v>43.2</c:v>
                </c:pt>
                <c:pt idx="12">
                  <c:v>37.83636000000001</c:v>
                </c:pt>
                <c:pt idx="13">
                  <c:v>36.36428</c:v>
                </c:pt>
                <c:pt idx="14">
                  <c:v>38.07273</c:v>
                </c:pt>
                <c:pt idx="15">
                  <c:v>36.10714</c:v>
                </c:pt>
                <c:pt idx="16">
                  <c:v>33.08572</c:v>
                </c:pt>
                <c:pt idx="17">
                  <c:v>33.18667</c:v>
                </c:pt>
                <c:pt idx="18">
                  <c:v>41.9</c:v>
                </c:pt>
                <c:pt idx="19">
                  <c:v>38.26</c:v>
                </c:pt>
                <c:pt idx="20">
                  <c:v>38.03809</c:v>
                </c:pt>
                <c:pt idx="21">
                  <c:v>41.40454</c:v>
                </c:pt>
                <c:pt idx="22">
                  <c:v>36.52308</c:v>
                </c:pt>
                <c:pt idx="23">
                  <c:v>35.98636</c:v>
                </c:pt>
                <c:pt idx="24">
                  <c:v>34.56364000000001</c:v>
                </c:pt>
                <c:pt idx="25">
                  <c:v>37.26522000000001</c:v>
                </c:pt>
                <c:pt idx="26">
                  <c:v>36.97083</c:v>
                </c:pt>
                <c:pt idx="27">
                  <c:v>40.28261</c:v>
                </c:pt>
                <c:pt idx="28">
                  <c:v>36.46364000000001</c:v>
                </c:pt>
                <c:pt idx="29">
                  <c:v>37.15</c:v>
                </c:pt>
                <c:pt idx="30">
                  <c:v>37.16452</c:v>
                </c:pt>
                <c:pt idx="31">
                  <c:v>37.71936</c:v>
                </c:pt>
                <c:pt idx="32">
                  <c:v>34.16667</c:v>
                </c:pt>
                <c:pt idx="33">
                  <c:v>34.89091</c:v>
                </c:pt>
                <c:pt idx="34">
                  <c:v>35.80000000000001</c:v>
                </c:pt>
                <c:pt idx="35">
                  <c:v>33.81212</c:v>
                </c:pt>
                <c:pt idx="36">
                  <c:v>38.35946</c:v>
                </c:pt>
                <c:pt idx="37">
                  <c:v>36.965</c:v>
                </c:pt>
                <c:pt idx="38">
                  <c:v>31.42263999999999</c:v>
                </c:pt>
                <c:pt idx="39">
                  <c:v>36.93</c:v>
                </c:pt>
                <c:pt idx="40">
                  <c:v>34.12727</c:v>
                </c:pt>
                <c:pt idx="41">
                  <c:v>38.39444</c:v>
                </c:pt>
                <c:pt idx="42">
                  <c:v>37.38768999999999</c:v>
                </c:pt>
                <c:pt idx="43">
                  <c:v>40.26923</c:v>
                </c:pt>
                <c:pt idx="44">
                  <c:v>40.60893</c:v>
                </c:pt>
                <c:pt idx="45">
                  <c:v>39.71</c:v>
                </c:pt>
                <c:pt idx="46">
                  <c:v>39.82985</c:v>
                </c:pt>
                <c:pt idx="47">
                  <c:v>38.78281</c:v>
                </c:pt>
                <c:pt idx="48">
                  <c:v>41.75942000000001</c:v>
                </c:pt>
                <c:pt idx="49">
                  <c:v>40.32983</c:v>
                </c:pt>
                <c:pt idx="50">
                  <c:v>39.6141</c:v>
                </c:pt>
                <c:pt idx="51">
                  <c:v>42.14237</c:v>
                </c:pt>
                <c:pt idx="52">
                  <c:v>40.31486999999999</c:v>
                </c:pt>
                <c:pt idx="53">
                  <c:v>40.98696</c:v>
                </c:pt>
                <c:pt idx="54">
                  <c:v>39.12785</c:v>
                </c:pt>
                <c:pt idx="55">
                  <c:v>38.46552000000001</c:v>
                </c:pt>
                <c:pt idx="56">
                  <c:v>39.35131</c:v>
                </c:pt>
                <c:pt idx="57">
                  <c:v>36.99259</c:v>
                </c:pt>
                <c:pt idx="58">
                  <c:v>36.56477</c:v>
                </c:pt>
                <c:pt idx="59">
                  <c:v>42.20408</c:v>
                </c:pt>
                <c:pt idx="60">
                  <c:v>38.76515</c:v>
                </c:pt>
                <c:pt idx="61">
                  <c:v>41.7359</c:v>
                </c:pt>
                <c:pt idx="62">
                  <c:v>46.21765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FB-4B9F-AF20-EA0A6C5C1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31674176"/>
        <c:axId val="-741246704"/>
      </c:lineChart>
      <c:lineChart>
        <c:grouping val="standard"/>
        <c:varyColors val="0"/>
        <c:ser>
          <c:idx val="1"/>
          <c:order val="1"/>
          <c:tx>
            <c:strRef>
              <c:f>Sheet2!$L$1</c:f>
              <c:strCache>
                <c:ptCount val="1"/>
                <c:pt idx="0">
                  <c:v>世界贸易总额（右轴）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Sheet2!$L$2:$L$64</c:f>
              <c:numCache>
                <c:formatCode>General</c:formatCode>
                <c:ptCount val="63"/>
                <c:pt idx="0">
                  <c:v>0.126</c:v>
                </c:pt>
                <c:pt idx="1">
                  <c:v>0.172</c:v>
                </c:pt>
                <c:pt idx="2">
                  <c:v>0.17</c:v>
                </c:pt>
                <c:pt idx="3">
                  <c:v>0.169</c:v>
                </c:pt>
                <c:pt idx="4">
                  <c:v>0.176</c:v>
                </c:pt>
                <c:pt idx="5">
                  <c:v>0.194</c:v>
                </c:pt>
                <c:pt idx="6">
                  <c:v>0.214</c:v>
                </c:pt>
                <c:pt idx="7">
                  <c:v>0.235</c:v>
                </c:pt>
                <c:pt idx="8">
                  <c:v>0.225</c:v>
                </c:pt>
                <c:pt idx="9">
                  <c:v>0.241</c:v>
                </c:pt>
                <c:pt idx="10">
                  <c:v>0.267</c:v>
                </c:pt>
                <c:pt idx="11">
                  <c:v>0.279</c:v>
                </c:pt>
                <c:pt idx="12">
                  <c:v>0.294</c:v>
                </c:pt>
                <c:pt idx="13">
                  <c:v>0.321</c:v>
                </c:pt>
                <c:pt idx="14">
                  <c:v>0.359</c:v>
                </c:pt>
                <c:pt idx="15">
                  <c:v>0.389</c:v>
                </c:pt>
                <c:pt idx="16">
                  <c:v>0.426</c:v>
                </c:pt>
                <c:pt idx="17">
                  <c:v>0.446</c:v>
                </c:pt>
                <c:pt idx="18">
                  <c:v>0.494</c:v>
                </c:pt>
                <c:pt idx="19">
                  <c:v>0.564</c:v>
                </c:pt>
                <c:pt idx="20">
                  <c:v>0.646</c:v>
                </c:pt>
                <c:pt idx="21">
                  <c:v>0.72</c:v>
                </c:pt>
                <c:pt idx="22">
                  <c:v>0.852</c:v>
                </c:pt>
                <c:pt idx="23">
                  <c:v>1.175</c:v>
                </c:pt>
                <c:pt idx="24">
                  <c:v>1.701</c:v>
                </c:pt>
                <c:pt idx="25">
                  <c:v>1.789</c:v>
                </c:pt>
                <c:pt idx="26">
                  <c:v>2.018</c:v>
                </c:pt>
                <c:pt idx="27">
                  <c:v>2.299</c:v>
                </c:pt>
                <c:pt idx="28">
                  <c:v>2.665</c:v>
                </c:pt>
                <c:pt idx="29">
                  <c:v>3.353</c:v>
                </c:pt>
                <c:pt idx="30">
                  <c:v>4.113</c:v>
                </c:pt>
                <c:pt idx="31">
                  <c:v>4.084</c:v>
                </c:pt>
                <c:pt idx="32">
                  <c:v>3.83</c:v>
                </c:pt>
                <c:pt idx="33">
                  <c:v>3.738</c:v>
                </c:pt>
                <c:pt idx="34">
                  <c:v>3.972</c:v>
                </c:pt>
                <c:pt idx="35">
                  <c:v>3.971</c:v>
                </c:pt>
                <c:pt idx="36">
                  <c:v>4.346999999999999</c:v>
                </c:pt>
                <c:pt idx="37">
                  <c:v>5.1</c:v>
                </c:pt>
                <c:pt idx="38">
                  <c:v>5.834</c:v>
                </c:pt>
                <c:pt idx="39">
                  <c:v>6.302999999999999</c:v>
                </c:pt>
                <c:pt idx="40">
                  <c:v>7.09</c:v>
                </c:pt>
                <c:pt idx="41">
                  <c:v>7.14</c:v>
                </c:pt>
                <c:pt idx="42">
                  <c:v>7.683999999999999</c:v>
                </c:pt>
                <c:pt idx="43">
                  <c:v>7.681</c:v>
                </c:pt>
                <c:pt idx="44">
                  <c:v>8.756</c:v>
                </c:pt>
                <c:pt idx="45">
                  <c:v>10.453</c:v>
                </c:pt>
                <c:pt idx="46">
                  <c:v>10.955</c:v>
                </c:pt>
                <c:pt idx="47">
                  <c:v>11.331</c:v>
                </c:pt>
                <c:pt idx="48">
                  <c:v>11.186</c:v>
                </c:pt>
                <c:pt idx="49">
                  <c:v>11.642</c:v>
                </c:pt>
                <c:pt idx="50">
                  <c:v>13.182</c:v>
                </c:pt>
                <c:pt idx="51">
                  <c:v>12.679</c:v>
                </c:pt>
                <c:pt idx="52">
                  <c:v>13.238</c:v>
                </c:pt>
                <c:pt idx="53">
                  <c:v>15.458</c:v>
                </c:pt>
                <c:pt idx="54">
                  <c:v>18.797</c:v>
                </c:pt>
                <c:pt idx="55">
                  <c:v>21.378</c:v>
                </c:pt>
                <c:pt idx="56">
                  <c:v>24.591</c:v>
                </c:pt>
                <c:pt idx="57">
                  <c:v>28.352</c:v>
                </c:pt>
                <c:pt idx="58">
                  <c:v>32.731</c:v>
                </c:pt>
                <c:pt idx="59">
                  <c:v>25.335</c:v>
                </c:pt>
                <c:pt idx="60">
                  <c:v>30.8165969368</c:v>
                </c:pt>
                <c:pt idx="61">
                  <c:v>36.84164565479999</c:v>
                </c:pt>
                <c:pt idx="62">
                  <c:v>37.2497982864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FFB-4B9F-AF20-EA0A6C5C1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31503088"/>
        <c:axId val="-759333424"/>
      </c:lineChart>
      <c:catAx>
        <c:axId val="-73167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741246704"/>
        <c:crosses val="autoZero"/>
        <c:auto val="1"/>
        <c:lblAlgn val="ctr"/>
        <c:lblOffset val="100"/>
        <c:tickLblSkip val="6"/>
        <c:noMultiLvlLbl val="0"/>
      </c:catAx>
      <c:valAx>
        <c:axId val="-741246704"/>
        <c:scaling>
          <c:orientation val="minMax"/>
          <c:min val="3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731674176"/>
        <c:crosses val="autoZero"/>
        <c:crossBetween val="between"/>
      </c:valAx>
      <c:catAx>
        <c:axId val="-731503088"/>
        <c:scaling>
          <c:orientation val="minMax"/>
        </c:scaling>
        <c:delete val="1"/>
        <c:axPos val="b"/>
        <c:majorTickMark val="out"/>
        <c:minorTickMark val="none"/>
        <c:tickLblPos val="nextTo"/>
        <c:crossAx val="-759333424"/>
        <c:crosses val="autoZero"/>
        <c:auto val="1"/>
        <c:lblAlgn val="ctr"/>
        <c:lblOffset val="100"/>
        <c:noMultiLvlLbl val="0"/>
      </c:catAx>
      <c:valAx>
        <c:axId val="-759333424"/>
        <c:scaling>
          <c:orientation val="minMax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73150308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7745642597204"/>
          <c:y val="0.0376261330596887"/>
          <c:w val="0.942156674966481"/>
          <c:h val="0.759021720540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代际收入相关性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1B-438A-A1A1-7417D5D4DBD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1B-438A-A1A1-7417D5D4DBD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1B-438A-A1A1-7417D5D4DBD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1B-438A-A1A1-7417D5D4DBD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71B-438A-A1A1-7417D5D4DBD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71B-438A-A1A1-7417D5D4DBD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71B-438A-A1A1-7417D5D4DBDE}"/>
              </c:ext>
            </c:extLst>
          </c:dPt>
          <c:dLbls>
            <c:delete val="1"/>
          </c:dLbls>
          <c:cat>
            <c:strRef>
              <c:f>Sheet1!$A$2:$A$14</c:f>
              <c:strCache>
                <c:ptCount val="13"/>
                <c:pt idx="0">
                  <c:v>芬兰</c:v>
                </c:pt>
                <c:pt idx="1">
                  <c:v>德国</c:v>
                </c:pt>
                <c:pt idx="2">
                  <c:v>日本</c:v>
                </c:pt>
                <c:pt idx="3">
                  <c:v>韩国</c:v>
                </c:pt>
                <c:pt idx="4">
                  <c:v>英国</c:v>
                </c:pt>
                <c:pt idx="5">
                  <c:v>美国</c:v>
                </c:pt>
                <c:pt idx="6">
                  <c:v>哈萨克斯坦</c:v>
                </c:pt>
                <c:pt idx="7">
                  <c:v>中国</c:v>
                </c:pt>
                <c:pt idx="8">
                  <c:v>巴拿马</c:v>
                </c:pt>
                <c:pt idx="9">
                  <c:v>厄瓜多尔</c:v>
                </c:pt>
                <c:pt idx="10">
                  <c:v>印度</c:v>
                </c:pt>
                <c:pt idx="11">
                  <c:v>埃及</c:v>
                </c:pt>
                <c:pt idx="12">
                  <c:v>乌干达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0.113</c:v>
                </c:pt>
                <c:pt idx="1">
                  <c:v>0.238</c:v>
                </c:pt>
                <c:pt idx="2">
                  <c:v>0.34</c:v>
                </c:pt>
                <c:pt idx="3">
                  <c:v>0.394</c:v>
                </c:pt>
                <c:pt idx="4">
                  <c:v>0.481</c:v>
                </c:pt>
                <c:pt idx="5">
                  <c:v>0.538</c:v>
                </c:pt>
                <c:pt idx="6">
                  <c:v>0.238</c:v>
                </c:pt>
                <c:pt idx="7">
                  <c:v>0.399</c:v>
                </c:pt>
                <c:pt idx="8">
                  <c:v>0.967</c:v>
                </c:pt>
                <c:pt idx="9">
                  <c:v>1.03</c:v>
                </c:pt>
                <c:pt idx="10">
                  <c:v>0.596</c:v>
                </c:pt>
                <c:pt idx="11">
                  <c:v>0.943</c:v>
                </c:pt>
                <c:pt idx="12">
                  <c:v>1.029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71B-438A-A1A1-7417D5D4DB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33895328"/>
        <c:axId val="-733563312"/>
      </c:barChart>
      <c:catAx>
        <c:axId val="-733895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33563312"/>
        <c:crosses val="autoZero"/>
        <c:auto val="1"/>
        <c:lblAlgn val="ctr"/>
        <c:lblOffset val="100"/>
        <c:noMultiLvlLbl val="0"/>
      </c:catAx>
      <c:valAx>
        <c:axId val="-733563312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 Regular" panose="02020603050405020304" charset="0"/>
                <a:ea typeface="Times New Roman Regular" panose="02020603050405020304" charset="0"/>
                <a:cs typeface="Times New Roman Regular" panose="02020603050405020304" charset="0"/>
                <a:sym typeface="Times New Roman Regular" panose="02020603050405020304" charset="0"/>
              </a:defRPr>
            </a:pPr>
            <a:endParaRPr lang="zh-CN"/>
          </a:p>
        </c:txPr>
        <c:crossAx val="-73389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 b="0">
          <a:solidFill>
            <a:schemeClr val="tx1"/>
          </a:solidFill>
          <a:latin typeface="Times New Roman Regular" panose="02020603050405020304" charset="0"/>
          <a:ea typeface="Times New Roman Regular" panose="02020603050405020304" charset="0"/>
          <a:cs typeface="Times New Roman Regular" panose="02020603050405020304" charset="0"/>
          <a:sym typeface="Times New Roman Regular" panose="02020603050405020304" charset="0"/>
        </a:defRPr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22027409846107"/>
          <c:y val="0.0411690929191646"/>
          <c:w val="0.956631064998474"/>
          <c:h val="0.838720491688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'各国税收基尼系数 2018年'!$H$1</c:f>
              <c:strCache>
                <c:ptCount val="1"/>
                <c:pt idx="0">
                  <c:v>初次分配基尼系数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'各国税收基尼系数 2018年'!$G$2:$G$10</c:f>
              <c:strCache>
                <c:ptCount val="9"/>
                <c:pt idx="0">
                  <c:v>法国</c:v>
                </c:pt>
                <c:pt idx="1">
                  <c:v>德国</c:v>
                </c:pt>
                <c:pt idx="2">
                  <c:v>意大利</c:v>
                </c:pt>
                <c:pt idx="3">
                  <c:v>瑞典</c:v>
                </c:pt>
                <c:pt idx="4">
                  <c:v>英国</c:v>
                </c:pt>
                <c:pt idx="5">
                  <c:v>澳大利亚</c:v>
                </c:pt>
                <c:pt idx="6">
                  <c:v>加拿大</c:v>
                </c:pt>
                <c:pt idx="7">
                  <c:v>韩国</c:v>
                </c:pt>
                <c:pt idx="8">
                  <c:v>中国</c:v>
                </c:pt>
              </c:strCache>
            </c:strRef>
          </c:cat>
          <c:val>
            <c:numRef>
              <c:f>'各国税收基尼系数 2018年'!$H$2:$H$10</c:f>
              <c:numCache>
                <c:formatCode>General</c:formatCode>
                <c:ptCount val="9"/>
                <c:pt idx="0">
                  <c:v>0.529</c:v>
                </c:pt>
                <c:pt idx="1">
                  <c:v>0.494</c:v>
                </c:pt>
                <c:pt idx="2">
                  <c:v>0.511</c:v>
                </c:pt>
                <c:pt idx="3">
                  <c:v>0.428</c:v>
                </c:pt>
                <c:pt idx="4">
                  <c:v>0.513</c:v>
                </c:pt>
                <c:pt idx="5">
                  <c:v>0.454</c:v>
                </c:pt>
                <c:pt idx="6">
                  <c:v>0.427</c:v>
                </c:pt>
                <c:pt idx="7">
                  <c:v>0.402</c:v>
                </c:pt>
                <c:pt idx="8" formatCode="0.000_ ">
                  <c:v>0.537660377358491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BC-45CD-A9D4-CCF41B5D3334}"/>
            </c:ext>
          </c:extLst>
        </c:ser>
        <c:ser>
          <c:idx val="1"/>
          <c:order val="1"/>
          <c:tx>
            <c:strRef>
              <c:f>'各国税收基尼系数 2018年'!$I$1</c:f>
              <c:strCache>
                <c:ptCount val="1"/>
                <c:pt idx="0">
                  <c:v>再次分配基尼系数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92631832410306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9BC-45CD-A9D4-CCF41B5D33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44473874307729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9BC-45CD-A9D4-CCF41B5D33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963159162051533"/>
                  <c:y val="0.004216740459624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9BC-45CD-A9D4-CCF41B5D33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96315916205152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9BC-45CD-A9D4-CCF41B5D33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144473874307729"/>
                  <c:y val="0.004216740459624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9BC-45CD-A9D4-CCF41B5D33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963159162051529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9BC-45CD-A9D4-CCF41B5D33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096315916205152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9BC-45CD-A9D4-CCF41B5D33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0722369371538647"/>
                  <c:y val="-3.8653007690383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9BC-45CD-A9D4-CCF41B5D33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0963159162051529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9BC-45CD-A9D4-CCF41B5D33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'各国税收基尼系数 2018年'!$G$2:$G$10</c:f>
              <c:strCache>
                <c:ptCount val="9"/>
                <c:pt idx="0">
                  <c:v>法国</c:v>
                </c:pt>
                <c:pt idx="1">
                  <c:v>德国</c:v>
                </c:pt>
                <c:pt idx="2">
                  <c:v>意大利</c:v>
                </c:pt>
                <c:pt idx="3">
                  <c:v>瑞典</c:v>
                </c:pt>
                <c:pt idx="4">
                  <c:v>英国</c:v>
                </c:pt>
                <c:pt idx="5">
                  <c:v>澳大利亚</c:v>
                </c:pt>
                <c:pt idx="6">
                  <c:v>加拿大</c:v>
                </c:pt>
                <c:pt idx="7">
                  <c:v>韩国</c:v>
                </c:pt>
                <c:pt idx="8">
                  <c:v>中国</c:v>
                </c:pt>
              </c:strCache>
            </c:strRef>
          </c:cat>
          <c:val>
            <c:numRef>
              <c:f>'各国税收基尼系数 2018年'!$I$2:$I$10</c:f>
              <c:numCache>
                <c:formatCode>General</c:formatCode>
                <c:ptCount val="9"/>
                <c:pt idx="0">
                  <c:v>0.301</c:v>
                </c:pt>
                <c:pt idx="1">
                  <c:v>0.289</c:v>
                </c:pt>
                <c:pt idx="2">
                  <c:v>0.33</c:v>
                </c:pt>
                <c:pt idx="3">
                  <c:v>0.275</c:v>
                </c:pt>
                <c:pt idx="4">
                  <c:v>0.366</c:v>
                </c:pt>
                <c:pt idx="5">
                  <c:v>0.325</c:v>
                </c:pt>
                <c:pt idx="6">
                  <c:v>0.303</c:v>
                </c:pt>
                <c:pt idx="7">
                  <c:v>0.345</c:v>
                </c:pt>
                <c:pt idx="8" formatCode="0.000_ ">
                  <c:v>0.504301886792453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9BC-45CD-A9D4-CCF41B5D3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03502000"/>
        <c:axId val="-702103968"/>
      </c:barChart>
      <c:catAx>
        <c:axId val="-7035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pPr>
            <a:endParaRPr lang="zh-CN"/>
          </a:p>
        </c:txPr>
        <c:crossAx val="-702103968"/>
        <c:crosses val="autoZero"/>
        <c:auto val="1"/>
        <c:lblAlgn val="ctr"/>
        <c:lblOffset val="100"/>
        <c:noMultiLvlLbl val="0"/>
      </c:catAx>
      <c:valAx>
        <c:axId val="-70210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-70350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49697572927"/>
          <c:y val="0.935557363710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/>
              </a:solidFill>
              <a:latin typeface="宋体" pitchFamily="2" charset="-122"/>
              <a:ea typeface="宋体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EDAB-BD9A-0947-B33E-8F354F8C80AE}" type="datetimeFigureOut">
              <a:rPr kumimoji="1" lang="zh-CN" altLang="en-US" smtClean="0"/>
              <a:t>22/7/17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3CAAA-02A6-BC45-A469-A5EEEF2D657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788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22/7/17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民粹主义（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Populism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）可译为平民主义，是在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纪的俄国兴起的一股社会思潮。民粹主义的基本理论包括：极端强调平民群众的价值和理想，把平民化和大众化作为所有政治运动和政治制度合法性的最终来源；依靠平民大众对社会进行激进改革，并把普通群众当作政治改革的唯一决定性力量；通过强调诸如平民的统一、全民公决、人民的创制权等民粹主义价值，对平民大众从整体上实施有效的控制和操纵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民粹主义表面上以人民为核心，但实际上是最缺乏公民个人尊严与个人基本权利的观念。民粹主义者崇拜“人民”，但他们崇拜的是作为一个抽象整体的“人民”，而对组成“人民”的一个个具体的“人”却持一种极为蔑视的态度。民粹主义者反对权威，但他们又容不得反对派，甚至容不得“旁观者”。俄国民粹派当年有句名言：“谁不和‘我们’在一起，谁就是反对‘我们’；谁反对‘我们’，谁就是‘我们’的敌人；而对敌人就应该用一切手段加以消灭。”</a:t>
            </a:r>
            <a:r>
              <a:rPr lang="zh-CN" alt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88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这个图与全球化的关系不明显，换一个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城市化与农村收入分配，书稿中有图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绿色为高收入国家，蓝色为中高收入国家，橙色为中低收入国家，褐色为低收入国家。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分三页</a:t>
            </a:r>
            <a:r>
              <a:rPr lang="en-US" altLang="zh-CN" dirty="0" smtClean="0"/>
              <a:t>PPT</a:t>
            </a:r>
            <a:r>
              <a:rPr lang="zh-CN" altLang="en-US" dirty="0" smtClean="0"/>
              <a:t>，劳动力市场（户籍制度等），资本市场（金融抑制等），土地市场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用一张金融抑制与收入分配的图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为使数据可比，中国的“商品和服务税”包含增值税、营业税、消费税和关税。</a:t>
            </a:r>
          </a:p>
          <a:p>
            <a:r>
              <a:rPr lang="zh-CN" altLang="en-US" dirty="0"/>
              <a:t>中国的社保费没有数据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书稿中有表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信息传输、软件和信息技术服务业与农、林、牧、渔业的工资比为3.66。与其他国家相比，中国行业差距处于中等水平。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FCF3CD-97E9-4B7D-AF04-847DC7A0A6CF}" type="datetimeFigureOut">
              <a:rPr lang="zh-CN" altLang="en-US" smtClean="0"/>
              <a:t>22/7/17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D6EB-7233-4AF7-BBD3-B6D32562786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3CD-97E9-4B7D-AF04-847DC7A0A6CF}" type="datetimeFigureOut">
              <a:rPr lang="zh-CN" altLang="en-US" smtClean="0"/>
              <a:t>22/7/17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D6EB-7233-4AF7-BBD3-B6D32562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3CD-97E9-4B7D-AF04-847DC7A0A6CF}" type="datetimeFigureOut">
              <a:rPr lang="zh-CN" altLang="en-US" smtClean="0"/>
              <a:t>22/7/17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D6EB-7233-4AF7-BBD3-B6D32562786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3CD-97E9-4B7D-AF04-847DC7A0A6CF}" type="datetimeFigureOut">
              <a:rPr lang="zh-CN" altLang="en-US" smtClean="0"/>
              <a:t>22/7/17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D6EB-7233-4AF7-BBD3-B6D32562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3CD-97E9-4B7D-AF04-847DC7A0A6CF}" type="datetimeFigureOut">
              <a:rPr lang="zh-CN" altLang="en-US" smtClean="0"/>
              <a:t>22/7/17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D6EB-7233-4AF7-BBD3-B6D32562786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3CD-97E9-4B7D-AF04-847DC7A0A6CF}" type="datetimeFigureOut">
              <a:rPr lang="zh-CN" altLang="en-US" smtClean="0"/>
              <a:t>22/7/17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D6EB-7233-4AF7-BBD3-B6D32562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3CD-97E9-4B7D-AF04-847DC7A0A6CF}" type="datetimeFigureOut">
              <a:rPr lang="zh-CN" altLang="en-US" smtClean="0"/>
              <a:t>22/7/17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D6EB-7233-4AF7-BBD3-B6D32562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3CD-97E9-4B7D-AF04-847DC7A0A6CF}" type="datetimeFigureOut">
              <a:rPr lang="zh-CN" altLang="en-US" smtClean="0"/>
              <a:t>22/7/17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D6EB-7233-4AF7-BBD3-B6D32562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3CD-97E9-4B7D-AF04-847DC7A0A6CF}" type="datetimeFigureOut">
              <a:rPr lang="zh-CN" altLang="en-US" smtClean="0"/>
              <a:t>22/7/17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D6EB-7233-4AF7-BBD3-B6D32562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3CD-97E9-4B7D-AF04-847DC7A0A6CF}" type="datetimeFigureOut">
              <a:rPr lang="zh-CN" altLang="en-US" smtClean="0"/>
              <a:t>22/7/17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D6EB-7233-4AF7-BBD3-B6D32562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3CD-97E9-4B7D-AF04-847DC7A0A6CF}" type="datetimeFigureOut">
              <a:rPr lang="zh-CN" altLang="en-US" smtClean="0"/>
              <a:t>22/7/17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D6EB-7233-4AF7-BBD3-B6D32562786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6FCF3CD-97E9-4B7D-AF04-847DC7A0A6CF}" type="datetimeFigureOut">
              <a:rPr lang="zh-CN" altLang="en-US" smtClean="0"/>
              <a:t>22/7/17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C4FD6EB-7233-4AF7-BBD3-B6D32562786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共同富裕之路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理解中国的收入分配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中国收入分配的基本特征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959610"/>
            <a:ext cx="11020425" cy="4671695"/>
          </a:xfrm>
        </p:spPr>
        <p:txBody>
          <a:bodyPr>
            <a:normAutofit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国民收入分配结构中家庭部门收入占比处于低位</a:t>
            </a:r>
          </a:p>
          <a:p>
            <a:pPr indent="0" fontAlgn="auto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2887980"/>
            <a:ext cx="9622155" cy="345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中国收入分配的基本特征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959610"/>
            <a:ext cx="11020425" cy="4898390"/>
          </a:xfrm>
        </p:spPr>
        <p:txBody>
          <a:bodyPr>
            <a:normAutofit lnSpcReduction="10000"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城乡收入差距偏高</a:t>
            </a:r>
          </a:p>
          <a:p>
            <a:pPr indent="0" fontAlgn="auto">
              <a:buFont typeface="Wingdings" panose="05000000000000000000" pitchFamily="2" charset="2"/>
              <a:buNone/>
            </a:pPr>
            <a:endParaRPr lang="zh-CN" altLang="en-US" dirty="0"/>
          </a:p>
          <a:p>
            <a:pPr indent="0" fontAlgn="auto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sz="2000" dirty="0" smtClean="0">
              <a:sym typeface="+mn-ea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sz="1800" dirty="0" smtClean="0">
              <a:sym typeface="+mn-ea"/>
            </a:endParaRPr>
          </a:p>
          <a:p>
            <a:pPr marL="0" indent="0" algn="ctr" fontAlgn="auto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sym typeface="+mn-ea"/>
              </a:rPr>
              <a:t>图：中国城乡收入比情况（</a:t>
            </a:r>
            <a:r>
              <a:rPr lang="en-US" altLang="zh-CN" sz="1800" dirty="0" smtClean="0">
                <a:sym typeface="+mn-ea"/>
              </a:rPr>
              <a:t>1978-2021</a:t>
            </a:r>
            <a:r>
              <a:rPr lang="zh-CN" altLang="en-US" sz="1800" dirty="0" smtClean="0">
                <a:sym typeface="+mn-ea"/>
              </a:rPr>
              <a:t>）</a:t>
            </a:r>
            <a:endParaRPr lang="en-US" altLang="zh-CN" sz="1800" dirty="0" smtClean="0">
              <a:sym typeface="+mn-ea"/>
            </a:endParaRPr>
          </a:p>
          <a:p>
            <a:pPr marL="0" indent="0" algn="ctr" fontAlgn="auto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en-US" altLang="zh-CN" sz="1800" dirty="0" smtClean="0">
                <a:sym typeface="+mn-ea"/>
              </a:rPr>
              <a:t>数据来源：</a:t>
            </a:r>
            <a:r>
              <a:rPr lang="zh-CN" altLang="en-US" sz="1800" dirty="0" smtClean="0">
                <a:sym typeface="+mn-ea"/>
              </a:rPr>
              <a:t>国家统计局</a:t>
            </a:r>
          </a:p>
        </p:txBody>
      </p:sp>
      <p:graphicFrame>
        <p:nvGraphicFramePr>
          <p:cNvPr id="28" name="officeArt object"/>
          <p:cNvGraphicFramePr/>
          <p:nvPr/>
        </p:nvGraphicFramePr>
        <p:xfrm>
          <a:off x="1721485" y="2609215"/>
          <a:ext cx="8749030" cy="3144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中国收入分配的基本特征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922780"/>
            <a:ext cx="11020425" cy="4766945"/>
          </a:xfrm>
        </p:spPr>
        <p:txBody>
          <a:bodyPr>
            <a:normAutofit fontScale="92500" lnSpcReduction="10000"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区域差距过大</a:t>
            </a:r>
          </a:p>
          <a:p>
            <a:pPr indent="0" fontAlgn="auto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sz="1800" dirty="0" smtClean="0">
              <a:sym typeface="+mn-ea"/>
            </a:endParaRPr>
          </a:p>
          <a:p>
            <a:pPr marL="0" indent="0" algn="ctr" fontAlgn="auto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sym typeface="+mn-ea"/>
              </a:rPr>
              <a:t>图：</a:t>
            </a:r>
            <a:r>
              <a:rPr lang="en-US" altLang="zh-CN" sz="1800" dirty="0" smtClean="0">
                <a:sym typeface="+mn-ea"/>
              </a:rPr>
              <a:t>2021</a:t>
            </a:r>
            <a:r>
              <a:rPr lang="zh-CN" altLang="en-US" sz="1800" dirty="0" smtClean="0">
                <a:sym typeface="+mn-ea"/>
              </a:rPr>
              <a:t>年中国各省人均</a:t>
            </a:r>
            <a:r>
              <a:rPr lang="en-US" altLang="zh-CN" sz="1800" dirty="0" smtClean="0">
                <a:sym typeface="+mn-ea"/>
              </a:rPr>
              <a:t>GDP</a:t>
            </a:r>
            <a:r>
              <a:rPr lang="zh-CN" altLang="en-US" sz="1800" dirty="0" smtClean="0">
                <a:sym typeface="+mn-ea"/>
              </a:rPr>
              <a:t>情况</a:t>
            </a:r>
            <a:r>
              <a:rPr lang="en-US" altLang="zh-CN" sz="1800" dirty="0" smtClean="0">
                <a:sym typeface="+mn-ea"/>
              </a:rPr>
              <a:t>            </a:t>
            </a:r>
          </a:p>
          <a:p>
            <a:pPr marL="0" indent="0" algn="ctr" fontAlgn="auto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en-US" altLang="zh-CN" sz="1800" dirty="0" smtClean="0">
                <a:sym typeface="+mn-ea"/>
              </a:rPr>
              <a:t>数据来源：</a:t>
            </a:r>
            <a:r>
              <a:rPr lang="zh-CN" altLang="en-US" sz="1800" dirty="0" smtClean="0">
                <a:sym typeface="+mn-ea"/>
              </a:rPr>
              <a:t>国家统计局</a:t>
            </a:r>
          </a:p>
        </p:txBody>
      </p:sp>
      <p:graphicFrame>
        <p:nvGraphicFramePr>
          <p:cNvPr id="151" name="图表 151"/>
          <p:cNvGraphicFramePr/>
          <p:nvPr>
            <p:extLst>
              <p:ext uri="{D42A27DB-BD31-4B8C-83A1-F6EECF244321}">
                <p14:modId xmlns:p14="http://schemas.microsoft.com/office/powerpoint/2010/main" val="1384161213"/>
              </p:ext>
            </p:extLst>
          </p:nvPr>
        </p:nvGraphicFramePr>
        <p:xfrm>
          <a:off x="2054225" y="2527300"/>
          <a:ext cx="8453120" cy="343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ym typeface="+mn-ea"/>
              </a:rPr>
              <a:t>中国收入分配的基本特征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658984"/>
            <a:ext cx="11020425" cy="5086622"/>
          </a:xfrm>
        </p:spPr>
        <p:txBody>
          <a:bodyPr>
            <a:normAutofit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行业收入差距较大</a:t>
            </a:r>
          </a:p>
          <a:p>
            <a:pPr indent="0" fontAlgn="auto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zh-CN" altLang="en-US" sz="1800" dirty="0" smtClean="0">
              <a:sym typeface="+mn-ea"/>
            </a:endParaRPr>
          </a:p>
        </p:txBody>
      </p:sp>
      <p:graphicFrame>
        <p:nvGraphicFramePr>
          <p:cNvPr id="152" name="图表 152"/>
          <p:cNvGraphicFramePr/>
          <p:nvPr>
            <p:extLst>
              <p:ext uri="{D42A27DB-BD31-4B8C-83A1-F6EECF244321}">
                <p14:modId xmlns:p14="http://schemas.microsoft.com/office/powerpoint/2010/main" val="2068786791"/>
              </p:ext>
            </p:extLst>
          </p:nvPr>
        </p:nvGraphicFramePr>
        <p:xfrm>
          <a:off x="1024127" y="2540635"/>
          <a:ext cx="10353621" cy="420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/>
          <p:cNvSpPr/>
          <p:nvPr/>
        </p:nvSpPr>
        <p:spPr>
          <a:xfrm>
            <a:off x="6620691" y="5365948"/>
            <a:ext cx="4123509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zh-CN" altLang="en-US" sz="1200" dirty="0">
                <a:sym typeface="+mn-ea"/>
              </a:rPr>
              <a:t>图：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年中国各行业年平均工资情况</a:t>
            </a:r>
            <a:endParaRPr lang="en-US" altLang="zh-CN" sz="1200" dirty="0">
              <a:sym typeface="+mn-ea"/>
            </a:endParaRPr>
          </a:p>
          <a:p>
            <a:pPr algn="ctr">
              <a:spcBef>
                <a:spcPts val="200"/>
              </a:spcBef>
            </a:pPr>
            <a:r>
              <a:rPr lang="en-US" altLang="zh-CN" sz="1200" dirty="0">
                <a:sym typeface="+mn-ea"/>
              </a:rPr>
              <a:t>数据来源：</a:t>
            </a:r>
            <a:r>
              <a:rPr lang="zh-CN" altLang="en-US" sz="1200" dirty="0">
                <a:sym typeface="+mn-ea"/>
              </a:rPr>
              <a:t>《中国统计年鉴</a:t>
            </a:r>
            <a:r>
              <a:rPr lang="en-US" altLang="zh-CN" sz="1200" dirty="0">
                <a:sym typeface="+mn-ea"/>
              </a:rPr>
              <a:t>2021</a:t>
            </a:r>
            <a:r>
              <a:rPr lang="zh-CN" altLang="en-US" sz="1200" dirty="0">
                <a:sym typeface="+mn-ea"/>
              </a:rPr>
              <a:t>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不平等是经济增长的必然代价吗？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256064"/>
            <a:ext cx="4271373" cy="4440555"/>
          </a:xfrm>
        </p:spPr>
        <p:txBody>
          <a:bodyPr>
            <a:normAutofit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endParaRPr lang="zh-CN" altLang="en-US" dirty="0"/>
          </a:p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西蒙·库兹涅茨的倒</a:t>
            </a:r>
            <a:r>
              <a:rPr lang="en-US" altLang="zh-CN" dirty="0"/>
              <a:t>U</a:t>
            </a:r>
            <a:r>
              <a:rPr lang="zh-CN" altLang="en-US" dirty="0"/>
              <a:t>曲线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/>
              <a:t>通过对英、法、德、美等国家历史的研究，</a:t>
            </a:r>
            <a:r>
              <a:rPr lang="zh-CN" altLang="en-US" sz="2000" dirty="0">
                <a:sym typeface="+mn-ea"/>
              </a:rPr>
              <a:t>库兹涅茨发现，在</a:t>
            </a:r>
            <a:r>
              <a:rPr lang="zh-CN" altLang="en-US" sz="2000" dirty="0"/>
              <a:t>这些国家在经济增长过程中，收入不平等呈现出先上升后下降的倒“U”型</a:t>
            </a:r>
            <a:r>
              <a:rPr lang="zh-CN" altLang="en-US" sz="2000" dirty="0" smtClean="0"/>
              <a:t>特征</a:t>
            </a: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pic>
        <p:nvPicPr>
          <p:cNvPr id="5" name="图片 4" descr="1641657688795_.pic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54627" y="2750366"/>
            <a:ext cx="5214620" cy="31051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不平等是经济增长的必然代价吗？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0640" y="2084832"/>
            <a:ext cx="11020425" cy="4428490"/>
          </a:xfrm>
        </p:spPr>
        <p:txBody>
          <a:bodyPr>
            <a:normAutofit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smtClean="0"/>
              <a:t>但</a:t>
            </a:r>
            <a:r>
              <a:rPr lang="zh-CN" altLang="en-US" dirty="0">
                <a:sym typeface="+mn-ea"/>
              </a:rPr>
              <a:t>倒</a:t>
            </a:r>
            <a:r>
              <a:rPr lang="en-US" altLang="zh-CN" dirty="0">
                <a:sym typeface="+mn-ea"/>
              </a:rPr>
              <a:t>U</a:t>
            </a:r>
            <a:r>
              <a:rPr lang="zh-CN" altLang="en-US" dirty="0">
                <a:sym typeface="+mn-ea"/>
              </a:rPr>
              <a:t>曲线并不一定成立</a:t>
            </a:r>
            <a:endParaRPr lang="zh-CN" altLang="en-US" dirty="0"/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事实表明，二战后，日、韩等东亚经济体在工业化初期实现了“公平的增长”</a:t>
            </a:r>
            <a:endParaRPr lang="zh-CN" altLang="en-US" dirty="0"/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20世纪80年代以来，英、美等发达国家经济持续增长，但政府在收入分配中作用的弱化导致了收入差距的持续</a:t>
            </a:r>
            <a:r>
              <a:rPr lang="zh-CN" altLang="en-US" dirty="0" smtClean="0">
                <a:sym typeface="+mn-ea"/>
              </a:rPr>
              <a:t>恶化</a:t>
            </a:r>
            <a:endParaRPr lang="en-US" altLang="zh-CN" dirty="0" smtClean="0">
              <a:sym typeface="+mn-ea"/>
            </a:endParaRP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 smtClean="0">
                <a:sym typeface="+mn-ea"/>
              </a:rPr>
              <a:t>中国经济增长和收入分配之间不存在倒“</a:t>
            </a:r>
            <a:r>
              <a:rPr lang="en-US" altLang="zh-CN" dirty="0" smtClean="0">
                <a:sym typeface="+mn-ea"/>
              </a:rPr>
              <a:t>U</a:t>
            </a:r>
            <a:r>
              <a:rPr lang="zh-CN" altLang="en-US" dirty="0" smtClean="0">
                <a:sym typeface="+mn-ea"/>
              </a:rPr>
              <a:t>”型</a:t>
            </a:r>
            <a:r>
              <a:rPr lang="zh-CN" altLang="en-US" dirty="0" smtClean="0">
                <a:sym typeface="+mn-ea"/>
              </a:rPr>
              <a:t>规律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改革开放扩大了收入差距吗？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8825" y="1892300"/>
            <a:ext cx="11020425" cy="5050155"/>
          </a:xfrm>
        </p:spPr>
        <p:txBody>
          <a:bodyPr>
            <a:normAutofit fontScale="90000" lnSpcReduction="20000"/>
          </a:bodyPr>
          <a:lstStyle/>
          <a:p>
            <a:pPr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200" dirty="0"/>
              <a:t>2020</a:t>
            </a:r>
            <a:r>
              <a:rPr lang="zh-CN" altLang="en-US" sz="2200" dirty="0"/>
              <a:t>年</a:t>
            </a:r>
            <a:r>
              <a:rPr lang="zh-CN" altLang="en-US" sz="2200" dirty="0" smtClean="0"/>
              <a:t>，中国</a:t>
            </a:r>
            <a:r>
              <a:rPr lang="zh-CN" altLang="en-US" sz="2200" dirty="0"/>
              <a:t>城乡居民消费比为</a:t>
            </a:r>
            <a:r>
              <a:rPr lang="en-US" altLang="zh-CN" sz="2200" dirty="0"/>
              <a:t>2.1</a:t>
            </a:r>
            <a:r>
              <a:rPr lang="zh-CN" altLang="en-US" sz="2200" dirty="0"/>
              <a:t>，低于改革开放初（</a:t>
            </a:r>
            <a:r>
              <a:rPr lang="en-US" altLang="zh-CN" sz="2200" dirty="0"/>
              <a:t>2.8</a:t>
            </a:r>
            <a:r>
              <a:rPr lang="zh-CN" altLang="en-US" sz="2200" dirty="0"/>
              <a:t>），也低于新中国成立之初（</a:t>
            </a:r>
            <a:r>
              <a:rPr lang="en-US" altLang="zh-CN" sz="2200" dirty="0"/>
              <a:t>3.2</a:t>
            </a:r>
            <a:r>
              <a:rPr lang="zh-CN" altLang="en-US" sz="2200" dirty="0"/>
              <a:t>）。因此不能将不平等简单归结于改革开放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zh-CN" altLang="en-US" sz="2000" dirty="0"/>
              <a:t>数据来源：国家统计局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15" y="2914015"/>
            <a:ext cx="7014210" cy="347726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V="1">
            <a:off x="5720080" y="3494405"/>
            <a:ext cx="0" cy="260858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261995" y="5210810"/>
            <a:ext cx="625538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中国收入差距的真实原因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2094230"/>
            <a:ext cx="11020425" cy="4537075"/>
          </a:xfrm>
        </p:spPr>
        <p:txBody>
          <a:bodyPr>
            <a:normAutofit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 smtClean="0"/>
              <a:t>转型期，市场</a:t>
            </a:r>
            <a:r>
              <a:rPr lang="zh-CN" altLang="en-US" dirty="0"/>
              <a:t>机制的不完备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劳动力市场不平等：城乡隔绝的户籍制度体系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金融市场不平等：低存贷款利率带来的金融抑制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土地市场不平等：城市化过程中的土地升值收益并未充分被农民</a:t>
            </a:r>
            <a:r>
              <a:rPr lang="zh-CN" altLang="en-US" dirty="0" smtClean="0"/>
              <a:t>享有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中国收入差距的真实原因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2094230"/>
            <a:ext cx="11020425" cy="4537075"/>
          </a:xfrm>
        </p:spPr>
        <p:txBody>
          <a:bodyPr>
            <a:normAutofit/>
          </a:bodyPr>
          <a:lstStyle/>
          <a:p>
            <a:pPr indent="90170" fontAlgn="auto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zh-CN" altLang="en-US" dirty="0" smtClean="0"/>
              <a:t>政府</a:t>
            </a:r>
            <a:r>
              <a:rPr lang="zh-CN" altLang="en-US" dirty="0"/>
              <a:t>优先发展重工业的战略</a:t>
            </a:r>
          </a:p>
          <a:p>
            <a:pPr indent="90170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地方政府“重生产、轻民生”的职能错位</a:t>
            </a:r>
            <a:endParaRPr lang="zh-CN" altLang="en-US" dirty="0"/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民生性支出（教育、基础医疗服务等）不足且不均等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生产性支出（基础设施投资等）整体占比较高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税收制度（间接税占比高、直接税占比低）不</a:t>
            </a:r>
            <a:r>
              <a:rPr lang="zh-CN" altLang="en-US" dirty="0" smtClean="0"/>
              <a:t>健全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全球视角下的不平等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迈向共同富裕的新挑战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技术革命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868170"/>
            <a:ext cx="11020425" cy="4989830"/>
          </a:xfrm>
        </p:spPr>
        <p:txBody>
          <a:bodyPr>
            <a:normAutofit fontScale="92500" lnSpcReduction="20000"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第四次工业革命：信息技术、数字技术、智能技术等</a:t>
            </a:r>
          </a:p>
          <a:p>
            <a:pPr indent="90170" fontAlgn="auto">
              <a:buFont typeface="Wingdings" panose="05000000000000000000" pitchFamily="2" charset="2"/>
              <a:buChar char="p"/>
            </a:pPr>
            <a:endParaRPr lang="zh-CN" altLang="en-US" sz="3100" dirty="0"/>
          </a:p>
          <a:p>
            <a:pPr indent="90170" fontAlgn="auto">
              <a:buFont typeface="Wingdings" panose="05000000000000000000" pitchFamily="2" charset="2"/>
              <a:buChar char="p"/>
            </a:pPr>
            <a:endParaRPr lang="zh-CN" altLang="en-US" sz="3100" dirty="0"/>
          </a:p>
          <a:p>
            <a:pPr indent="90170" fontAlgn="auto">
              <a:buFont typeface="Wingdings" panose="05000000000000000000" pitchFamily="2" charset="2"/>
              <a:buChar char="p"/>
            </a:pPr>
            <a:endParaRPr lang="zh-CN" altLang="en-US" sz="3100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 algn="ctr" fontAlgn="auto">
              <a:lnSpc>
                <a:spcPct val="100000"/>
              </a:lnSpc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0" indent="0" algn="ctr" fontAlgn="auto">
              <a:lnSpc>
                <a:spcPct val="100000"/>
              </a:lnSpc>
              <a:buFont typeface="Wingdings" panose="05000000000000000000" pitchFamily="2" charset="2"/>
              <a:buNone/>
            </a:pPr>
            <a:endParaRPr lang="zh-CN" altLang="en-US" sz="1800" dirty="0"/>
          </a:p>
          <a:p>
            <a:pPr marL="0" indent="0" algn="ctr" fontAlgn="auto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1800" dirty="0"/>
              <a:t>图：</a:t>
            </a:r>
            <a:r>
              <a:rPr lang="en-US" altLang="zh-CN" sz="1800" dirty="0"/>
              <a:t>1979-2012</a:t>
            </a:r>
            <a:r>
              <a:rPr lang="zh-CN" altLang="en-US" sz="1800" dirty="0"/>
              <a:t>年美国主要职业类别就业变化情况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1800" dirty="0"/>
              <a:t>资料来源：</a:t>
            </a:r>
            <a:r>
              <a:rPr lang="en-US" altLang="zh-CN" sz="1800" dirty="0"/>
              <a:t>Autor</a:t>
            </a:r>
            <a:r>
              <a:rPr lang="zh-CN" altLang="en-US" sz="1800" dirty="0"/>
              <a:t>（</a:t>
            </a:r>
            <a:r>
              <a:rPr lang="en-US" altLang="zh-CN" sz="1800" dirty="0"/>
              <a:t>2015</a:t>
            </a:r>
            <a:r>
              <a:rPr lang="zh-CN" altLang="en-US" sz="1800" dirty="0"/>
              <a:t>）</a:t>
            </a:r>
          </a:p>
        </p:txBody>
      </p:sp>
      <p:graphicFrame>
        <p:nvGraphicFramePr>
          <p:cNvPr id="151" name="图表 151"/>
          <p:cNvGraphicFramePr/>
          <p:nvPr>
            <p:extLst>
              <p:ext uri="{D42A27DB-BD31-4B8C-83A1-F6EECF244321}">
                <p14:modId xmlns:p14="http://schemas.microsoft.com/office/powerpoint/2010/main" val="1182923950"/>
              </p:ext>
            </p:extLst>
          </p:nvPr>
        </p:nvGraphicFramePr>
        <p:xfrm>
          <a:off x="1869440" y="2473325"/>
          <a:ext cx="8453120" cy="3583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技术革命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954530"/>
            <a:ext cx="11020425" cy="4769485"/>
          </a:xfrm>
        </p:spPr>
        <p:txBody>
          <a:bodyPr>
            <a:normAutofit/>
          </a:bodyPr>
          <a:lstStyle/>
          <a:p>
            <a:pPr indent="90170" fontAlgn="auto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技术革命存在扩大不平等的“张力”，但并不意味着技术进步一定会造成收入差距拉大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英、美等国：新自由主义政策，削弱工会力量、金融自由化、降低高收入阶层税率等，不平等程度上升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德、法、瑞典、芬兰等国：注重保护劳工利益，采取更有效的收入再分配政策，不平等程度温和</a:t>
            </a:r>
            <a:r>
              <a:rPr lang="zh-CN" altLang="en-US" dirty="0" smtClean="0"/>
              <a:t>变化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全球化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873885"/>
            <a:ext cx="11020425" cy="4984115"/>
          </a:xfrm>
        </p:spPr>
        <p:txBody>
          <a:bodyPr>
            <a:normAutofit lnSpcReduction="10000"/>
          </a:bodyPr>
          <a:lstStyle/>
          <a:p>
            <a:pPr marL="0" lvl="1" indent="90170" fontAlgn="auto">
              <a:buFont typeface="Wingdings" panose="05000000000000000000" pitchFamily="2" charset="2"/>
              <a:buChar char="p"/>
            </a:pPr>
            <a:r>
              <a:rPr lang="zh-CN" altLang="en-US" sz="2800" dirty="0">
                <a:sym typeface="+mn-ea"/>
              </a:rPr>
              <a:t>从国与国之间看：全球化红利主要被中高收入国家获取</a:t>
            </a:r>
            <a:endParaRPr lang="zh-CN" altLang="en-US" sz="2800" dirty="0"/>
          </a:p>
          <a:p>
            <a:pPr indent="0" fontAlgn="auto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indent="0" fontAlgn="auto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indent="0" fontAlgn="auto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indent="0" fontAlgn="auto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indent="0" fontAlgn="auto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indent="0" fontAlgn="auto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indent="90170" fontAlgn="auto">
              <a:buFont typeface="Wingdings" panose="05000000000000000000" pitchFamily="2" charset="2"/>
              <a:buChar char="p"/>
            </a:pPr>
            <a:endParaRPr lang="zh-CN" altLang="en-US" sz="2000" dirty="0"/>
          </a:p>
          <a:p>
            <a:pPr indent="90170" fontAlgn="auto">
              <a:buFont typeface="Wingdings" panose="05000000000000000000" pitchFamily="2" charset="2"/>
              <a:buChar char="p"/>
            </a:pPr>
            <a:endParaRPr lang="zh-CN" altLang="en-US" sz="2000" dirty="0"/>
          </a:p>
          <a:p>
            <a:pPr indent="0" algn="ctr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sz="1800" dirty="0"/>
          </a:p>
          <a:p>
            <a:pPr indent="0" algn="ctr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sz="1800" dirty="0"/>
          </a:p>
          <a:p>
            <a:pPr indent="0" algn="ctr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1800" dirty="0"/>
              <a:t>图：高、中、低收入国家</a:t>
            </a:r>
            <a:r>
              <a:rPr lang="en-US" altLang="zh-CN" sz="1800" dirty="0"/>
              <a:t>GDP</a:t>
            </a:r>
            <a:r>
              <a:rPr lang="zh-CN" altLang="en-US" sz="1800" dirty="0"/>
              <a:t>总量及增长情况（</a:t>
            </a:r>
            <a:r>
              <a:rPr lang="en-US" altLang="zh-CN" sz="1800" dirty="0" smtClean="0"/>
              <a:t>1960-2018</a:t>
            </a:r>
            <a:r>
              <a:rPr lang="zh-CN" altLang="en-US" sz="1800" dirty="0"/>
              <a:t>）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sym typeface="+mn-ea"/>
              </a:rPr>
              <a:t>数据来源：世界银行</a:t>
            </a:r>
          </a:p>
        </p:txBody>
      </p:sp>
      <p:graphicFrame>
        <p:nvGraphicFramePr>
          <p:cNvPr id="151" name="图表 151"/>
          <p:cNvGraphicFramePr/>
          <p:nvPr/>
        </p:nvGraphicFramePr>
        <p:xfrm>
          <a:off x="2054860" y="2645410"/>
          <a:ext cx="8453120" cy="333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全球化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805940"/>
            <a:ext cx="11020425" cy="5052695"/>
          </a:xfrm>
        </p:spPr>
        <p:txBody>
          <a:bodyPr>
            <a:normAutofit lnSpcReduction="10000"/>
          </a:bodyPr>
          <a:lstStyle/>
          <a:p>
            <a:pPr marL="0" lvl="1" indent="90170" fontAlgn="auto">
              <a:buFont typeface="Wingdings" panose="05000000000000000000" pitchFamily="2" charset="2"/>
              <a:buChar char="p"/>
            </a:pPr>
            <a:r>
              <a:rPr lang="zh-CN" altLang="en-US" sz="2800" dirty="0">
                <a:sym typeface="+mn-ea"/>
              </a:rPr>
              <a:t>从国家内部看：全球化红利主要被高收入阶层攫取</a:t>
            </a:r>
          </a:p>
          <a:p>
            <a:pPr marL="0" lvl="1" indent="90170" fontAlgn="auto">
              <a:buFont typeface="Wingdings" panose="05000000000000000000" pitchFamily="2" charset="2"/>
              <a:buChar char="p"/>
            </a:pPr>
            <a:endParaRPr lang="zh-CN" altLang="en-US" sz="2700" dirty="0">
              <a:sym typeface="+mn-ea"/>
            </a:endParaRPr>
          </a:p>
          <a:p>
            <a:pPr marL="0" lvl="1" indent="90170" fontAlgn="auto">
              <a:buFont typeface="Wingdings" panose="05000000000000000000" pitchFamily="2" charset="2"/>
              <a:buChar char="p"/>
            </a:pPr>
            <a:endParaRPr lang="zh-CN" altLang="en-US" sz="2700" dirty="0">
              <a:sym typeface="+mn-ea"/>
            </a:endParaRPr>
          </a:p>
          <a:p>
            <a:pPr marL="0" lvl="1" indent="90170" fontAlgn="auto">
              <a:buFont typeface="Wingdings" panose="05000000000000000000" pitchFamily="2" charset="2"/>
              <a:buChar char="p"/>
            </a:pPr>
            <a:endParaRPr lang="zh-CN" altLang="en-US" sz="2700" dirty="0">
              <a:sym typeface="+mn-ea"/>
            </a:endParaRPr>
          </a:p>
          <a:p>
            <a:pPr marL="0" lvl="1" indent="90170" fontAlgn="auto">
              <a:buFont typeface="Wingdings" panose="05000000000000000000" pitchFamily="2" charset="2"/>
              <a:buChar char="p"/>
            </a:pPr>
            <a:endParaRPr lang="zh-CN" altLang="en-US" sz="2700" dirty="0">
              <a:sym typeface="+mn-ea"/>
            </a:endParaRPr>
          </a:p>
          <a:p>
            <a:pPr marL="0" lvl="1" indent="90170" fontAlgn="auto">
              <a:buFont typeface="Wingdings" panose="05000000000000000000" pitchFamily="2" charset="2"/>
              <a:buChar char="p"/>
            </a:pPr>
            <a:endParaRPr lang="zh-CN" altLang="en-US" sz="2700" dirty="0"/>
          </a:p>
          <a:p>
            <a:pPr indent="0" fontAlgn="auto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indent="0" fontAlgn="auto">
              <a:buFont typeface="Wingdings" panose="05000000000000000000" pitchFamily="2" charset="2"/>
              <a:buNone/>
            </a:pPr>
            <a:r>
              <a:rPr lang="en-US" altLang="zh-CN" sz="2000" dirty="0">
                <a:sym typeface="+mn-ea"/>
              </a:rPr>
              <a:t> </a:t>
            </a:r>
          </a:p>
          <a:p>
            <a:pPr indent="0" fontAlgn="auto">
              <a:buFont typeface="Wingdings" panose="05000000000000000000" pitchFamily="2" charset="2"/>
              <a:buNone/>
            </a:pPr>
            <a:endParaRPr lang="en-US" altLang="zh-CN" sz="2000" dirty="0">
              <a:sym typeface="+mn-ea"/>
            </a:endParaRPr>
          </a:p>
          <a:p>
            <a:pPr indent="0" algn="ctr" fontAlgn="auto">
              <a:buFont typeface="Wingdings" panose="05000000000000000000" pitchFamily="2" charset="2"/>
              <a:buNone/>
            </a:pPr>
            <a:endParaRPr lang="zh-CN" altLang="en-US" sz="1800" dirty="0">
              <a:sym typeface="+mn-ea"/>
            </a:endParaRPr>
          </a:p>
          <a:p>
            <a:pPr indent="0" algn="ctr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1800" dirty="0"/>
              <a:t>图：全球化与世界各国平均基尼系数变化情况（</a:t>
            </a:r>
            <a:r>
              <a:rPr lang="en-US" altLang="zh-CN" sz="1800" dirty="0"/>
              <a:t>1950-2018</a:t>
            </a:r>
            <a:r>
              <a:rPr lang="zh-CN" altLang="en-US" sz="1800" dirty="0"/>
              <a:t>）</a:t>
            </a:r>
          </a:p>
          <a:p>
            <a:pPr indent="0" algn="ctr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sym typeface="+mn-ea"/>
              </a:rPr>
              <a:t>数据来源：世界银行</a:t>
            </a:r>
          </a:p>
        </p:txBody>
      </p:sp>
      <p:graphicFrame>
        <p:nvGraphicFramePr>
          <p:cNvPr id="30" name="图表 30"/>
          <p:cNvGraphicFramePr/>
          <p:nvPr>
            <p:extLst>
              <p:ext uri="{D42A27DB-BD31-4B8C-83A1-F6EECF244321}">
                <p14:modId xmlns:p14="http://schemas.microsoft.com/office/powerpoint/2010/main" val="1805445454"/>
              </p:ext>
            </p:extLst>
          </p:nvPr>
        </p:nvGraphicFramePr>
        <p:xfrm>
          <a:off x="2014220" y="2499995"/>
          <a:ext cx="8533765" cy="348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城市化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828800"/>
            <a:ext cx="3082653" cy="4802505"/>
          </a:xfrm>
        </p:spPr>
        <p:txBody>
          <a:bodyPr>
            <a:normAutofit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城市化和城乡收入差距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0" indent="0" algn="ctr" fontAlgn="auto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1800" dirty="0" smtClean="0">
                <a:sym typeface="+mn-ea"/>
              </a:rPr>
              <a:t>图</a:t>
            </a:r>
            <a:r>
              <a:rPr lang="zh-CN" altLang="en-US" sz="1800" dirty="0" smtClean="0">
                <a:sym typeface="+mn-ea"/>
              </a:rPr>
              <a:t>：中国各省城市化水平与城乡收入比情况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1800" dirty="0" smtClean="0">
                <a:sym typeface="+mn-ea"/>
              </a:rPr>
              <a:t>数据来源：</a:t>
            </a:r>
            <a:r>
              <a:rPr lang="zh-CN" altLang="en-US" sz="1800" dirty="0" smtClean="0">
                <a:sym typeface="+mn-ea"/>
              </a:rPr>
              <a:t>国家统计局</a:t>
            </a:r>
          </a:p>
        </p:txBody>
      </p:sp>
      <p:pic>
        <p:nvPicPr>
          <p:cNvPr id="9" name="图片 9" descr="图表, 散点图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40" y="1828800"/>
            <a:ext cx="7494270" cy="446858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城市化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879600"/>
            <a:ext cx="11020425" cy="4751705"/>
          </a:xfrm>
        </p:spPr>
        <p:txBody>
          <a:bodyPr>
            <a:normAutofit lnSpcReduction="10000"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城市化与农村收入分配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dirty="0"/>
              <a:t>           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dirty="0"/>
              <a:t>             </a:t>
            </a:r>
            <a:r>
              <a:rPr lang="zh-CN" altLang="en-US" sz="1800" dirty="0"/>
              <a:t>（</a:t>
            </a:r>
            <a:r>
              <a:rPr lang="en-US" altLang="zh-CN" sz="1800" dirty="0"/>
              <a:t>a</a:t>
            </a:r>
            <a:r>
              <a:rPr lang="zh-CN" altLang="en-US" sz="1800" dirty="0"/>
              <a:t>）农村收入与城市规模</a:t>
            </a:r>
            <a:r>
              <a:rPr lang="en-US" altLang="zh-CN" sz="1800" dirty="0"/>
              <a:t>                                         </a:t>
            </a:r>
            <a:r>
              <a:rPr lang="zh-CN" altLang="en-US" sz="1800" dirty="0"/>
              <a:t>（</a:t>
            </a:r>
            <a:r>
              <a:rPr lang="en-US" altLang="zh-CN" sz="1800" dirty="0"/>
              <a:t>b</a:t>
            </a:r>
            <a:r>
              <a:rPr lang="zh-CN" altLang="en-US" sz="1800" dirty="0"/>
              <a:t>）农村不平等与城市规模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zh-CN" sz="1800" dirty="0" smtClean="0">
                <a:sym typeface="+mn-ea"/>
              </a:rPr>
              <a:t>数据来源</a:t>
            </a:r>
            <a:r>
              <a:rPr lang="zh-CN" altLang="en-US" sz="1800" dirty="0" smtClean="0">
                <a:sym typeface="+mn-ea"/>
              </a:rPr>
              <a:t>：</a:t>
            </a:r>
            <a:r>
              <a:rPr lang="en-US" altLang="zh-CN" sz="1800" dirty="0" smtClean="0">
                <a:sym typeface="+mn-ea"/>
              </a:rPr>
              <a:t>Census 2005</a:t>
            </a:r>
          </a:p>
        </p:txBody>
      </p:sp>
      <p:pic>
        <p:nvPicPr>
          <p:cNvPr id="48" name="图片 48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>
          <a:xfrm>
            <a:off x="1294765" y="2540000"/>
            <a:ext cx="4543425" cy="315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图片 49" descr="图表, 散点图&#10;&#10;描述已自动生成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5445" y="2539365"/>
            <a:ext cx="4544060" cy="315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社会流动性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2903" y="1849527"/>
            <a:ext cx="4493863" cy="4537075"/>
          </a:xfrm>
        </p:spPr>
        <p:txBody>
          <a:bodyPr>
            <a:normAutofit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不平等与社会流动性</a:t>
            </a:r>
            <a:endParaRPr lang="zh-CN" altLang="en-US" dirty="0"/>
          </a:p>
          <a:p>
            <a:pPr marL="457200" lvl="2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 smtClean="0">
                <a:sym typeface="+mn-ea"/>
              </a:rPr>
              <a:t>世界各国的经验表明，不平等越高的国家，社会流动性越</a:t>
            </a:r>
            <a:r>
              <a:rPr lang="zh-CN" altLang="en-US" dirty="0" smtClean="0">
                <a:sym typeface="+mn-ea"/>
              </a:rPr>
              <a:t>低</a:t>
            </a:r>
            <a:endParaRPr lang="zh-CN" altLang="en-US" sz="2000" dirty="0"/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91" y="1849527"/>
            <a:ext cx="6525963" cy="4126193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6710574" y="6181161"/>
            <a:ext cx="45704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zh-CN" altLang="en-US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数据来源：</a:t>
            </a:r>
            <a:r>
              <a:rPr lang="zh-CN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世界银行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代际流动性全球数据库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社会流动性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959610"/>
            <a:ext cx="11020425" cy="4804410"/>
          </a:xfrm>
        </p:spPr>
        <p:txBody>
          <a:bodyPr>
            <a:normAutofit lnSpcReduction="10000"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社会流动性全球比较</a:t>
            </a:r>
            <a:endParaRPr lang="zh-CN" altLang="en-US" dirty="0"/>
          </a:p>
          <a:p>
            <a:pPr marL="457200" lvl="2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dirty="0">
              <a:sym typeface="+mn-ea"/>
            </a:endParaRPr>
          </a:p>
          <a:p>
            <a:pPr marL="457200" lvl="2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dirty="0">
              <a:sym typeface="+mn-ea"/>
            </a:endParaRPr>
          </a:p>
          <a:p>
            <a:pPr marL="457200" lvl="2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dirty="0">
              <a:sym typeface="+mn-ea"/>
            </a:endParaRPr>
          </a:p>
          <a:p>
            <a:pPr marL="457200" lvl="2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dirty="0">
              <a:sym typeface="+mn-ea"/>
            </a:endParaRPr>
          </a:p>
          <a:p>
            <a:pPr marL="457200" lvl="2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dirty="0">
              <a:sym typeface="+mn-ea"/>
            </a:endParaRPr>
          </a:p>
          <a:p>
            <a:pPr marL="457200" lvl="2"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>
              <a:sym typeface="+mn-ea"/>
            </a:endParaRPr>
          </a:p>
          <a:p>
            <a:pPr marL="457200" lvl="2" indent="0" algn="ctr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1800" dirty="0">
              <a:sym typeface="+mn-ea"/>
            </a:endParaRPr>
          </a:p>
          <a:p>
            <a:pPr marL="457200" lvl="2" indent="0" algn="ctr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ym typeface="+mn-ea"/>
              </a:rPr>
              <a:t>图：各国代际收入相关性比较</a:t>
            </a:r>
          </a:p>
          <a:p>
            <a:pPr indent="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zh-CN" altLang="en-US" sz="1800" dirty="0">
                <a:sym typeface="+mn-ea"/>
              </a:rPr>
              <a:t>数据来源：世界银行</a:t>
            </a:r>
          </a:p>
        </p:txBody>
      </p:sp>
      <p:graphicFrame>
        <p:nvGraphicFramePr>
          <p:cNvPr id="151" name="图表 151"/>
          <p:cNvGraphicFramePr/>
          <p:nvPr/>
        </p:nvGraphicFramePr>
        <p:xfrm>
          <a:off x="1762760" y="2599690"/>
          <a:ext cx="9036685" cy="325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2136775" y="4098290"/>
            <a:ext cx="84283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共同富裕之路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不平等改变世界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1525" y="2223247"/>
            <a:ext cx="9831070" cy="437477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CN" altLang="en-US" dirty="0" smtClean="0"/>
              <a:t>“反全球化”浪潮</a:t>
            </a:r>
            <a:endParaRPr lang="en-US" altLang="zh-CN" dirty="0" smtClean="0"/>
          </a:p>
          <a:p>
            <a:pPr lvl="2">
              <a:buFont typeface="Wingdings" panose="05000000000000000000" pitchFamily="2" charset="2"/>
              <a:buChar char="p"/>
            </a:pPr>
            <a:endParaRPr lang="zh-CN" altLang="en-US" dirty="0" smtClean="0"/>
          </a:p>
          <a:p>
            <a:pPr lvl="2">
              <a:buFont typeface="Wingdings" panose="05000000000000000000" pitchFamily="2" charset="2"/>
              <a:buChar char="p"/>
            </a:pPr>
            <a:r>
              <a:rPr lang="zh-CN" altLang="en-US" sz="2400" dirty="0" smtClean="0"/>
              <a:t>为什么金融危机后西方国家“反全球化”浪潮愈演愈烈？</a:t>
            </a:r>
            <a:endParaRPr lang="en-US" altLang="zh-CN" sz="2400" dirty="0" smtClean="0"/>
          </a:p>
          <a:p>
            <a:pPr lvl="2">
              <a:buFont typeface="Wingdings" panose="05000000000000000000" pitchFamily="2" charset="2"/>
              <a:buChar char="p"/>
            </a:pPr>
            <a:endParaRPr lang="en-US" altLang="zh-CN" sz="2400" dirty="0"/>
          </a:p>
          <a:p>
            <a:pPr lvl="2">
              <a:buFont typeface="Wingdings" panose="05000000000000000000" pitchFamily="2" charset="2"/>
              <a:buChar char="p"/>
            </a:pPr>
            <a:r>
              <a:rPr lang="zh-CN" altLang="en-US" sz="2400" dirty="0" smtClean="0"/>
              <a:t>美国</a:t>
            </a:r>
            <a:endParaRPr lang="en-US" altLang="zh-CN" sz="2400" dirty="0" smtClean="0"/>
          </a:p>
          <a:p>
            <a:pPr lvl="2">
              <a:buFont typeface="Wingdings" panose="05000000000000000000" pitchFamily="2" charset="2"/>
              <a:buChar char="p"/>
            </a:pPr>
            <a:endParaRPr lang="en-US" altLang="zh-CN" sz="2400" dirty="0"/>
          </a:p>
          <a:p>
            <a:pPr lvl="2">
              <a:buFont typeface="Wingdings" panose="05000000000000000000" pitchFamily="2" charset="2"/>
              <a:buChar char="p"/>
            </a:pPr>
            <a:r>
              <a:rPr lang="zh-CN" altLang="en-US" sz="2400" dirty="0" smtClean="0"/>
              <a:t>英国</a:t>
            </a:r>
            <a:endParaRPr lang="en-US" altLang="zh-CN" sz="2400" dirty="0" smtClean="0"/>
          </a:p>
          <a:p>
            <a:pPr lvl="2">
              <a:buFont typeface="Wingdings" panose="05000000000000000000" pitchFamily="2" charset="2"/>
              <a:buChar char="p"/>
            </a:pPr>
            <a:endParaRPr lang="en-US" altLang="zh-CN" sz="2400" dirty="0"/>
          </a:p>
          <a:p>
            <a:pPr lvl="2">
              <a:buFont typeface="Wingdings" panose="05000000000000000000" pitchFamily="2" charset="2"/>
              <a:buChar char="p"/>
            </a:pPr>
            <a:r>
              <a:rPr lang="zh-CN" altLang="en-US" sz="2400" dirty="0" smtClean="0"/>
              <a:t>法国</a:t>
            </a:r>
            <a:endParaRPr lang="zh-CN" altLang="en-US" sz="24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什么是平等？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2094230"/>
            <a:ext cx="11020425" cy="4537075"/>
          </a:xfrm>
        </p:spPr>
        <p:txBody>
          <a:bodyPr>
            <a:normAutofit/>
          </a:bodyPr>
          <a:lstStyle/>
          <a:p>
            <a:pPr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功利主义</a:t>
            </a:r>
          </a:p>
          <a:p>
            <a:pPr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自由主义</a:t>
            </a:r>
          </a:p>
          <a:p>
            <a:pPr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罗尔斯主义</a:t>
            </a:r>
          </a:p>
          <a:p>
            <a:pPr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实质</a:t>
            </a:r>
            <a:r>
              <a:rPr lang="zh-CN" altLang="en-US" dirty="0" smtClean="0"/>
              <a:t>自由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初次分配与机会均等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2178050"/>
            <a:ext cx="11020425" cy="4453255"/>
          </a:xfrm>
        </p:spPr>
        <p:txBody>
          <a:bodyPr>
            <a:normAutofit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如何促进劳动力市场机会均等？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继续深化户籍制度改革，促进就业机会均等</a:t>
            </a:r>
            <a:r>
              <a:rPr lang="zh-CN" altLang="en-US" dirty="0" smtClean="0"/>
              <a:t>化</a:t>
            </a:r>
            <a:endParaRPr lang="en-US" altLang="zh-CN" dirty="0" smtClean="0"/>
          </a:p>
          <a:p>
            <a:pPr lvl="2" indent="9017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 smtClean="0"/>
              <a:t>在集聚中走向平衡，在发展中促进相对平衡</a:t>
            </a:r>
            <a:endParaRPr lang="zh-CN" altLang="en-US" dirty="0"/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改革与户籍制度相绑定的公共服务</a:t>
            </a:r>
            <a:r>
              <a:rPr lang="zh-CN" altLang="en-US" dirty="0" smtClean="0"/>
              <a:t>体系</a:t>
            </a:r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初次分配与机会均等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898650"/>
            <a:ext cx="11020425" cy="4958715"/>
          </a:xfrm>
        </p:spPr>
        <p:txBody>
          <a:bodyPr>
            <a:normAutofit fontScale="90000" lnSpcReduction="10000"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sz="3100" dirty="0"/>
              <a:t>如何促进资本市场机会均等？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200" dirty="0">
                <a:sym typeface="+mn-ea"/>
              </a:rPr>
              <a:t>缓解金融抑制</a:t>
            </a:r>
            <a:endParaRPr lang="zh-CN" altLang="en-US" sz="2200" dirty="0"/>
          </a:p>
          <a:p>
            <a:pPr lvl="1"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>
              <a:sym typeface="+mn-ea"/>
            </a:endParaRPr>
          </a:p>
          <a:p>
            <a:pPr lvl="1"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>
              <a:sym typeface="+mn-ea"/>
            </a:endParaRP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zh-CN" altLang="en-US" sz="1800" dirty="0">
              <a:sym typeface="+mn-ea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zh-CN" altLang="en-US" sz="1800" dirty="0">
              <a:sym typeface="+mn-ea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zh-CN" altLang="en-US" sz="1800" dirty="0">
              <a:sym typeface="+mn-ea"/>
            </a:endParaRPr>
          </a:p>
          <a:p>
            <a:pPr algn="ctr" fontAlgn="auto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ym typeface="+mn-ea"/>
              </a:rPr>
              <a:t>图：真实利率与国民收入分配（</a:t>
            </a:r>
            <a:r>
              <a:rPr lang="en-US" altLang="zh-CN" sz="2000" dirty="0">
                <a:sym typeface="+mn-ea"/>
              </a:rPr>
              <a:t>1992-2020</a:t>
            </a:r>
            <a:r>
              <a:rPr lang="zh-CN" altLang="en-US" sz="2000" dirty="0">
                <a:sym typeface="+mn-ea"/>
              </a:rPr>
              <a:t>）</a:t>
            </a:r>
            <a:endParaRPr lang="zh-CN" altLang="en-US" sz="2000" dirty="0"/>
          </a:p>
          <a:p>
            <a:pPr algn="ctr" fontAlgn="auto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ym typeface="+mn-ea"/>
              </a:rPr>
              <a:t>数据来源：国家统计局、中国人民银行</a:t>
            </a:r>
          </a:p>
        </p:txBody>
      </p:sp>
      <p:pic>
        <p:nvPicPr>
          <p:cNvPr id="4" name="图片 18" descr="图表&#10;&#10;低可信度描述已自动生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095" y="2940050"/>
            <a:ext cx="7740015" cy="3202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初次分配与机会均等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888490"/>
            <a:ext cx="11020425" cy="4742815"/>
          </a:xfrm>
        </p:spPr>
        <p:txBody>
          <a:bodyPr>
            <a:normAutofit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如何促进土地市场机会均等？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推进农村承包地“三权分置”（所有权、承包权、经营权）改革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形成城乡一体化土地</a:t>
            </a:r>
            <a:r>
              <a:rPr lang="zh-CN" altLang="en-US" dirty="0" smtClean="0">
                <a:sym typeface="+mn-ea"/>
              </a:rPr>
              <a:t>市场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二次分配与机会均等</a:t>
            </a:r>
          </a:p>
        </p:txBody>
      </p:sp>
      <p:graphicFrame>
        <p:nvGraphicFramePr>
          <p:cNvPr id="4" name="图表 4"/>
          <p:cNvGraphicFramePr>
            <a:graphicFrameLocks noGrp="1"/>
          </p:cNvGraphicFramePr>
          <p:nvPr>
            <p:ph idx="1"/>
          </p:nvPr>
        </p:nvGraphicFramePr>
        <p:xfrm>
          <a:off x="1949450" y="1863090"/>
          <a:ext cx="8293735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623695" y="5876290"/>
            <a:ext cx="8698230" cy="948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algn="ctr" fontAlgn="auto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Tx/>
              <a:buFont typeface="Wingdings" panose="05000000000000000000" pitchFamily="2" charset="2"/>
            </a:pPr>
            <a:r>
              <a:rPr lang="zh-CN" altLang="en-US" b="0" dirty="0" smtClean="0"/>
              <a:t>图：</a:t>
            </a:r>
            <a:r>
              <a:rPr lang="en-US" altLang="zh-CN" b="0" dirty="0" smtClean="0"/>
              <a:t>2011</a:t>
            </a:r>
            <a:r>
              <a:rPr lang="zh-CN" altLang="en-US" b="0" dirty="0" smtClean="0"/>
              <a:t>年主要国家初次分配和再次分配基尼系数</a:t>
            </a:r>
          </a:p>
          <a:p>
            <a:pPr marL="0" algn="ctr" fontAlgn="auto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Tx/>
              <a:buFont typeface="Wingdings" panose="05000000000000000000" pitchFamily="2" charset="2"/>
            </a:pPr>
            <a:r>
              <a:rPr lang="en-US" altLang="zh-CN" b="0" dirty="0" smtClean="0"/>
              <a:t>    数据来源：其他国家数据来源于OECD数据库，中国数据根据中国家庭追踪调查数据（CFPS）计算得到。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二次分配与机会均等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835785"/>
            <a:ext cx="11020425" cy="4906010"/>
          </a:xfrm>
        </p:spPr>
        <p:txBody>
          <a:bodyPr>
            <a:normAutofit fontScale="92500" lnSpcReduction="10000"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sz="2400" dirty="0"/>
              <a:t>中国的税收体制与收入分配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/>
              <a:t>税收结构以</a:t>
            </a:r>
            <a:r>
              <a:rPr lang="zh-CN" altLang="en-US" sz="2000" dirty="0">
                <a:sym typeface="+mn-ea"/>
              </a:rPr>
              <a:t>“累退性”的</a:t>
            </a:r>
            <a:r>
              <a:rPr lang="zh-CN" altLang="en-US" sz="2000" dirty="0"/>
              <a:t>间接税（增值税等）为主，直接税（个税等）占总税收收入较低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2000" dirty="0"/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2000" dirty="0"/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2000" dirty="0"/>
          </a:p>
          <a:p>
            <a:pPr lvl="1" indent="0" algn="ctr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lvl="1" indent="0" algn="ctr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lvl="1" indent="0" algn="ctr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1600" dirty="0"/>
          </a:p>
          <a:p>
            <a:pPr lvl="1" indent="0" algn="ctr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endParaRPr lang="zh-CN" altLang="en-US" sz="1800" dirty="0"/>
          </a:p>
          <a:p>
            <a:pPr lvl="1" indent="0" algn="ctr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endParaRPr lang="zh-CN" altLang="en-US" sz="1800" dirty="0"/>
          </a:p>
          <a:p>
            <a:pPr lvl="1" indent="0" algn="ctr" fontAlgn="auto">
              <a:lnSpc>
                <a:spcPct val="100000"/>
              </a:lnSpc>
              <a:spcAft>
                <a:spcPts val="200"/>
              </a:spcAft>
              <a:buFont typeface="Wingdings" panose="05000000000000000000" pitchFamily="2" charset="2"/>
              <a:buNone/>
            </a:pPr>
            <a:r>
              <a:rPr lang="zh-CN" altLang="en-US" sz="1800" dirty="0"/>
              <a:t>图：2015年主要国家税收结构比较</a:t>
            </a:r>
            <a:r>
              <a:rPr lang="en-US" altLang="zh-CN" sz="1800" dirty="0"/>
              <a:t>                </a:t>
            </a:r>
          </a:p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r>
              <a:rPr lang="zh-CN" altLang="en-US" sz="1800" dirty="0"/>
              <a:t>数据来源：OECD国家数据库、《中国财政统计年鉴</a:t>
            </a:r>
            <a:r>
              <a:rPr lang="en-US" altLang="zh-CN" sz="1800" dirty="0"/>
              <a:t>2016</a:t>
            </a:r>
            <a:r>
              <a:rPr lang="zh-CN" altLang="en-US" sz="1800" dirty="0"/>
              <a:t>》</a:t>
            </a:r>
          </a:p>
        </p:txBody>
      </p:sp>
      <p:graphicFrame>
        <p:nvGraphicFramePr>
          <p:cNvPr id="151" name="图表 151"/>
          <p:cNvGraphicFramePr/>
          <p:nvPr/>
        </p:nvGraphicFramePr>
        <p:xfrm>
          <a:off x="1397635" y="2767330"/>
          <a:ext cx="9396730" cy="304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二次分配与机会均等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776730"/>
            <a:ext cx="11020425" cy="4890770"/>
          </a:xfrm>
        </p:spPr>
        <p:txBody>
          <a:bodyPr>
            <a:normAutofit lnSpcReduction="10000"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sz="2400" dirty="0"/>
              <a:t>中国的财政支出与收入分配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/>
              <a:t>民生性公共支出偏低，社会保障制度（养老保险、医疗保险、失业保险等）面临多重挑战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1800" dirty="0"/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1800" dirty="0"/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1800" dirty="0"/>
          </a:p>
          <a:p>
            <a:pPr indent="0" fontAlgn="auto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indent="90170" fontAlgn="auto">
              <a:buFont typeface="Wingdings" panose="05000000000000000000" pitchFamily="2" charset="2"/>
              <a:buChar char="p"/>
            </a:pPr>
            <a:endParaRPr lang="zh-CN" altLang="en-US" sz="2000" dirty="0"/>
          </a:p>
          <a:p>
            <a:pPr indent="90170" fontAlgn="auto">
              <a:buFont typeface="Wingdings" panose="05000000000000000000" pitchFamily="2" charset="2"/>
              <a:buChar char="p"/>
            </a:pPr>
            <a:endParaRPr lang="zh-CN" altLang="en-US" sz="2000" dirty="0"/>
          </a:p>
          <a:p>
            <a:pPr lvl="1" indent="0" algn="ctr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endParaRPr lang="zh-CN" altLang="en-US" sz="1600" dirty="0">
              <a:sym typeface="+mn-ea"/>
            </a:endParaRPr>
          </a:p>
          <a:p>
            <a:pPr lvl="1" indent="0" algn="ctr" fontAlgn="auto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endParaRPr lang="zh-CN" altLang="en-US" sz="1800" dirty="0">
              <a:sym typeface="+mn-ea"/>
            </a:endParaRPr>
          </a:p>
          <a:p>
            <a:pPr lvl="1" indent="0" algn="ctr" fontAlgn="auto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r>
              <a:rPr lang="zh-CN" altLang="en-US" sz="1800" dirty="0">
                <a:sym typeface="+mn-ea"/>
              </a:rPr>
              <a:t>图：2015年主要国家财政支出结构比较</a:t>
            </a:r>
            <a:r>
              <a:rPr lang="en-US" altLang="zh-CN" sz="1800" dirty="0">
                <a:sym typeface="+mn-ea"/>
              </a:rPr>
              <a:t>                </a:t>
            </a:r>
            <a:endParaRPr lang="en-US" altLang="zh-CN" sz="1800" dirty="0"/>
          </a:p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r>
              <a:rPr lang="zh-CN" altLang="en-US" sz="1800" dirty="0">
                <a:sym typeface="+mn-ea"/>
              </a:rPr>
              <a:t>数据来源：OECD国家数据库、《中国财政统计年鉴</a:t>
            </a:r>
            <a:r>
              <a:rPr lang="en-US" altLang="zh-CN" sz="1800" dirty="0">
                <a:sym typeface="+mn-ea"/>
              </a:rPr>
              <a:t>2016</a:t>
            </a:r>
            <a:r>
              <a:rPr lang="zh-CN" altLang="en-US" sz="1800" dirty="0">
                <a:sym typeface="+mn-ea"/>
              </a:rPr>
              <a:t>》</a:t>
            </a:r>
          </a:p>
        </p:txBody>
      </p:sp>
      <p:graphicFrame>
        <p:nvGraphicFramePr>
          <p:cNvPr id="151" name="图表 151"/>
          <p:cNvGraphicFramePr/>
          <p:nvPr/>
        </p:nvGraphicFramePr>
        <p:xfrm>
          <a:off x="1447165" y="2886075"/>
          <a:ext cx="9296400" cy="2954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二次分配与机会均等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2094230"/>
            <a:ext cx="11020425" cy="4537075"/>
          </a:xfrm>
        </p:spPr>
        <p:txBody>
          <a:bodyPr>
            <a:normAutofit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二次分配政策在一定程度上能够</a:t>
            </a:r>
            <a:r>
              <a:rPr lang="zh-CN" altLang="en-US" dirty="0">
                <a:sym typeface="+mn-ea"/>
              </a:rPr>
              <a:t>兼顾公平和效率，但如果力度太大，会降低工作和投资的积极性，甚至陷入福利主义陷阱</a:t>
            </a:r>
          </a:p>
          <a:p>
            <a:pPr indent="90170" fontAlgn="auto">
              <a:buFont typeface="Wingdings" panose="05000000000000000000" pitchFamily="2" charset="2"/>
              <a:buChar char="p"/>
            </a:pPr>
            <a:endParaRPr lang="zh-CN" altLang="en-US" dirty="0"/>
          </a:p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因此，再分配政策需要尽力而为、量力而为，以促进机会均等化为</a:t>
            </a:r>
            <a:r>
              <a:rPr lang="zh-CN" altLang="en-US" dirty="0" smtClean="0"/>
              <a:t>核心</a:t>
            </a:r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结果平等与机会均等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1792605"/>
            <a:ext cx="11020425" cy="5433695"/>
          </a:xfrm>
        </p:spPr>
        <p:txBody>
          <a:bodyPr>
            <a:normAutofit/>
          </a:bodyPr>
          <a:lstStyle/>
          <a:p>
            <a:pPr indent="90170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CN" altLang="en-US" sz="2400" dirty="0"/>
              <a:t>中国的消除贫困之路</a:t>
            </a:r>
          </a:p>
          <a:p>
            <a:pPr lvl="1" indent="90170" fontAlgn="auto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/>
              <a:t>益贫式增长（</a:t>
            </a:r>
            <a:r>
              <a:rPr lang="en-US" altLang="zh-CN" sz="2000" dirty="0"/>
              <a:t>1978-1985</a:t>
            </a:r>
            <a:r>
              <a:rPr lang="zh-CN" altLang="en-US" sz="2000" dirty="0"/>
              <a:t>）</a:t>
            </a:r>
            <a:r>
              <a:rPr lang="en-US" altLang="zh-CN" sz="2000" dirty="0"/>
              <a:t> </a:t>
            </a:r>
            <a:r>
              <a:rPr lang="zh-CN" altLang="en-US" sz="2000" dirty="0"/>
              <a:t>区域扶贫开发战略（</a:t>
            </a:r>
            <a:r>
              <a:rPr lang="en-US" altLang="zh-CN" sz="2000" dirty="0"/>
              <a:t>1985-2013</a:t>
            </a:r>
            <a:r>
              <a:rPr lang="zh-CN" altLang="en-US" sz="2000" dirty="0"/>
              <a:t>）</a:t>
            </a:r>
            <a:r>
              <a:rPr lang="en-US" altLang="zh-CN" sz="2000" dirty="0"/>
              <a:t>  </a:t>
            </a:r>
            <a:r>
              <a:rPr lang="zh-CN" altLang="en-US" sz="2000" dirty="0"/>
              <a:t>精准扶贫战略（</a:t>
            </a:r>
            <a:r>
              <a:rPr lang="en-US" altLang="zh-CN" sz="2000" dirty="0"/>
              <a:t>2014-2020</a:t>
            </a:r>
            <a:r>
              <a:rPr lang="zh-CN" altLang="en-US" sz="2000" dirty="0"/>
              <a:t>）</a:t>
            </a:r>
          </a:p>
          <a:p>
            <a:pPr lvl="1" indent="90170" fontAlgn="auto">
              <a:lnSpc>
                <a:spcPct val="100000"/>
              </a:lnSpc>
              <a:buFont typeface="Wingdings" panose="05000000000000000000" pitchFamily="2" charset="2"/>
              <a:buChar char="p"/>
            </a:pPr>
            <a:endParaRPr lang="zh-CN" altLang="en-US" sz="2000" dirty="0"/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1875" dirty="0"/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1875" dirty="0"/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1875" dirty="0"/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1875" dirty="0"/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1875" dirty="0"/>
          </a:p>
          <a:p>
            <a:pPr lvl="1"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800" dirty="0"/>
              <a:t>        </a:t>
            </a:r>
            <a:r>
              <a:rPr lang="zh-CN" altLang="en-US" sz="1800" dirty="0"/>
              <a:t>（</a:t>
            </a:r>
            <a:r>
              <a:rPr lang="en-US" altLang="zh-CN" sz="1800" dirty="0"/>
              <a:t>a</a:t>
            </a:r>
            <a:r>
              <a:rPr lang="zh-CN" altLang="en-US" sz="1800" dirty="0"/>
              <a:t>）中国贫困人口变化情况</a:t>
            </a:r>
            <a:r>
              <a:rPr lang="en-US" altLang="zh-CN" sz="1800" dirty="0"/>
              <a:t>                                              </a:t>
            </a:r>
            <a:r>
              <a:rPr lang="zh-CN" altLang="en-US" sz="1800" dirty="0"/>
              <a:t>（</a:t>
            </a:r>
            <a:r>
              <a:rPr lang="en-US" altLang="zh-CN" sz="1800" dirty="0"/>
              <a:t>b</a:t>
            </a:r>
            <a:r>
              <a:rPr lang="zh-CN" altLang="en-US" sz="1800" dirty="0"/>
              <a:t>）精准扶贫成效</a:t>
            </a:r>
          </a:p>
          <a:p>
            <a:pPr lvl="1" indent="0" algn="ctr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1800" dirty="0"/>
              <a:t>数据来源：国务院新闻办公室</a:t>
            </a:r>
          </a:p>
          <a:p>
            <a:pPr lvl="1" indent="0" algn="ctr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sz="1800" dirty="0"/>
          </a:p>
          <a:p>
            <a:pPr lvl="1" indent="0" algn="ctr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sz="1800" dirty="0"/>
          </a:p>
        </p:txBody>
      </p:sp>
      <p:graphicFrame>
        <p:nvGraphicFramePr>
          <p:cNvPr id="151" name="图表 151"/>
          <p:cNvGraphicFramePr/>
          <p:nvPr>
            <p:extLst>
              <p:ext uri="{D42A27DB-BD31-4B8C-83A1-F6EECF244321}">
                <p14:modId xmlns:p14="http://schemas.microsoft.com/office/powerpoint/2010/main" val="1758922483"/>
              </p:ext>
            </p:extLst>
          </p:nvPr>
        </p:nvGraphicFramePr>
        <p:xfrm>
          <a:off x="6367780" y="2844800"/>
          <a:ext cx="5013960" cy="288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图表 151"/>
          <p:cNvGraphicFramePr/>
          <p:nvPr>
            <p:extLst>
              <p:ext uri="{D42A27DB-BD31-4B8C-83A1-F6EECF244321}">
                <p14:modId xmlns:p14="http://schemas.microsoft.com/office/powerpoint/2010/main" val="2097770826"/>
              </p:ext>
            </p:extLst>
          </p:nvPr>
        </p:nvGraphicFramePr>
        <p:xfrm>
          <a:off x="1024255" y="2844165"/>
          <a:ext cx="5013960" cy="2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圆角矩形 4"/>
          <p:cNvSpPr/>
          <p:nvPr/>
        </p:nvSpPr>
        <p:spPr>
          <a:xfrm>
            <a:off x="8752114" y="1254034"/>
            <a:ext cx="2629626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贫困线？</a:t>
            </a:r>
            <a:endParaRPr kumimoji="1" lang="en-US" altLang="zh-CN" dirty="0" smtClean="0"/>
          </a:p>
          <a:p>
            <a:pPr algn="ctr"/>
            <a:r>
              <a:rPr kumimoji="1" lang="zh-CN" altLang="en-US" dirty="0" smtClean="0"/>
              <a:t>绝对贫困</a:t>
            </a:r>
            <a:r>
              <a:rPr kumimoji="1" lang="en-US" altLang="zh-CN" dirty="0" smtClean="0"/>
              <a:t>vs</a:t>
            </a:r>
            <a:r>
              <a:rPr kumimoji="1" lang="zh-CN" altLang="en-US" dirty="0" smtClean="0"/>
              <a:t>相对贫困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结果平等与机会均等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2094230"/>
            <a:ext cx="11020425" cy="4537075"/>
          </a:xfrm>
        </p:spPr>
        <p:txBody>
          <a:bodyPr>
            <a:normAutofit/>
          </a:bodyPr>
          <a:lstStyle/>
          <a:p>
            <a:pPr indent="90170" fontAlgn="auto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中国实现共同富裕的下一个着力点：实现巩固拓展脱贫攻坚成果同乡村振兴有效衔接</a:t>
            </a:r>
          </a:p>
          <a:p>
            <a:pPr indent="0" fontAlgn="auto">
              <a:lnSpc>
                <a:spcPct val="100000"/>
              </a:lnSpc>
              <a:buFont typeface="Wingdings" panose="05000000000000000000" pitchFamily="2" charset="2"/>
              <a:buNone/>
            </a:pPr>
            <a:endParaRPr lang="zh-CN" altLang="en-US" dirty="0"/>
          </a:p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乡村振兴要以</a:t>
            </a:r>
            <a:r>
              <a:rPr lang="zh-CN" altLang="en-US" dirty="0">
                <a:sym typeface="+mn-ea"/>
              </a:rPr>
              <a:t>促进农村居民机会均等化为重点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一方面，需要在城乡统筹的视角下推动乡村振兴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另一方面，乡村振兴要改善农村基础设施条件，促进农村公共服务均等</a:t>
            </a:r>
            <a:r>
              <a:rPr lang="zh-CN" altLang="en-US" dirty="0" smtClean="0"/>
              <a:t>化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不平等改变世界</a:t>
            </a:r>
            <a:endParaRPr lang="en-US" altLang="zh-CN" sz="27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015" y="1950085"/>
            <a:ext cx="9989185" cy="4645660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CN" altLang="en-US" dirty="0" smtClean="0"/>
              <a:t>不平等与民粹主义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200" dirty="0" smtClean="0"/>
              <a:t>              </a:t>
            </a:r>
            <a:r>
              <a:rPr lang="en-US" altLang="zh-CN" sz="1900" dirty="0" smtClean="0"/>
              <a:t> 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zh-CN" sz="1900" dirty="0" smtClean="0"/>
              <a:t>             </a:t>
            </a:r>
            <a:r>
              <a:rPr lang="zh-CN" altLang="en-US" sz="1900" dirty="0" smtClean="0"/>
              <a:t>数</a:t>
            </a:r>
            <a:r>
              <a:rPr lang="zh-CN" altLang="en-US" sz="1900" dirty="0" smtClean="0">
                <a:latin typeface="Times New Roman Regular" panose="02020603050405020304" charset="0"/>
                <a:cs typeface="Times New Roman Regular" panose="02020603050405020304" charset="0"/>
              </a:rPr>
              <a:t>据来源：达利欧（</a:t>
            </a:r>
            <a:r>
              <a:rPr lang="en-US" altLang="zh-CN" sz="1900" dirty="0" smtClean="0">
                <a:cs typeface="+mn-lt"/>
              </a:rPr>
              <a:t>2017</a:t>
            </a:r>
            <a:r>
              <a:rPr lang="zh-CN" altLang="en-US" sz="1900" dirty="0" smtClean="0">
                <a:latin typeface="Times New Roman Regular" panose="02020603050405020304" charset="0"/>
                <a:cs typeface="Times New Roman Regular" panose="02020603050405020304" charset="0"/>
              </a:rPr>
              <a:t>）</a:t>
            </a:r>
          </a:p>
        </p:txBody>
      </p:sp>
      <p:pic>
        <p:nvPicPr>
          <p:cNvPr id="9" name="图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0" y="2632710"/>
            <a:ext cx="8054340" cy="3435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中国应对不平等的独特优势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2094230"/>
            <a:ext cx="11020425" cy="4537075"/>
          </a:xfrm>
        </p:spPr>
        <p:txBody>
          <a:bodyPr>
            <a:normAutofit/>
          </a:bodyPr>
          <a:lstStyle/>
          <a:p>
            <a:pPr indent="90170" fontAlgn="auto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/>
              <a:t>实现共同富裕是</a:t>
            </a:r>
            <a:r>
              <a:rPr lang="zh-CN" altLang="en-US" sz="2400" dirty="0">
                <a:sym typeface="+mn-ea"/>
              </a:rPr>
              <a:t>中国特色社会主义的根本原则</a:t>
            </a:r>
            <a:r>
              <a:rPr lang="zh-CN" altLang="en-US" sz="2400" dirty="0"/>
              <a:t>，在促进社会公平上中国具备坚实的政治基础</a:t>
            </a:r>
          </a:p>
          <a:p>
            <a:pPr indent="90170" fontAlgn="auto">
              <a:lnSpc>
                <a:spcPct val="100000"/>
              </a:lnSpc>
              <a:buFont typeface="Wingdings" panose="05000000000000000000" pitchFamily="2" charset="2"/>
              <a:buChar char="p"/>
            </a:pPr>
            <a:endParaRPr lang="zh-CN" altLang="en-US" sz="2400" dirty="0"/>
          </a:p>
          <a:p>
            <a:pPr indent="90170" fontAlgn="auto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/>
              <a:t>改革开放以来中国遵循比较优势发展战略，劳动密集型企业和城市服务业的发展创造了大量就业岗位，可以持续为中低收入阶层提供充分就业的机会</a:t>
            </a:r>
          </a:p>
          <a:p>
            <a:pPr indent="90170" fontAlgn="auto">
              <a:lnSpc>
                <a:spcPct val="100000"/>
              </a:lnSpc>
              <a:buFont typeface="Wingdings" panose="05000000000000000000" pitchFamily="2" charset="2"/>
              <a:buChar char="p"/>
            </a:pPr>
            <a:endParaRPr lang="zh-CN" altLang="en-US" sz="2400" dirty="0"/>
          </a:p>
          <a:p>
            <a:pPr indent="90170" fontAlgn="auto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/>
              <a:t>中国传统文化对公平的重视，使促进公平的制度和政策更容易被社会普遍</a:t>
            </a:r>
            <a:r>
              <a:rPr lang="zh-CN" altLang="en-US" sz="2400" dirty="0" smtClean="0"/>
              <a:t>接受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总结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2094230"/>
            <a:ext cx="11020425" cy="4537075"/>
          </a:xfrm>
        </p:spPr>
        <p:txBody>
          <a:bodyPr>
            <a:noAutofit/>
          </a:bodyPr>
          <a:lstStyle/>
          <a:p>
            <a:pPr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/>
              <a:t>收入不平等加剧在长期内将阻碍经济高质量发展</a:t>
            </a:r>
          </a:p>
          <a:p>
            <a:pPr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/>
              <a:t>经济增长并不必然扩大收入差距，也无法自动缩小收入差距</a:t>
            </a:r>
          </a:p>
          <a:p>
            <a:pPr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/>
              <a:t>改革开放不是收入差距扩大的原因，只有深化改革才能促进共同富裕</a:t>
            </a:r>
          </a:p>
          <a:p>
            <a:pPr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/>
              <a:t>技术革命、全球化、城市化和社会流动性下降</a:t>
            </a:r>
            <a:r>
              <a:rPr lang="zh-CN" altLang="en-US" sz="2400" dirty="0" smtClean="0"/>
              <a:t>是共同</a:t>
            </a:r>
            <a:r>
              <a:rPr lang="zh-CN" altLang="en-US" sz="2400" dirty="0"/>
              <a:t>富裕之</a:t>
            </a:r>
            <a:r>
              <a:rPr lang="zh-CN" altLang="en-US" sz="2400" dirty="0" smtClean="0"/>
              <a:t>路的</a:t>
            </a:r>
            <a:r>
              <a:rPr lang="zh-CN" altLang="en-US" sz="2400" dirty="0"/>
              <a:t>关键挑战</a:t>
            </a:r>
          </a:p>
          <a:p>
            <a:pPr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/>
              <a:t>促进共同富裕，一次分配是根本，二次分配是调节，三次分配是补充，机会均等是</a:t>
            </a:r>
            <a:r>
              <a:rPr lang="zh-CN" altLang="en-US" sz="2400" dirty="0" smtClean="0"/>
              <a:t>核心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非常感谢！</a:t>
            </a:r>
            <a:endParaRPr lang="zh-CN" altLang="en-US" dirty="0"/>
          </a:p>
        </p:txBody>
      </p:sp>
      <p:sp>
        <p:nvSpPr>
          <p:cNvPr id="2" name="图片占位符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不平等改变世界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2315" y="1915160"/>
            <a:ext cx="10001885" cy="4394200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p"/>
            </a:pPr>
            <a:r>
              <a:rPr lang="zh-CN" altLang="zh-CN" dirty="0" smtClean="0">
                <a:sym typeface="+mn-ea"/>
              </a:rPr>
              <a:t>不平等与“反全球化”</a:t>
            </a:r>
            <a:endParaRPr lang="zh-CN" altLang="zh-CN" dirty="0" smtClean="0"/>
          </a:p>
          <a:p>
            <a:pPr lvl="1" indent="90170" fontAlgn="auto">
              <a:buFont typeface="Wingdings" panose="05000000000000000000" pitchFamily="2" charset="2"/>
              <a:buChar char="p"/>
            </a:pPr>
            <a:r>
              <a:rPr lang="zh-CN" altLang="en-US" sz="2000" dirty="0"/>
              <a:t>西方发达国家不平等演变的三个阶段：以美国为</a:t>
            </a:r>
            <a:r>
              <a:rPr lang="zh-CN" altLang="en-US" sz="2000" dirty="0" smtClean="0"/>
              <a:t>例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p"/>
            </a:pPr>
            <a:endParaRPr lang="zh-CN" altLang="en-US" dirty="0"/>
          </a:p>
          <a:p>
            <a:pPr>
              <a:buFont typeface="Wingdings" panose="05000000000000000000" pitchFamily="2" charset="2"/>
              <a:buChar char="p"/>
            </a:pPr>
            <a:endParaRPr lang="zh-CN" altLang="en-US" dirty="0"/>
          </a:p>
          <a:p>
            <a:pPr>
              <a:buFont typeface="Wingdings" panose="05000000000000000000" pitchFamily="2" charset="2"/>
              <a:buChar char="p"/>
            </a:pPr>
            <a:endParaRPr lang="zh-CN" altLang="en-US" dirty="0"/>
          </a:p>
          <a:p>
            <a:pPr>
              <a:buFont typeface="Wingdings" panose="05000000000000000000" pitchFamily="2" charset="2"/>
              <a:buChar char="p"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graphicFrame>
        <p:nvGraphicFramePr>
          <p:cNvPr id="10" name="图表 9"/>
          <p:cNvGraphicFramePr/>
          <p:nvPr/>
        </p:nvGraphicFramePr>
        <p:xfrm>
          <a:off x="2250440" y="3068955"/>
          <a:ext cx="7123430" cy="359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5393690" y="3391535"/>
            <a:ext cx="0" cy="235839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292340" y="3391535"/>
            <a:ext cx="0" cy="231711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393690" y="6157595"/>
            <a:ext cx="2377440" cy="2139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52285" y="6157595"/>
            <a:ext cx="70739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财富前</a:t>
            </a:r>
            <a:r>
              <a:rPr lang="en-US" altLang="zh-CN" sz="800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0.1%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065" y="6225540"/>
            <a:ext cx="544195" cy="146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不平等与经济发展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2094230"/>
            <a:ext cx="11020425" cy="4537075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900" dirty="0" smtClean="0">
                <a:latin typeface="Times New Roman Regular" panose="02020603050405020304" charset="0"/>
                <a:cs typeface="Times New Roman Regular" panose="02020603050405020304" charset="0"/>
              </a:rPr>
              <a:t>    </a:t>
            </a:r>
            <a:r>
              <a:rPr lang="zh-CN" altLang="en-US" sz="1900" dirty="0" smtClean="0">
                <a:latin typeface="Times New Roman Regular" panose="02020603050405020304" charset="0"/>
                <a:cs typeface="Times New Roman Regular" panose="02020603050405020304" charset="0"/>
              </a:rPr>
              <a:t>数据来源：</a:t>
            </a:r>
            <a:r>
              <a:rPr lang="en-US" altLang="zh-CN" sz="1900" dirty="0"/>
              <a:t>Poverty And Equity Database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266049"/>
              </p:ext>
            </p:extLst>
          </p:nvPr>
        </p:nvGraphicFramePr>
        <p:xfrm>
          <a:off x="1024255" y="2094230"/>
          <a:ext cx="9719945" cy="3662680"/>
        </p:xfrm>
        <a:graphic>
          <a:graphicData uri="http://schemas.openxmlformats.org/drawingml/2006/table">
            <a:tbl>
              <a:tblPr firstRow="1" firstCol="1" bandRow="1"/>
              <a:tblGrid>
                <a:gridCol w="1833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32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72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245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经济腾飞国家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经济停滞国家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0" dirty="0">
                          <a:solidFill>
                            <a:srgbClr val="000000"/>
                          </a:solidFill>
                          <a:effectLst/>
                          <a:latin typeface="Times New Roman Regular" panose="02020603050405020304" charset="0"/>
                          <a:ea typeface="宋体" charset="0"/>
                          <a:cs typeface="Times New Roman" panose="02020603050405020304" pitchFamily="18" charset="0"/>
                        </a:rPr>
                        <a:t>国家名称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0">
                          <a:solidFill>
                            <a:srgbClr val="000000"/>
                          </a:solidFill>
                          <a:effectLst/>
                          <a:latin typeface="Times New Roman Regular" panose="02020603050405020304" charset="0"/>
                          <a:ea typeface="宋体" charset="0"/>
                          <a:cs typeface="Times New Roman" panose="02020603050405020304" pitchFamily="18" charset="0"/>
                        </a:rPr>
                        <a:t>年份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 Regular" panose="02020603050405020304" charset="0"/>
                          <a:ea typeface="宋体" charset="0"/>
                          <a:cs typeface="Times New Roman Regular" panose="02020603050405020304" charset="0"/>
                        </a:rPr>
                        <a:t>GINI</a:t>
                      </a:r>
                      <a:r>
                        <a:rPr lang="zh-CN" sz="1800" b="0" kern="0">
                          <a:solidFill>
                            <a:srgbClr val="000000"/>
                          </a:solidFill>
                          <a:effectLst/>
                          <a:latin typeface="Times New Roman Regular" panose="02020603050405020304" charset="0"/>
                          <a:ea typeface="宋体" charset="0"/>
                          <a:cs typeface="Times New Roman Regular" panose="02020603050405020304" charset="0"/>
                        </a:rPr>
                        <a:t>系数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0">
                          <a:solidFill>
                            <a:srgbClr val="000000"/>
                          </a:solidFill>
                          <a:effectLst/>
                          <a:latin typeface="Times New Roman Regular" panose="02020603050405020304" charset="0"/>
                          <a:ea typeface="宋体" charset="0"/>
                          <a:cs typeface="Times New Roman" panose="02020603050405020304" pitchFamily="18" charset="0"/>
                        </a:rPr>
                        <a:t>国家名称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0">
                          <a:solidFill>
                            <a:srgbClr val="000000"/>
                          </a:solidFill>
                          <a:effectLst/>
                          <a:latin typeface="Times New Roman Regular" panose="02020603050405020304" charset="0"/>
                          <a:ea typeface="宋体" charset="0"/>
                          <a:cs typeface="Times New Roman" panose="02020603050405020304" pitchFamily="18" charset="0"/>
                        </a:rPr>
                        <a:t>年份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 Regular" panose="02020603050405020304" charset="0"/>
                          <a:ea typeface="宋体" charset="0"/>
                          <a:cs typeface="Times New Roman Regular" panose="02020603050405020304" charset="0"/>
                        </a:rPr>
                        <a:t>GINI</a:t>
                      </a:r>
                      <a:r>
                        <a:rPr lang="zh-CN" sz="1800" b="0" kern="0">
                          <a:solidFill>
                            <a:srgbClr val="000000"/>
                          </a:solidFill>
                          <a:effectLst/>
                          <a:latin typeface="Times New Roman Regular" panose="02020603050405020304" charset="0"/>
                          <a:ea typeface="宋体" charset="0"/>
                          <a:cs typeface="Times New Roman Regular" panose="02020603050405020304" charset="0"/>
                        </a:rPr>
                        <a:t>系数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塞浦路斯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0.327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阿根廷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0.429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希腊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0.329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玻利维亚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0.416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以色列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墨西哥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0.454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日本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0.329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秘鲁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0.415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韩国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0.314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巴西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0.534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波兰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0.302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智利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0.444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葡萄牙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0.335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哥伦比亚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0.513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新加坡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0.473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南非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斯洛伐克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博茨瓦纳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0.533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西班牙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0.347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宋体" charset="0"/>
                          <a:ea typeface="宋体" charset="0"/>
                          <a:cs typeface="Times New Roman" panose="02020603050405020304" pitchFamily="18" charset="0"/>
                        </a:rPr>
                        <a:t>土耳其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0.419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不平等与经济发展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145" y="1984375"/>
            <a:ext cx="11012170" cy="464693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CN" altLang="en-US" dirty="0" smtClean="0"/>
              <a:t>为何贫富分化会</a:t>
            </a:r>
            <a:r>
              <a:rPr lang="zh-CN" altLang="en-US" dirty="0"/>
              <a:t>让众多发展中国家陷入经济停滞？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社会冲突和政治不稳定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制度僵化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 smtClean="0">
                <a:sym typeface="+mn-ea"/>
              </a:rPr>
              <a:t>激进</a:t>
            </a:r>
            <a:r>
              <a:rPr lang="zh-CN" altLang="en-US" dirty="0">
                <a:sym typeface="+mn-ea"/>
              </a:rPr>
              <a:t>的再分配政策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严重的机会不均</a:t>
            </a:r>
            <a:r>
              <a:rPr lang="zh-CN" altLang="en-US" dirty="0" smtClean="0">
                <a:sym typeface="+mn-ea"/>
              </a:rPr>
              <a:t>等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不平等是宿命吗？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2315" y="1959610"/>
            <a:ext cx="5057594" cy="4671695"/>
          </a:xfrm>
        </p:spPr>
        <p:txBody>
          <a:bodyPr>
            <a:normAutofit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《</a:t>
            </a:r>
            <a:r>
              <a:rPr lang="en-US" altLang="zh-CN" dirty="0"/>
              <a:t>21</a:t>
            </a:r>
            <a:r>
              <a:rPr lang="zh-CN" altLang="en-US" dirty="0"/>
              <a:t>世纪资本论》的作者</a:t>
            </a:r>
            <a:r>
              <a:rPr lang="en-US" altLang="zh-CN" dirty="0"/>
              <a:t>Piketty</a:t>
            </a:r>
            <a:r>
              <a:rPr lang="zh-CN" altLang="en-US" dirty="0"/>
              <a:t>认为：</a:t>
            </a:r>
            <a:endParaRPr lang="zh-CN" altLang="en-US" sz="2000" dirty="0">
              <a:sym typeface="+mn-ea"/>
            </a:endParaRP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不平等上升的原因：</a:t>
            </a:r>
            <a:r>
              <a:rPr lang="en-US" altLang="zh-CN" dirty="0">
                <a:sym typeface="+mn-ea"/>
              </a:rPr>
              <a:t>r&gt;g</a:t>
            </a:r>
            <a:r>
              <a:rPr lang="zh-CN" altLang="en-US" dirty="0">
                <a:sym typeface="+mn-ea"/>
              </a:rPr>
              <a:t>（资本回报率大于经济增长率）</a:t>
            </a:r>
            <a:endParaRPr lang="en-US" altLang="zh-CN" dirty="0">
              <a:sym typeface="+mn-ea"/>
            </a:endParaRP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收入不平等趋势难以逆转，因为一般情况下随着资本在</a:t>
            </a:r>
            <a:r>
              <a:rPr lang="zh-CN" altLang="en-US" dirty="0" smtClean="0">
                <a:sym typeface="+mn-ea"/>
              </a:rPr>
              <a:t>国民收入</a:t>
            </a:r>
            <a:r>
              <a:rPr lang="zh-CN" altLang="en-US" dirty="0">
                <a:sym typeface="+mn-ea"/>
              </a:rPr>
              <a:t>份额中的持续上升，不平等程度会不断</a:t>
            </a:r>
            <a:r>
              <a:rPr lang="zh-CN" altLang="en-US" dirty="0" smtClean="0">
                <a:sym typeface="+mn-ea"/>
              </a:rPr>
              <a:t>提高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201" y="0"/>
            <a:ext cx="4755799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2084832"/>
            <a:ext cx="2879461" cy="34700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但</a:t>
            </a:r>
            <a:r>
              <a:rPr lang="en-US" altLang="zh-CN" dirty="0"/>
              <a:t>Piketty</a:t>
            </a:r>
            <a:r>
              <a:rPr lang="zh-CN" altLang="en-US" dirty="0"/>
              <a:t>说的是对的吗？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890" y="2094230"/>
            <a:ext cx="11020425" cy="4537075"/>
          </a:xfrm>
        </p:spPr>
        <p:txBody>
          <a:bodyPr>
            <a:normAutofit/>
          </a:bodyPr>
          <a:lstStyle/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/>
              <a:t>理论上：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sym typeface="+mn-ea"/>
              </a:rPr>
              <a:t>Solow</a:t>
            </a:r>
            <a:r>
              <a:rPr lang="zh-CN" altLang="en-US" dirty="0">
                <a:sym typeface="+mn-ea"/>
              </a:rPr>
              <a:t>模型和</a:t>
            </a:r>
            <a:r>
              <a:rPr lang="en-US" altLang="zh-CN" dirty="0">
                <a:sym typeface="+mn-ea"/>
              </a:rPr>
              <a:t>Ramsey</a:t>
            </a:r>
            <a:r>
              <a:rPr lang="zh-CN" altLang="en-US" dirty="0">
                <a:sym typeface="+mn-ea"/>
              </a:rPr>
              <a:t>模型中：r&gt;g是基本结论，但并没有预测不平等的持续上升</a:t>
            </a:r>
          </a:p>
          <a:p>
            <a:pPr lvl="1"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000" dirty="0">
              <a:sym typeface="+mn-ea"/>
            </a:endParaRPr>
          </a:p>
          <a:p>
            <a:pPr indent="90170" fontAlgn="auto"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历史事实上：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1950-1980年间的美、英：不平等程度稳定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sym typeface="+mn-ea"/>
              </a:rPr>
              <a:t>20</a:t>
            </a:r>
            <a:r>
              <a:rPr lang="zh-CN" altLang="en-US" dirty="0">
                <a:sym typeface="+mn-ea"/>
              </a:rPr>
              <a:t>世纪</a:t>
            </a:r>
            <a:r>
              <a:rPr lang="en-US" altLang="zh-CN" dirty="0">
                <a:sym typeface="+mn-ea"/>
              </a:rPr>
              <a:t>80</a:t>
            </a:r>
            <a:r>
              <a:rPr lang="zh-CN" altLang="en-US" dirty="0">
                <a:sym typeface="+mn-ea"/>
              </a:rPr>
              <a:t>年代后的德、法、芬兰、瑞典、丹麦：不平等程度无明显上升</a:t>
            </a:r>
          </a:p>
          <a:p>
            <a:pPr lvl="1" indent="90170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ym typeface="+mn-ea"/>
              </a:rPr>
              <a:t>二战后的日、韩：“公平的增长</a:t>
            </a:r>
            <a:r>
              <a:rPr lang="zh-CN" altLang="en-US" dirty="0" smtClean="0">
                <a:sym typeface="+mn-ea"/>
              </a:rPr>
              <a:t>”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9588177-e138-4480-b11b-566375c004cf}"/>
  <p:tag name="TABLE_ENDDRAG_ORIGIN_RECT" val="765*269"/>
  <p:tag name="TABLE_ENDDRAG_RECT" val="80*177*765*26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积分">
  <a:themeElements>
    <a:clrScheme name="积分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积分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</TotalTime>
  <Words>2142</Words>
  <Application>Microsoft Macintosh PowerPoint</Application>
  <PresentationFormat>宽屏</PresentationFormat>
  <Paragraphs>404</Paragraphs>
  <Slides>43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7" baseType="lpstr">
      <vt:lpstr>Calibri</vt:lpstr>
      <vt:lpstr>DengXian</vt:lpstr>
      <vt:lpstr>Times New Roman</vt:lpstr>
      <vt:lpstr>Times New Roman Regular</vt:lpstr>
      <vt:lpstr>Tw Cen MT</vt:lpstr>
      <vt:lpstr>Tw Cen MT Condensed</vt:lpstr>
      <vt:lpstr>Wingdings</vt:lpstr>
      <vt:lpstr>Wingdings 3</vt:lpstr>
      <vt:lpstr>等线</vt:lpstr>
      <vt:lpstr>华文仿宋</vt:lpstr>
      <vt:lpstr>楷体</vt:lpstr>
      <vt:lpstr>宋体</vt:lpstr>
      <vt:lpstr>Arial</vt:lpstr>
      <vt:lpstr>积分</vt:lpstr>
      <vt:lpstr>共同富裕之路</vt:lpstr>
      <vt:lpstr>全球视角下的不平等</vt:lpstr>
      <vt:lpstr>不平等改变世界</vt:lpstr>
      <vt:lpstr>不平等改变世界</vt:lpstr>
      <vt:lpstr>不平等改变世界</vt:lpstr>
      <vt:lpstr>不平等与经济发展</vt:lpstr>
      <vt:lpstr>不平等与经济发展</vt:lpstr>
      <vt:lpstr>不平等是宿命吗？</vt:lpstr>
      <vt:lpstr>但Piketty说的是对的吗？</vt:lpstr>
      <vt:lpstr>理解中国的收入分配</vt:lpstr>
      <vt:lpstr>中国收入分配的基本特征</vt:lpstr>
      <vt:lpstr>中国收入分配的基本特征</vt:lpstr>
      <vt:lpstr>中国收入分配的基本特征</vt:lpstr>
      <vt:lpstr>中国收入分配的基本特征</vt:lpstr>
      <vt:lpstr>不平等是经济增长的必然代价吗？</vt:lpstr>
      <vt:lpstr>不平等是经济增长的必然代价吗？</vt:lpstr>
      <vt:lpstr>改革开放扩大了收入差距吗？</vt:lpstr>
      <vt:lpstr>中国收入差距的真实原因</vt:lpstr>
      <vt:lpstr>中国收入差距的真实原因</vt:lpstr>
      <vt:lpstr>迈向共同富裕的新挑战</vt:lpstr>
      <vt:lpstr>技术革命</vt:lpstr>
      <vt:lpstr>技术革命</vt:lpstr>
      <vt:lpstr>全球化</vt:lpstr>
      <vt:lpstr>全球化</vt:lpstr>
      <vt:lpstr>城市化</vt:lpstr>
      <vt:lpstr>城市化</vt:lpstr>
      <vt:lpstr>社会流动性</vt:lpstr>
      <vt:lpstr>社会流动性</vt:lpstr>
      <vt:lpstr>共同富裕之路</vt:lpstr>
      <vt:lpstr>什么是平等？</vt:lpstr>
      <vt:lpstr>初次分配与机会均等</vt:lpstr>
      <vt:lpstr>初次分配与机会均等</vt:lpstr>
      <vt:lpstr>初次分配与机会均等</vt:lpstr>
      <vt:lpstr>二次分配与机会均等</vt:lpstr>
      <vt:lpstr>二次分配与机会均等</vt:lpstr>
      <vt:lpstr>二次分配与机会均等</vt:lpstr>
      <vt:lpstr>二次分配与机会均等</vt:lpstr>
      <vt:lpstr>结果平等与机会均等</vt:lpstr>
      <vt:lpstr>结果平等与机会均等</vt:lpstr>
      <vt:lpstr>中国应对不平等的独特优势</vt:lpstr>
      <vt:lpstr>总结</vt:lpstr>
      <vt:lpstr>总结</vt:lpstr>
      <vt:lpstr>非常感谢！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回到未来</dc:title>
  <dc:creator>leeleel</dc:creator>
  <cp:lastModifiedBy>陆 铭</cp:lastModifiedBy>
  <cp:revision>101</cp:revision>
  <dcterms:created xsi:type="dcterms:W3CDTF">2022-07-15T15:13:05Z</dcterms:created>
  <dcterms:modified xsi:type="dcterms:W3CDTF">2022-07-17T11:31:49Z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0E3A4A7E70FDEF39DA80D162B95C2342</vt:lpwstr>
  </property>
  <property fmtid="{D5CDD505-2E9C-101B-9397-08002B2CF9AE}" pid="3" name="KSOProductBuildVer">
    <vt:lpwstr>2052-4.2.2.6882</vt:lpwstr>
  </property>
</Properties>
</file>