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256" r:id="rId2"/>
    <p:sldId id="376" r:id="rId3"/>
    <p:sldId id="375" r:id="rId4"/>
    <p:sldId id="377" r:id="rId5"/>
    <p:sldId id="428" r:id="rId6"/>
    <p:sldId id="1291" r:id="rId7"/>
    <p:sldId id="1292" r:id="rId8"/>
    <p:sldId id="1293" r:id="rId9"/>
    <p:sldId id="1294" r:id="rId10"/>
    <p:sldId id="1295" r:id="rId11"/>
    <p:sldId id="1298" r:id="rId12"/>
    <p:sldId id="1297" r:id="rId13"/>
    <p:sldId id="1300" r:id="rId14"/>
    <p:sldId id="1299" r:id="rId15"/>
    <p:sldId id="1301" r:id="rId16"/>
    <p:sldId id="1302" r:id="rId17"/>
    <p:sldId id="1304" r:id="rId18"/>
    <p:sldId id="1303" r:id="rId19"/>
    <p:sldId id="1305" r:id="rId20"/>
    <p:sldId id="1306" r:id="rId21"/>
    <p:sldId id="1307" r:id="rId22"/>
    <p:sldId id="1308" r:id="rId23"/>
    <p:sldId id="1309" r:id="rId24"/>
    <p:sldId id="131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4" r:id="rId38"/>
    <p:sldId id="1326" r:id="rId39"/>
    <p:sldId id="1323" r:id="rId40"/>
    <p:sldId id="1325" r:id="rId41"/>
    <p:sldId id="1327" r:id="rId42"/>
    <p:sldId id="1328" r:id="rId43"/>
    <p:sldId id="1329" r:id="rId44"/>
    <p:sldId id="1330" r:id="rId45"/>
    <p:sldId id="1331" r:id="rId46"/>
    <p:sldId id="1332" r:id="rId47"/>
    <p:sldId id="1333" r:id="rId48"/>
    <p:sldId id="1334" r:id="rId49"/>
    <p:sldId id="292"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93F514EF-A3B3-4E46-95FC-FB95AF6CCB9D}">
          <p14:sldIdLst>
            <p14:sldId id="256"/>
            <p14:sldId id="376"/>
            <p14:sldId id="375"/>
            <p14:sldId id="377"/>
            <p14:sldId id="428"/>
            <p14:sldId id="1291"/>
            <p14:sldId id="1292"/>
            <p14:sldId id="1293"/>
            <p14:sldId id="1294"/>
            <p14:sldId id="1295"/>
            <p14:sldId id="1298"/>
            <p14:sldId id="1297"/>
            <p14:sldId id="1300"/>
            <p14:sldId id="1299"/>
            <p14:sldId id="1301"/>
            <p14:sldId id="1302"/>
            <p14:sldId id="1304"/>
            <p14:sldId id="1303"/>
            <p14:sldId id="1305"/>
            <p14:sldId id="1306"/>
            <p14:sldId id="1307"/>
            <p14:sldId id="1308"/>
            <p14:sldId id="1309"/>
            <p14:sldId id="1310"/>
            <p14:sldId id="1311"/>
            <p14:sldId id="1312"/>
            <p14:sldId id="1313"/>
            <p14:sldId id="1314"/>
            <p14:sldId id="1315"/>
            <p14:sldId id="1316"/>
            <p14:sldId id="1317"/>
            <p14:sldId id="1318"/>
            <p14:sldId id="1319"/>
            <p14:sldId id="1320"/>
            <p14:sldId id="1321"/>
            <p14:sldId id="1322"/>
            <p14:sldId id="1324"/>
            <p14:sldId id="1326"/>
            <p14:sldId id="1323"/>
            <p14:sldId id="1325"/>
            <p14:sldId id="1327"/>
            <p14:sldId id="1328"/>
            <p14:sldId id="1329"/>
            <p14:sldId id="1330"/>
            <p14:sldId id="1331"/>
            <p14:sldId id="1332"/>
            <p14:sldId id="1333"/>
            <p14:sldId id="1334"/>
            <p14:sldId id="29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585" autoAdjust="0"/>
    <p:restoredTop sz="83460"/>
  </p:normalViewPr>
  <p:slideViewPr>
    <p:cSldViewPr snapToGrid="0">
      <p:cViewPr varScale="1">
        <p:scale>
          <a:sx n="58" d="100"/>
          <a:sy n="58" d="100"/>
        </p:scale>
        <p:origin x="208" y="5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___7.xlsx"/></Relationships>
</file>

<file path=ppt/charts/_rels/chart11.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___8.xlsx"/></Relationships>
</file>

<file path=ppt/charts/_rels/chart12.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___9.xlsx"/></Relationships>
</file>

<file path=ppt/charts/_rels/chart2.xml.rels><?xml version="1.0" encoding="UTF-8" standalone="yes"?>
<Relationships xmlns="http://schemas.openxmlformats.org/package/2006/relationships"><Relationship Id="rId1" Type="http://schemas.openxmlformats.org/officeDocument/2006/relationships/oleObject" Target="file:///F:\working\officials_new\&#26032;&#24314;%20Microsoft%20Excel%20&#24037;&#20316;&#34920;%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working\officials_new\&#26032;&#24314;%20Microsoft%20Excel%20&#24037;&#20316;&#34920;%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working\officials_new\&#26032;&#24314;%20Microsoft%20Excel%20&#24037;&#20316;&#34920;%20(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6.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3.xlsx"/></Relationships>
</file>

<file path=ppt/charts/_rels/chart7.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___4.xlsx"/></Relationships>
</file>

<file path=ppt/charts/_rels/chart8.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___5.xlsx"/></Relationships>
</file>

<file path=ppt/charts/_rels/chart9.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2020年人口</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dLbl>
            <c:dLbl>
              <c:idx val="6"/>
              <c:spPr>
                <a:noFill/>
                <a:ln>
                  <a:noFill/>
                </a:ln>
                <a:effectLst/>
              </c:spPr>
              <c:txPr>
                <a:bodyPr rot="0" spcFirstLastPara="1" vertOverflow="ellipsis" vert="horz" wrap="square" anchor="ctr" anchorCtr="1"/>
                <a:lstStyle/>
                <a:p>
                  <a:pPr>
                    <a:defRPr sz="12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Vietnam</c:v>
                </c:pt>
                <c:pt idx="1">
                  <c:v>山东</c:v>
                </c:pt>
                <c:pt idx="2">
                  <c:v>Egypt, Arab Rep.</c:v>
                </c:pt>
                <c:pt idx="3">
                  <c:v>Philippines</c:v>
                </c:pt>
                <c:pt idx="4">
                  <c:v>Ethiopia</c:v>
                </c:pt>
                <c:pt idx="5">
                  <c:v>Japan</c:v>
                </c:pt>
                <c:pt idx="6">
                  <c:v>广东</c:v>
                </c:pt>
                <c:pt idx="7">
                  <c:v>Mexico</c:v>
                </c:pt>
                <c:pt idx="8">
                  <c:v>Russian Federation</c:v>
                </c:pt>
                <c:pt idx="9">
                  <c:v>Bangladesh</c:v>
                </c:pt>
                <c:pt idx="10">
                  <c:v>Nigeria</c:v>
                </c:pt>
                <c:pt idx="11">
                  <c:v>Brazil</c:v>
                </c:pt>
                <c:pt idx="12">
                  <c:v>Pakistan</c:v>
                </c:pt>
                <c:pt idx="13">
                  <c:v>Indonesia</c:v>
                </c:pt>
                <c:pt idx="14">
                  <c:v>United States</c:v>
                </c:pt>
                <c:pt idx="15">
                  <c:v>North America</c:v>
                </c:pt>
                <c:pt idx="16">
                  <c:v>European Union</c:v>
                </c:pt>
                <c:pt idx="17">
                  <c:v>High income</c:v>
                </c:pt>
                <c:pt idx="18">
                  <c:v>OECD members</c:v>
                </c:pt>
                <c:pt idx="19">
                  <c:v>India</c:v>
                </c:pt>
                <c:pt idx="20">
                  <c:v>China</c:v>
                </c:pt>
              </c:strCache>
            </c:strRef>
          </c:cat>
          <c:val>
            <c:numRef>
              <c:f>Sheet1!$B$2:$B$22</c:f>
              <c:numCache>
                <c:formatCode>0.000</c:formatCode>
                <c:ptCount val="21"/>
                <c:pt idx="0">
                  <c:v>0.97338583</c:v>
                </c:pt>
                <c:pt idx="1">
                  <c:v>1.015</c:v>
                </c:pt>
                <c:pt idx="2">
                  <c:v>1.02334403</c:v>
                </c:pt>
                <c:pt idx="3">
                  <c:v>1.09581085</c:v>
                </c:pt>
                <c:pt idx="4">
                  <c:v>1.14963583</c:v>
                </c:pt>
                <c:pt idx="5">
                  <c:v>1.25836021</c:v>
                </c:pt>
                <c:pt idx="6">
                  <c:v>1.26</c:v>
                </c:pt>
                <c:pt idx="7">
                  <c:v>1.28932753</c:v>
                </c:pt>
                <c:pt idx="8">
                  <c:v>1.4410408</c:v>
                </c:pt>
                <c:pt idx="9">
                  <c:v>1.64689383</c:v>
                </c:pt>
                <c:pt idx="10">
                  <c:v>2.06139587</c:v>
                </c:pt>
                <c:pt idx="11">
                  <c:v>2.12559409</c:v>
                </c:pt>
                <c:pt idx="12">
                  <c:v>2.20892331</c:v>
                </c:pt>
                <c:pt idx="13">
                  <c:v>2.73523621</c:v>
                </c:pt>
                <c:pt idx="14">
                  <c:v>3.29484123</c:v>
                </c:pt>
                <c:pt idx="15">
                  <c:v>3.67553264</c:v>
                </c:pt>
                <c:pt idx="16">
                  <c:v>4.478014179999995</c:v>
                </c:pt>
                <c:pt idx="17">
                  <c:v>12.1493023</c:v>
                </c:pt>
                <c:pt idx="18">
                  <c:v>13.70858752</c:v>
                </c:pt>
                <c:pt idx="19">
                  <c:v>13.80004385</c:v>
                </c:pt>
                <c:pt idx="20">
                  <c:v>14.10929362</c:v>
                </c:pt>
              </c:numCache>
            </c:numRef>
          </c:val>
          <c:extLst xmlns:c16r2="http://schemas.microsoft.com/office/drawing/2015/06/chart">
            <c:ext xmlns:c16="http://schemas.microsoft.com/office/drawing/2014/chart" uri="{C3380CC4-5D6E-409C-BE32-E72D297353CC}">
              <c16:uniqueId val="{00000000-2A13-440C-9F95-32FB5F525A3E}"/>
            </c:ext>
          </c:extLst>
        </c:ser>
        <c:dLbls>
          <c:showLegendKey val="0"/>
          <c:showVal val="0"/>
          <c:showCatName val="0"/>
          <c:showSerName val="0"/>
          <c:showPercent val="0"/>
          <c:showBubbleSize val="0"/>
        </c:dLbls>
        <c:gapWidth val="182"/>
        <c:axId val="1329615968"/>
        <c:axId val="1095222032"/>
      </c:barChart>
      <c:catAx>
        <c:axId val="1329615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095222032"/>
        <c:crosses val="autoZero"/>
        <c:auto val="1"/>
        <c:lblAlgn val="ctr"/>
        <c:lblOffset val="100"/>
        <c:noMultiLvlLbl val="0"/>
      </c:catAx>
      <c:valAx>
        <c:axId val="1095222032"/>
        <c:scaling>
          <c:orientation val="minMax"/>
        </c:scaling>
        <c:delete val="1"/>
        <c:axPos val="b"/>
        <c:numFmt formatCode="0.000" sourceLinked="1"/>
        <c:majorTickMark val="none"/>
        <c:minorTickMark val="none"/>
        <c:tickLblPos val="nextTo"/>
        <c:crossAx val="1329615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tx1"/>
          </a:solidFill>
          <a:latin typeface="Times New Roman" panose="02020603050405020304" pitchFamily="18" charset="0"/>
          <a:ea typeface="+mn-ea"/>
          <a:cs typeface="Times New Roman" panose="02020603050405020304" pitchFamily="18" charset="0"/>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56456630266888"/>
          <c:y val="0.0157942649821662"/>
          <c:w val="0.968708673946622"/>
          <c:h val="0.789768176670254"/>
        </c:manualLayout>
      </c:layout>
      <c:barChart>
        <c:barDir val="col"/>
        <c:grouping val="clustered"/>
        <c:varyColors val="0"/>
        <c:ser>
          <c:idx val="0"/>
          <c:order val="0"/>
          <c:tx>
            <c:strRef>
              <c:f>Sheet1!$B$1</c:f>
              <c:strCache>
                <c:ptCount val="1"/>
                <c:pt idx="0">
                  <c:v>高收入</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1978.0</c:v>
                </c:pt>
                <c:pt idx="1">
                  <c:v>1998.0</c:v>
                </c:pt>
                <c:pt idx="2">
                  <c:v>2018.0</c:v>
                </c:pt>
                <c:pt idx="3">
                  <c:v>2020.0</c:v>
                </c:pt>
                <c:pt idx="4">
                  <c:v>2035.0</c:v>
                </c:pt>
                <c:pt idx="5">
                  <c:v>2050.0</c:v>
                </c:pt>
              </c:numCache>
            </c:numRef>
          </c:cat>
          <c:val>
            <c:numRef>
              <c:f>Sheet1!$B$2:$B$7</c:f>
              <c:numCache>
                <c:formatCode>0</c:formatCode>
                <c:ptCount val="6"/>
                <c:pt idx="0">
                  <c:v>7522.843538295686</c:v>
                </c:pt>
                <c:pt idx="1">
                  <c:v>24180.57659424123</c:v>
                </c:pt>
                <c:pt idx="2">
                  <c:v>44705.8730597169</c:v>
                </c:pt>
                <c:pt idx="3">
                  <c:v>43833.0</c:v>
                </c:pt>
              </c:numCache>
            </c:numRef>
          </c:val>
          <c:extLst xmlns:c16r2="http://schemas.microsoft.com/office/drawing/2015/06/chart">
            <c:ext xmlns:c16="http://schemas.microsoft.com/office/drawing/2014/chart" uri="{C3380CC4-5D6E-409C-BE32-E72D297353CC}">
              <c16:uniqueId val="{00000000-701B-44A9-8AF1-F4D44C5F4E44}"/>
            </c:ext>
          </c:extLst>
        </c:ser>
        <c:ser>
          <c:idx val="1"/>
          <c:order val="1"/>
          <c:tx>
            <c:strRef>
              <c:f>Sheet1!$C$1</c:f>
              <c:strCache>
                <c:ptCount val="1"/>
                <c:pt idx="0">
                  <c:v>中国</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1978.0</c:v>
                </c:pt>
                <c:pt idx="1">
                  <c:v>1998.0</c:v>
                </c:pt>
                <c:pt idx="2">
                  <c:v>2018.0</c:v>
                </c:pt>
                <c:pt idx="3">
                  <c:v>2020.0</c:v>
                </c:pt>
                <c:pt idx="4">
                  <c:v>2035.0</c:v>
                </c:pt>
                <c:pt idx="5">
                  <c:v>2050.0</c:v>
                </c:pt>
              </c:numCache>
            </c:numRef>
          </c:cat>
          <c:val>
            <c:numRef>
              <c:f>Sheet1!$C$2:$C$7</c:f>
              <c:numCache>
                <c:formatCode>0</c:formatCode>
                <c:ptCount val="6"/>
                <c:pt idx="0">
                  <c:v>156.3963885200444</c:v>
                </c:pt>
                <c:pt idx="1">
                  <c:v>828.0</c:v>
                </c:pt>
                <c:pt idx="2">
                  <c:v>9770.847087833142</c:v>
                </c:pt>
                <c:pt idx="3">
                  <c:v>10500.0</c:v>
                </c:pt>
                <c:pt idx="4">
                  <c:v>20000.0</c:v>
                </c:pt>
                <c:pt idx="5">
                  <c:v>40000.0</c:v>
                </c:pt>
              </c:numCache>
            </c:numRef>
          </c:val>
          <c:extLst xmlns:c16r2="http://schemas.microsoft.com/office/drawing/2015/06/chart">
            <c:ext xmlns:c16="http://schemas.microsoft.com/office/drawing/2014/chart" uri="{C3380CC4-5D6E-409C-BE32-E72D297353CC}">
              <c16:uniqueId val="{00000001-701B-44A9-8AF1-F4D44C5F4E44}"/>
            </c:ext>
          </c:extLst>
        </c:ser>
        <c:ser>
          <c:idx val="2"/>
          <c:order val="2"/>
          <c:tx>
            <c:strRef>
              <c:f>Sheet1!$D$1</c:f>
              <c:strCache>
                <c:ptCount val="1"/>
                <c:pt idx="0">
                  <c:v>系列 3</c:v>
                </c:pt>
              </c:strCache>
            </c:strRef>
          </c:tx>
          <c:spPr>
            <a:solidFill>
              <a:schemeClr val="accent3"/>
            </a:solidFill>
            <a:ln>
              <a:noFill/>
            </a:ln>
            <a:effectLst/>
          </c:spPr>
          <c:invertIfNegative val="0"/>
          <c:cat>
            <c:numRef>
              <c:f>Sheet1!$A$2:$A$7</c:f>
              <c:numCache>
                <c:formatCode>General</c:formatCode>
                <c:ptCount val="6"/>
                <c:pt idx="0">
                  <c:v>1978.0</c:v>
                </c:pt>
                <c:pt idx="1">
                  <c:v>1998.0</c:v>
                </c:pt>
                <c:pt idx="2">
                  <c:v>2018.0</c:v>
                </c:pt>
                <c:pt idx="3">
                  <c:v>2020.0</c:v>
                </c:pt>
                <c:pt idx="4">
                  <c:v>2035.0</c:v>
                </c:pt>
                <c:pt idx="5">
                  <c:v>2050.0</c:v>
                </c:pt>
              </c:numCache>
            </c:numRef>
          </c:cat>
          <c:val>
            <c:numRef>
              <c:f>Sheet1!$D$2:$D$7</c:f>
            </c:numRef>
          </c:val>
          <c:extLst xmlns:c16r2="http://schemas.microsoft.com/office/drawing/2015/06/chart">
            <c:ext xmlns:c16="http://schemas.microsoft.com/office/drawing/2014/chart" uri="{C3380CC4-5D6E-409C-BE32-E72D297353CC}">
              <c16:uniqueId val="{00000002-701B-44A9-8AF1-F4D44C5F4E44}"/>
            </c:ext>
          </c:extLst>
        </c:ser>
        <c:dLbls>
          <c:showLegendKey val="0"/>
          <c:showVal val="0"/>
          <c:showCatName val="0"/>
          <c:showSerName val="0"/>
          <c:showPercent val="0"/>
          <c:showBubbleSize val="0"/>
        </c:dLbls>
        <c:gapWidth val="219"/>
        <c:overlap val="-27"/>
        <c:axId val="840276112"/>
        <c:axId val="1487389376"/>
      </c:barChart>
      <c:catAx>
        <c:axId val="8402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1487389376"/>
        <c:crosses val="autoZero"/>
        <c:auto val="1"/>
        <c:lblAlgn val="ctr"/>
        <c:lblOffset val="100"/>
        <c:noMultiLvlLbl val="0"/>
      </c:catAx>
      <c:valAx>
        <c:axId val="1487389376"/>
        <c:scaling>
          <c:orientation val="minMax"/>
        </c:scaling>
        <c:delete val="1"/>
        <c:axPos val="l"/>
        <c:numFmt formatCode="0" sourceLinked="1"/>
        <c:majorTickMark val="none"/>
        <c:minorTickMark val="none"/>
        <c:tickLblPos val="nextTo"/>
        <c:crossAx val="8402761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2020年人口</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United States</c:v>
                </c:pt>
                <c:pt idx="1">
                  <c:v>North America</c:v>
                </c:pt>
                <c:pt idx="2">
                  <c:v>European Union</c:v>
                </c:pt>
                <c:pt idx="3">
                  <c:v>High income</c:v>
                </c:pt>
                <c:pt idx="4">
                  <c:v>OECD members</c:v>
                </c:pt>
                <c:pt idx="5">
                  <c:v>India</c:v>
                </c:pt>
                <c:pt idx="6">
                  <c:v>China</c:v>
                </c:pt>
              </c:strCache>
            </c:strRef>
          </c:cat>
          <c:val>
            <c:numRef>
              <c:f>Sheet1!$B$2:$B$8</c:f>
              <c:numCache>
                <c:formatCode>0.0</c:formatCode>
                <c:ptCount val="7"/>
                <c:pt idx="0">
                  <c:v>3.29484123</c:v>
                </c:pt>
                <c:pt idx="1">
                  <c:v>3.67553264</c:v>
                </c:pt>
                <c:pt idx="2">
                  <c:v>4.478014179999995</c:v>
                </c:pt>
                <c:pt idx="3">
                  <c:v>12.1493023</c:v>
                </c:pt>
                <c:pt idx="4">
                  <c:v>13.70858752</c:v>
                </c:pt>
                <c:pt idx="5">
                  <c:v>13.80004385</c:v>
                </c:pt>
                <c:pt idx="6">
                  <c:v>14.10929362</c:v>
                </c:pt>
              </c:numCache>
            </c:numRef>
          </c:val>
          <c:extLst xmlns:c16r2="http://schemas.microsoft.com/office/drawing/2015/06/chart">
            <c:ext xmlns:c16="http://schemas.microsoft.com/office/drawing/2014/chart" uri="{C3380CC4-5D6E-409C-BE32-E72D297353CC}">
              <c16:uniqueId val="{00000000-8306-48E9-A02D-F0FB309C3163}"/>
            </c:ext>
          </c:extLst>
        </c:ser>
        <c:dLbls>
          <c:showLegendKey val="0"/>
          <c:showVal val="0"/>
          <c:showCatName val="0"/>
          <c:showSerName val="0"/>
          <c:showPercent val="0"/>
          <c:showBubbleSize val="0"/>
        </c:dLbls>
        <c:gapWidth val="182"/>
        <c:axId val="1616778848"/>
        <c:axId val="1615887584"/>
      </c:barChart>
      <c:catAx>
        <c:axId val="1616778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crossAx val="1615887584"/>
        <c:crosses val="autoZero"/>
        <c:auto val="1"/>
        <c:lblAlgn val="ctr"/>
        <c:lblOffset val="100"/>
        <c:noMultiLvlLbl val="0"/>
      </c:catAx>
      <c:valAx>
        <c:axId val="1615887584"/>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crossAx val="1616778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821030183727"/>
          <c:y val="0.046773375984252"/>
          <c:w val="0.847262303149606"/>
          <c:h val="0.78157406496063"/>
        </c:manualLayout>
      </c:layout>
      <c:lineChart>
        <c:grouping val="standard"/>
        <c:varyColors val="0"/>
        <c:ser>
          <c:idx val="0"/>
          <c:order val="0"/>
          <c:tx>
            <c:strRef>
              <c:f>Sheet1!$B$1</c:f>
              <c:strCache>
                <c:ptCount val="1"/>
                <c:pt idx="0">
                  <c:v>中国5%</c:v>
                </c:pt>
              </c:strCache>
            </c:strRef>
          </c:tx>
          <c:spPr>
            <a:ln w="63500" cap="rnd">
              <a:solidFill>
                <a:srgbClr val="FF0000"/>
              </a:solidFill>
              <a:round/>
            </a:ln>
            <a:effectLst/>
          </c:spPr>
          <c:marker>
            <c:symbol val="none"/>
          </c:marker>
          <c:cat>
            <c:numRef>
              <c:f>Sheet1!$A$2:$A$32</c:f>
              <c:numCache>
                <c:formatCode>General</c:formatCode>
                <c:ptCount val="3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pt idx="21">
                  <c:v>2041.0</c:v>
                </c:pt>
                <c:pt idx="22">
                  <c:v>2042.0</c:v>
                </c:pt>
                <c:pt idx="23">
                  <c:v>2043.0</c:v>
                </c:pt>
                <c:pt idx="24">
                  <c:v>2044.0</c:v>
                </c:pt>
                <c:pt idx="25">
                  <c:v>2045.0</c:v>
                </c:pt>
                <c:pt idx="26">
                  <c:v>2046.0</c:v>
                </c:pt>
                <c:pt idx="27">
                  <c:v>2047.0</c:v>
                </c:pt>
                <c:pt idx="28">
                  <c:v>2048.0</c:v>
                </c:pt>
                <c:pt idx="29">
                  <c:v>2049.0</c:v>
                </c:pt>
                <c:pt idx="30">
                  <c:v>2050.0</c:v>
                </c:pt>
              </c:numCache>
            </c:numRef>
          </c:cat>
          <c:val>
            <c:numRef>
              <c:f>Sheet1!$B$2:$B$32</c:f>
              <c:numCache>
                <c:formatCode>0.0</c:formatCode>
                <c:ptCount val="31"/>
                <c:pt idx="0">
                  <c:v>14.7</c:v>
                </c:pt>
                <c:pt idx="1">
                  <c:v>15.435</c:v>
                </c:pt>
                <c:pt idx="2">
                  <c:v>16.20675</c:v>
                </c:pt>
                <c:pt idx="3">
                  <c:v>17.0170875</c:v>
                </c:pt>
                <c:pt idx="4">
                  <c:v>17.867941875</c:v>
                </c:pt>
                <c:pt idx="5">
                  <c:v>18.76133896875</c:v>
                </c:pt>
                <c:pt idx="6">
                  <c:v>19.6994059171875</c:v>
                </c:pt>
                <c:pt idx="7">
                  <c:v>20.68437621304688</c:v>
                </c:pt>
                <c:pt idx="8">
                  <c:v>21.71859502369923</c:v>
                </c:pt>
                <c:pt idx="9">
                  <c:v>22.80452477488419</c:v>
                </c:pt>
                <c:pt idx="10">
                  <c:v>23.94475101362839</c:v>
                </c:pt>
                <c:pt idx="11">
                  <c:v>25.14198856430982</c:v>
                </c:pt>
                <c:pt idx="12">
                  <c:v>26.39908799252531</c:v>
                </c:pt>
                <c:pt idx="13">
                  <c:v>27.71904239215157</c:v>
                </c:pt>
                <c:pt idx="14">
                  <c:v>29.10499451175916</c:v>
                </c:pt>
                <c:pt idx="15">
                  <c:v>30.56024423734707</c:v>
                </c:pt>
                <c:pt idx="16">
                  <c:v>32.08825644921442</c:v>
                </c:pt>
                <c:pt idx="17">
                  <c:v>33.6926692716752</c:v>
                </c:pt>
                <c:pt idx="18">
                  <c:v>35.37730273525895</c:v>
                </c:pt>
                <c:pt idx="19">
                  <c:v>37.1461678720219</c:v>
                </c:pt>
                <c:pt idx="20">
                  <c:v>39.00347626562299</c:v>
                </c:pt>
                <c:pt idx="21">
                  <c:v>40.95365007890415</c:v>
                </c:pt>
                <c:pt idx="22">
                  <c:v>43.00133258284936</c:v>
                </c:pt>
                <c:pt idx="23">
                  <c:v>45.15139921199183</c:v>
                </c:pt>
                <c:pt idx="24">
                  <c:v>47.40896917259143</c:v>
                </c:pt>
                <c:pt idx="25">
                  <c:v>49.779417631221</c:v>
                </c:pt>
                <c:pt idx="26">
                  <c:v>52.26838851278205</c:v>
                </c:pt>
                <c:pt idx="27">
                  <c:v>54.88180793842115</c:v>
                </c:pt>
                <c:pt idx="28">
                  <c:v>57.62589833534222</c:v>
                </c:pt>
                <c:pt idx="29">
                  <c:v>60.50719325210933</c:v>
                </c:pt>
                <c:pt idx="30">
                  <c:v>63.5325529147148</c:v>
                </c:pt>
              </c:numCache>
            </c:numRef>
          </c:val>
          <c:smooth val="0"/>
          <c:extLst xmlns:c16r2="http://schemas.microsoft.com/office/drawing/2015/06/chart">
            <c:ext xmlns:c16="http://schemas.microsoft.com/office/drawing/2014/chart" uri="{C3380CC4-5D6E-409C-BE32-E72D297353CC}">
              <c16:uniqueId val="{00000000-C084-4959-9BF9-9024E513ED9F}"/>
            </c:ext>
          </c:extLst>
        </c:ser>
        <c:ser>
          <c:idx val="1"/>
          <c:order val="1"/>
          <c:tx>
            <c:strRef>
              <c:f>Sheet1!$C$1</c:f>
              <c:strCache>
                <c:ptCount val="1"/>
                <c:pt idx="0">
                  <c:v>美国3%</c:v>
                </c:pt>
              </c:strCache>
            </c:strRef>
          </c:tx>
          <c:spPr>
            <a:ln w="63500" cap="rnd">
              <a:solidFill>
                <a:srgbClr val="00B0F0"/>
              </a:solidFill>
              <a:round/>
            </a:ln>
            <a:effectLst/>
          </c:spPr>
          <c:marker>
            <c:symbol val="none"/>
          </c:marker>
          <c:cat>
            <c:numRef>
              <c:f>Sheet1!$A$2:$A$32</c:f>
              <c:numCache>
                <c:formatCode>General</c:formatCode>
                <c:ptCount val="3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pt idx="21">
                  <c:v>2041.0</c:v>
                </c:pt>
                <c:pt idx="22">
                  <c:v>2042.0</c:v>
                </c:pt>
                <c:pt idx="23">
                  <c:v>2043.0</c:v>
                </c:pt>
                <c:pt idx="24">
                  <c:v>2044.0</c:v>
                </c:pt>
                <c:pt idx="25">
                  <c:v>2045.0</c:v>
                </c:pt>
                <c:pt idx="26">
                  <c:v>2046.0</c:v>
                </c:pt>
                <c:pt idx="27">
                  <c:v>2047.0</c:v>
                </c:pt>
                <c:pt idx="28">
                  <c:v>2048.0</c:v>
                </c:pt>
                <c:pt idx="29">
                  <c:v>2049.0</c:v>
                </c:pt>
                <c:pt idx="30">
                  <c:v>2050.0</c:v>
                </c:pt>
              </c:numCache>
            </c:numRef>
          </c:cat>
          <c:val>
            <c:numRef>
              <c:f>Sheet1!$C$2:$C$32</c:f>
              <c:numCache>
                <c:formatCode>0.0</c:formatCode>
                <c:ptCount val="31"/>
                <c:pt idx="0">
                  <c:v>20.9</c:v>
                </c:pt>
                <c:pt idx="1">
                  <c:v>21.52699999999999</c:v>
                </c:pt>
                <c:pt idx="2">
                  <c:v>22.17280999999999</c:v>
                </c:pt>
                <c:pt idx="3">
                  <c:v>22.8379943</c:v>
                </c:pt>
                <c:pt idx="4">
                  <c:v>23.523134129</c:v>
                </c:pt>
                <c:pt idx="5">
                  <c:v>24.22882815287</c:v>
                </c:pt>
                <c:pt idx="6">
                  <c:v>24.9556929974561</c:v>
                </c:pt>
                <c:pt idx="7">
                  <c:v>25.70436378737978</c:v>
                </c:pt>
                <c:pt idx="8">
                  <c:v>26.47549470100117</c:v>
                </c:pt>
                <c:pt idx="9">
                  <c:v>27.26975954203117</c:v>
                </c:pt>
                <c:pt idx="10">
                  <c:v>28.08785232829215</c:v>
                </c:pt>
                <c:pt idx="11">
                  <c:v>28.93048789814091</c:v>
                </c:pt>
                <c:pt idx="12">
                  <c:v>29.79840253508509</c:v>
                </c:pt>
                <c:pt idx="13">
                  <c:v>30.6923546111377</c:v>
                </c:pt>
                <c:pt idx="14">
                  <c:v>31.61312524947183</c:v>
                </c:pt>
                <c:pt idx="15">
                  <c:v>32.561519006956</c:v>
                </c:pt>
                <c:pt idx="16">
                  <c:v>33.53836457716464</c:v>
                </c:pt>
                <c:pt idx="17">
                  <c:v>34.54451551447961</c:v>
                </c:pt>
                <c:pt idx="18">
                  <c:v>35.580850979914</c:v>
                </c:pt>
                <c:pt idx="19">
                  <c:v>36.64827650931142</c:v>
                </c:pt>
                <c:pt idx="20">
                  <c:v>37.74772480459077</c:v>
                </c:pt>
                <c:pt idx="21">
                  <c:v>38.8801565487285</c:v>
                </c:pt>
                <c:pt idx="22">
                  <c:v>40.04656124519035</c:v>
                </c:pt>
                <c:pt idx="23">
                  <c:v>41.24795808254606</c:v>
                </c:pt>
                <c:pt idx="24">
                  <c:v>42.48539682502244</c:v>
                </c:pt>
                <c:pt idx="25">
                  <c:v>43.75995872977312</c:v>
                </c:pt>
                <c:pt idx="26">
                  <c:v>45.07275749166626</c:v>
                </c:pt>
                <c:pt idx="27">
                  <c:v>46.4249402164163</c:v>
                </c:pt>
                <c:pt idx="28">
                  <c:v>47.81768842290879</c:v>
                </c:pt>
                <c:pt idx="29">
                  <c:v>49.25221907559605</c:v>
                </c:pt>
                <c:pt idx="30">
                  <c:v>50.72978564786394</c:v>
                </c:pt>
              </c:numCache>
            </c:numRef>
          </c:val>
          <c:smooth val="0"/>
          <c:extLst xmlns:c16r2="http://schemas.microsoft.com/office/drawing/2015/06/chart">
            <c:ext xmlns:c16="http://schemas.microsoft.com/office/drawing/2014/chart" uri="{C3380CC4-5D6E-409C-BE32-E72D297353CC}">
              <c16:uniqueId val="{00000001-C084-4959-9BF9-9024E513ED9F}"/>
            </c:ext>
          </c:extLst>
        </c:ser>
        <c:ser>
          <c:idx val="2"/>
          <c:order val="2"/>
          <c:tx>
            <c:strRef>
              <c:f>Sheet1!$D$1</c:f>
              <c:strCache>
                <c:ptCount val="1"/>
                <c:pt idx="0">
                  <c:v>中国6%</c:v>
                </c:pt>
              </c:strCache>
            </c:strRef>
          </c:tx>
          <c:spPr>
            <a:ln w="63500" cap="rnd">
              <a:solidFill>
                <a:srgbClr val="FF0000"/>
              </a:solidFill>
              <a:prstDash val="sysDash"/>
              <a:round/>
            </a:ln>
            <a:effectLst/>
          </c:spPr>
          <c:marker>
            <c:symbol val="none"/>
          </c:marker>
          <c:cat>
            <c:numRef>
              <c:f>Sheet1!$A$2:$A$32</c:f>
              <c:numCache>
                <c:formatCode>General</c:formatCode>
                <c:ptCount val="3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pt idx="21">
                  <c:v>2041.0</c:v>
                </c:pt>
                <c:pt idx="22">
                  <c:v>2042.0</c:v>
                </c:pt>
                <c:pt idx="23">
                  <c:v>2043.0</c:v>
                </c:pt>
                <c:pt idx="24">
                  <c:v>2044.0</c:v>
                </c:pt>
                <c:pt idx="25">
                  <c:v>2045.0</c:v>
                </c:pt>
                <c:pt idx="26">
                  <c:v>2046.0</c:v>
                </c:pt>
                <c:pt idx="27">
                  <c:v>2047.0</c:v>
                </c:pt>
                <c:pt idx="28">
                  <c:v>2048.0</c:v>
                </c:pt>
                <c:pt idx="29">
                  <c:v>2049.0</c:v>
                </c:pt>
                <c:pt idx="30">
                  <c:v>2050.0</c:v>
                </c:pt>
              </c:numCache>
            </c:numRef>
          </c:cat>
          <c:val>
            <c:numRef>
              <c:f>Sheet1!$D$2:$D$32</c:f>
              <c:numCache>
                <c:formatCode>0.0</c:formatCode>
                <c:ptCount val="31"/>
                <c:pt idx="0">
                  <c:v>14.7</c:v>
                </c:pt>
                <c:pt idx="1">
                  <c:v>15.582</c:v>
                </c:pt>
                <c:pt idx="2">
                  <c:v>16.51692000000001</c:v>
                </c:pt>
                <c:pt idx="3">
                  <c:v>17.50793520000001</c:v>
                </c:pt>
                <c:pt idx="4">
                  <c:v>18.558411312</c:v>
                </c:pt>
                <c:pt idx="5">
                  <c:v>19.67191599072001</c:v>
                </c:pt>
                <c:pt idx="6">
                  <c:v>20.85223095016318</c:v>
                </c:pt>
                <c:pt idx="7">
                  <c:v>22.103364807173</c:v>
                </c:pt>
                <c:pt idx="8">
                  <c:v>23.42956669560338</c:v>
                </c:pt>
                <c:pt idx="9">
                  <c:v>24.83534069733959</c:v>
                </c:pt>
                <c:pt idx="10">
                  <c:v>26.32546113917996</c:v>
                </c:pt>
                <c:pt idx="11">
                  <c:v>27.90498880753076</c:v>
                </c:pt>
                <c:pt idx="12">
                  <c:v>29.57928813598262</c:v>
                </c:pt>
                <c:pt idx="13">
                  <c:v>31.35404542414157</c:v>
                </c:pt>
                <c:pt idx="14">
                  <c:v>33.23528814959007</c:v>
                </c:pt>
                <c:pt idx="15">
                  <c:v>35.22940543856547</c:v>
                </c:pt>
                <c:pt idx="16">
                  <c:v>37.3431697648794</c:v>
                </c:pt>
                <c:pt idx="17">
                  <c:v>39.58375995077215</c:v>
                </c:pt>
                <c:pt idx="18">
                  <c:v>41.95878554781849</c:v>
                </c:pt>
                <c:pt idx="19">
                  <c:v>44.47631268068761</c:v>
                </c:pt>
                <c:pt idx="20">
                  <c:v>47.14489144152886</c:v>
                </c:pt>
                <c:pt idx="21">
                  <c:v>49.9735849280206</c:v>
                </c:pt>
                <c:pt idx="22">
                  <c:v>52.97200002370184</c:v>
                </c:pt>
                <c:pt idx="23">
                  <c:v>56.15032002512395</c:v>
                </c:pt>
                <c:pt idx="24">
                  <c:v>59.5193392266314</c:v>
                </c:pt>
                <c:pt idx="25">
                  <c:v>63.09049958022928</c:v>
                </c:pt>
                <c:pt idx="26">
                  <c:v>66.87592955504304</c:v>
                </c:pt>
                <c:pt idx="27">
                  <c:v>70.88848532834561</c:v>
                </c:pt>
                <c:pt idx="28">
                  <c:v>75.1417944480464</c:v>
                </c:pt>
                <c:pt idx="29">
                  <c:v>79.65030211492898</c:v>
                </c:pt>
                <c:pt idx="30">
                  <c:v>84.42932024182491</c:v>
                </c:pt>
              </c:numCache>
            </c:numRef>
          </c:val>
          <c:smooth val="0"/>
          <c:extLst xmlns:c16r2="http://schemas.microsoft.com/office/drawing/2015/06/chart">
            <c:ext xmlns:c16="http://schemas.microsoft.com/office/drawing/2014/chart" uri="{C3380CC4-5D6E-409C-BE32-E72D297353CC}">
              <c16:uniqueId val="{00000002-C084-4959-9BF9-9024E513ED9F}"/>
            </c:ext>
          </c:extLst>
        </c:ser>
        <c:dLbls>
          <c:showLegendKey val="0"/>
          <c:showVal val="0"/>
          <c:showCatName val="0"/>
          <c:showSerName val="0"/>
          <c:showPercent val="0"/>
          <c:showBubbleSize val="0"/>
        </c:dLbls>
        <c:smooth val="0"/>
        <c:axId val="841455616"/>
        <c:axId val="829395520"/>
      </c:lineChart>
      <c:catAx>
        <c:axId val="84145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829395520"/>
        <c:crosses val="autoZero"/>
        <c:auto val="1"/>
        <c:lblAlgn val="ctr"/>
        <c:lblOffset val="100"/>
        <c:noMultiLvlLbl val="0"/>
      </c:catAx>
      <c:valAx>
        <c:axId val="829395520"/>
        <c:scaling>
          <c:orientation val="minMax"/>
          <c:max val="90.0"/>
          <c:min val="1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841455616"/>
        <c:crosses val="autoZero"/>
        <c:crossBetween val="between"/>
      </c:valAx>
      <c:spPr>
        <a:noFill/>
        <a:ln>
          <a:noFill/>
        </a:ln>
        <a:effectLst/>
      </c:spPr>
    </c:plotArea>
    <c:legend>
      <c:legendPos val="b"/>
      <c:layout>
        <c:manualLayout>
          <c:xMode val="edge"/>
          <c:yMode val="edge"/>
          <c:x val="0.126854903236044"/>
          <c:y val="0.275662461416595"/>
          <c:w val="0.653549868766404"/>
          <c:h val="0.0804237204724409"/>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1983年</c:v>
                </c:pt>
              </c:strCache>
            </c:strRef>
          </c:tx>
          <c:spPr>
            <a:solidFill>
              <a:schemeClr val="tx2">
                <a:lumMod val="60000"/>
                <a:lumOff val="40000"/>
              </a:schemeClr>
            </a:solidFill>
            <a:ln>
              <a:noFill/>
            </a:ln>
            <a:effectLst/>
          </c:spPr>
          <c:invertIfNegative val="0"/>
          <c:dLbls>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县处级</c:v>
                </c:pt>
                <c:pt idx="1">
                  <c:v>厅局级</c:v>
                </c:pt>
                <c:pt idx="2">
                  <c:v>省部级</c:v>
                </c:pt>
              </c:strCache>
            </c:strRef>
          </c:cat>
          <c:val>
            <c:numRef>
              <c:f>Sheet1!$B$2:$D$2</c:f>
              <c:numCache>
                <c:formatCode>0.00%</c:formatCode>
                <c:ptCount val="3"/>
                <c:pt idx="0">
                  <c:v>0.858692062094025</c:v>
                </c:pt>
                <c:pt idx="1">
                  <c:v>0.130403451002373</c:v>
                </c:pt>
                <c:pt idx="2">
                  <c:v>0.0109044869036061</c:v>
                </c:pt>
              </c:numCache>
            </c:numRef>
          </c:val>
          <c:extLst xmlns:c16r2="http://schemas.microsoft.com/office/drawing/2015/06/chart">
            <c:ext xmlns:c16="http://schemas.microsoft.com/office/drawing/2014/chart" uri="{C3380CC4-5D6E-409C-BE32-E72D297353CC}">
              <c16:uniqueId val="{00000000-8225-4B3C-B59C-DD6DE2628208}"/>
            </c:ext>
          </c:extLst>
        </c:ser>
        <c:dLbls>
          <c:showLegendKey val="0"/>
          <c:showVal val="0"/>
          <c:showCatName val="0"/>
          <c:showSerName val="0"/>
          <c:showPercent val="0"/>
          <c:showBubbleSize val="0"/>
        </c:dLbls>
        <c:gapWidth val="0"/>
        <c:overlap val="100"/>
        <c:axId val="1094918896"/>
        <c:axId val="1095619952"/>
      </c:barChart>
      <c:barChart>
        <c:barDir val="bar"/>
        <c:grouping val="clustered"/>
        <c:varyColors val="0"/>
        <c:ser>
          <c:idx val="1"/>
          <c:order val="1"/>
          <c:tx>
            <c:strRef>
              <c:f>Sheet1!$A$3</c:f>
              <c:strCache>
                <c:ptCount val="1"/>
                <c:pt idx="0">
                  <c:v>1998年</c:v>
                </c:pt>
              </c:strCache>
            </c:strRef>
          </c:tx>
          <c:spPr>
            <a:solidFill>
              <a:srgbClr val="FF0000"/>
            </a:solidFill>
            <a:ln>
              <a:noFill/>
            </a:ln>
            <a:effectLst>
              <a:outerShdw blurRad="50800" dist="50800" dir="5400000" algn="ctr" rotWithShape="0">
                <a:schemeClr val="bg1"/>
              </a:outerShdw>
            </a:effectLst>
          </c:spPr>
          <c:invertIfNegative val="0"/>
          <c:dLbls>
            <c:spPr>
              <a:noFill/>
              <a:ln>
                <a:noFill/>
              </a:ln>
              <a:effectLst/>
            </c:spPr>
            <c:txPr>
              <a:bodyPr rot="0" vert="horz"/>
              <a:lstStyle/>
              <a:p>
                <a:pPr>
                  <a:defRPr/>
                </a:pPr>
                <a:endParaRPr lang="zh-CN"/>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县处级</c:v>
                </c:pt>
                <c:pt idx="1">
                  <c:v>厅局级</c:v>
                </c:pt>
                <c:pt idx="2">
                  <c:v>省部级</c:v>
                </c:pt>
              </c:strCache>
            </c:strRef>
          </c:cat>
          <c:val>
            <c:numRef>
              <c:f>Sheet1!$B$3:$D$3</c:f>
              <c:numCache>
                <c:formatCode>0.00%</c:formatCode>
                <c:ptCount val="3"/>
                <c:pt idx="0">
                  <c:v>0.917976477535557</c:v>
                </c:pt>
                <c:pt idx="1">
                  <c:v>0.0769804635598642</c:v>
                </c:pt>
                <c:pt idx="2">
                  <c:v>0.00504305890458149</c:v>
                </c:pt>
              </c:numCache>
            </c:numRef>
          </c:val>
          <c:extLst xmlns:c16r2="http://schemas.microsoft.com/office/drawing/2015/06/chart">
            <c:ext xmlns:c16="http://schemas.microsoft.com/office/drawing/2014/chart" uri="{C3380CC4-5D6E-409C-BE32-E72D297353CC}">
              <c16:uniqueId val="{00000001-8225-4B3C-B59C-DD6DE2628208}"/>
            </c:ext>
          </c:extLst>
        </c:ser>
        <c:dLbls>
          <c:showLegendKey val="0"/>
          <c:showVal val="0"/>
          <c:showCatName val="0"/>
          <c:showSerName val="0"/>
          <c:showPercent val="0"/>
          <c:showBubbleSize val="0"/>
        </c:dLbls>
        <c:gapWidth val="0"/>
        <c:overlap val="100"/>
        <c:axId val="1329803280"/>
        <c:axId val="829276784"/>
      </c:barChart>
      <c:catAx>
        <c:axId val="1094918896"/>
        <c:scaling>
          <c:orientation val="minMax"/>
        </c:scaling>
        <c:delete val="0"/>
        <c:axPos val="r"/>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a:pPr>
            <a:endParaRPr lang="zh-CN"/>
          </a:p>
        </c:txPr>
        <c:crossAx val="1095619952"/>
        <c:crosses val="autoZero"/>
        <c:auto val="1"/>
        <c:lblAlgn val="ctr"/>
        <c:lblOffset val="100"/>
        <c:noMultiLvlLbl val="0"/>
      </c:catAx>
      <c:valAx>
        <c:axId val="1095619952"/>
        <c:scaling>
          <c:orientation val="maxMin"/>
          <c:max val="1.0"/>
          <c:min val="-1.0"/>
        </c:scaling>
        <c:delete val="0"/>
        <c:axPos val="b"/>
        <c:numFmt formatCode="0.00%" sourceLinked="1"/>
        <c:majorTickMark val="none"/>
        <c:minorTickMark val="none"/>
        <c:tickLblPos val="none"/>
        <c:spPr>
          <a:noFill/>
          <a:ln>
            <a:noFill/>
          </a:ln>
          <a:effectLst/>
        </c:spPr>
        <c:txPr>
          <a:bodyPr rot="-60000000" vert="horz"/>
          <a:lstStyle/>
          <a:p>
            <a:pPr>
              <a:defRPr/>
            </a:pPr>
            <a:endParaRPr lang="zh-CN"/>
          </a:p>
        </c:txPr>
        <c:crossAx val="1094918896"/>
        <c:crosses val="autoZero"/>
        <c:crossBetween val="between"/>
      </c:valAx>
      <c:valAx>
        <c:axId val="829276784"/>
        <c:scaling>
          <c:orientation val="minMax"/>
          <c:max val="1.0"/>
          <c:min val="-1.0"/>
        </c:scaling>
        <c:delete val="0"/>
        <c:axPos val="t"/>
        <c:numFmt formatCode="0.00%" sourceLinked="1"/>
        <c:majorTickMark val="out"/>
        <c:minorTickMark val="none"/>
        <c:tickLblPos val="none"/>
        <c:spPr>
          <a:noFill/>
          <a:ln>
            <a:noFill/>
          </a:ln>
          <a:effectLst/>
        </c:spPr>
        <c:txPr>
          <a:bodyPr rot="-60000000" vert="horz"/>
          <a:lstStyle/>
          <a:p>
            <a:pPr>
              <a:defRPr/>
            </a:pPr>
            <a:endParaRPr lang="zh-CN"/>
          </a:p>
        </c:txPr>
        <c:crossAx val="1329803280"/>
        <c:crosses val="max"/>
        <c:crossBetween val="between"/>
      </c:valAx>
      <c:catAx>
        <c:axId val="1329803280"/>
        <c:scaling>
          <c:orientation val="minMax"/>
        </c:scaling>
        <c:delete val="1"/>
        <c:axPos val="l"/>
        <c:numFmt formatCode="General" sourceLinked="1"/>
        <c:majorTickMark val="out"/>
        <c:minorTickMark val="none"/>
        <c:tickLblPos val="none"/>
        <c:crossAx val="829276784"/>
        <c:crosses val="autoZero"/>
        <c:auto val="1"/>
        <c:lblAlgn val="ctr"/>
        <c:lblOffset val="100"/>
        <c:noMultiLvlLbl val="0"/>
      </c:catAx>
      <c:spPr>
        <a:noFill/>
        <a:ln>
          <a:noFill/>
        </a:ln>
        <a:effectLst/>
      </c:spPr>
    </c:plotArea>
    <c:legend>
      <c:legendPos val="b"/>
      <c:layout>
        <c:manualLayout>
          <c:xMode val="edge"/>
          <c:yMode val="edge"/>
          <c:x val="0.382254542400403"/>
          <c:y val="0.889282347563102"/>
          <c:w val="0.382185206379179"/>
          <c:h val="0.0910375445837089"/>
        </c:manualLayout>
      </c:layout>
      <c:overlay val="0"/>
      <c:spPr>
        <a:noFill/>
        <a:ln>
          <a:noFill/>
        </a:ln>
        <a:effectLst/>
      </c:spPr>
      <c:txPr>
        <a:bodyPr rot="0" vert="horz"/>
        <a:lstStyle/>
        <a:p>
          <a:pPr>
            <a:defRPr/>
          </a:pPr>
          <a:endParaRPr lang="zh-CN"/>
        </a:p>
      </c:txPr>
    </c:legend>
    <c:plotVisOnly val="1"/>
    <c:dispBlanksAs val="gap"/>
    <c:showDLblsOverMax val="0"/>
  </c:chart>
  <c:spPr>
    <a:noFill/>
    <a:ln w="9525" cap="flat" cmpd="sng" algn="ctr">
      <a:noFill/>
      <a:round/>
    </a:ln>
    <a:effectLst/>
  </c:spPr>
  <c:txPr>
    <a:bodyPr/>
    <a:lstStyle/>
    <a:p>
      <a:pPr>
        <a:defRPr sz="1800" b="1"/>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062636238267"/>
          <c:y val="0.0561701925813489"/>
          <c:w val="0.85086391743405"/>
          <c:h val="0.833984125478291"/>
        </c:manualLayout>
      </c:layout>
      <c:lineChart>
        <c:grouping val="standard"/>
        <c:varyColors val="0"/>
        <c:ser>
          <c:idx val="0"/>
          <c:order val="0"/>
          <c:tx>
            <c:strRef>
              <c:f>Sheet3!$G$1</c:f>
              <c:strCache>
                <c:ptCount val="1"/>
                <c:pt idx="0">
                  <c:v>晋升省级官员人数/省级官员人数</c:v>
                </c:pt>
              </c:strCache>
            </c:strRef>
          </c:tx>
          <c:spPr>
            <a:ln w="63500" cap="rnd">
              <a:solidFill>
                <a:srgbClr val="FF0000"/>
              </a:solidFill>
              <a:round/>
            </a:ln>
            <a:effectLst/>
          </c:spPr>
          <c:marker>
            <c:symbol val="diamond"/>
            <c:size val="6"/>
            <c:spPr>
              <a:solidFill>
                <a:schemeClr val="tx1">
                  <a:lumMod val="65000"/>
                  <a:lumOff val="35000"/>
                </a:schemeClr>
              </a:solidFill>
              <a:ln w="9525">
                <a:solidFill>
                  <a:schemeClr val="tx1">
                    <a:lumMod val="65000"/>
                    <a:lumOff val="35000"/>
                  </a:schemeClr>
                </a:solidFill>
                <a:round/>
              </a:ln>
              <a:effectLst/>
            </c:spPr>
          </c:marker>
          <c:cat>
            <c:numRef>
              <c:f>Sheet3!$F$2:$F$17</c:f>
              <c:numCache>
                <c:formatCode>General</c:formatCode>
                <c:ptCount val="16"/>
                <c:pt idx="0">
                  <c:v>1983.0</c:v>
                </c:pt>
                <c:pt idx="1">
                  <c:v>1984.0</c:v>
                </c:pt>
                <c:pt idx="2">
                  <c:v>1985.0</c:v>
                </c:pt>
                <c:pt idx="3">
                  <c:v>1986.0</c:v>
                </c:pt>
                <c:pt idx="4">
                  <c:v>1987.0</c:v>
                </c:pt>
                <c:pt idx="5">
                  <c:v>1988.0</c:v>
                </c:pt>
                <c:pt idx="6">
                  <c:v>1989.0</c:v>
                </c:pt>
                <c:pt idx="7">
                  <c:v>1990.0</c:v>
                </c:pt>
                <c:pt idx="8">
                  <c:v>1991.0</c:v>
                </c:pt>
                <c:pt idx="9">
                  <c:v>1992.0</c:v>
                </c:pt>
                <c:pt idx="10">
                  <c:v>1993.0</c:v>
                </c:pt>
                <c:pt idx="11">
                  <c:v>1994.0</c:v>
                </c:pt>
                <c:pt idx="12">
                  <c:v>1995.0</c:v>
                </c:pt>
                <c:pt idx="13">
                  <c:v>1996.0</c:v>
                </c:pt>
                <c:pt idx="14">
                  <c:v>1997.0</c:v>
                </c:pt>
                <c:pt idx="15">
                  <c:v>1998.0</c:v>
                </c:pt>
              </c:numCache>
            </c:numRef>
          </c:cat>
          <c:val>
            <c:numRef>
              <c:f>Sheet3!$G$2:$G$17</c:f>
              <c:numCache>
                <c:formatCode>0.00%</c:formatCode>
                <c:ptCount val="16"/>
                <c:pt idx="0">
                  <c:v>0.0876548875631027</c:v>
                </c:pt>
                <c:pt idx="1">
                  <c:v>0.0345310312645824</c:v>
                </c:pt>
                <c:pt idx="2">
                  <c:v>0.0762790697674419</c:v>
                </c:pt>
                <c:pt idx="3">
                  <c:v>0.0359581247155212</c:v>
                </c:pt>
                <c:pt idx="4">
                  <c:v>0.0213358070500928</c:v>
                </c:pt>
                <c:pt idx="5">
                  <c:v>0.053972366148532</c:v>
                </c:pt>
                <c:pt idx="6">
                  <c:v>0.025</c:v>
                </c:pt>
                <c:pt idx="7">
                  <c:v>0.0203449800973021</c:v>
                </c:pt>
                <c:pt idx="8">
                  <c:v>0.0332603938730853</c:v>
                </c:pt>
                <c:pt idx="9">
                  <c:v>0.0230292294065545</c:v>
                </c:pt>
                <c:pt idx="10">
                  <c:v>0.0861003861003862</c:v>
                </c:pt>
                <c:pt idx="11">
                  <c:v>0.0251521298174442</c:v>
                </c:pt>
                <c:pt idx="12">
                  <c:v>0.0479869865799105</c:v>
                </c:pt>
                <c:pt idx="13">
                  <c:v>0.0496331463098835</c:v>
                </c:pt>
                <c:pt idx="14">
                  <c:v>0.044472152950956</c:v>
                </c:pt>
                <c:pt idx="15">
                  <c:v>0.143637782982045</c:v>
                </c:pt>
              </c:numCache>
            </c:numRef>
          </c:val>
          <c:smooth val="0"/>
          <c:extLst xmlns:c16r2="http://schemas.microsoft.com/office/drawing/2015/06/chart">
            <c:ext xmlns:c16="http://schemas.microsoft.com/office/drawing/2014/chart" uri="{C3380CC4-5D6E-409C-BE32-E72D297353CC}">
              <c16:uniqueId val="{00000000-A135-4557-8F22-3DA77985E257}"/>
            </c:ext>
          </c:extLst>
        </c:ser>
        <c:ser>
          <c:idx val="1"/>
          <c:order val="1"/>
          <c:tx>
            <c:strRef>
              <c:f>Sheet3!$H$1</c:f>
              <c:strCache>
                <c:ptCount val="1"/>
                <c:pt idx="0">
                  <c:v>晋升厅级官员人数/厅级官员人数</c:v>
                </c:pt>
              </c:strCache>
            </c:strRef>
          </c:tx>
          <c:spPr>
            <a:ln w="63500" cap="rnd">
              <a:solidFill>
                <a:srgbClr val="00B050"/>
              </a:solidFill>
              <a:prstDash val="lgDash"/>
              <a:round/>
            </a:ln>
            <a:effectLst/>
          </c:spPr>
          <c:marker>
            <c:symbol val="square"/>
            <c:size val="6"/>
            <c:spPr>
              <a:solidFill>
                <a:schemeClr val="tx1">
                  <a:lumMod val="95000"/>
                  <a:lumOff val="5000"/>
                </a:schemeClr>
              </a:solidFill>
              <a:ln w="9525">
                <a:solidFill>
                  <a:schemeClr val="tx1">
                    <a:lumMod val="95000"/>
                    <a:lumOff val="5000"/>
                  </a:schemeClr>
                </a:solidFill>
                <a:round/>
              </a:ln>
              <a:effectLst/>
            </c:spPr>
          </c:marker>
          <c:cat>
            <c:numRef>
              <c:f>Sheet3!$F$2:$F$17</c:f>
              <c:numCache>
                <c:formatCode>General</c:formatCode>
                <c:ptCount val="16"/>
                <c:pt idx="0">
                  <c:v>1983.0</c:v>
                </c:pt>
                <c:pt idx="1">
                  <c:v>1984.0</c:v>
                </c:pt>
                <c:pt idx="2">
                  <c:v>1985.0</c:v>
                </c:pt>
                <c:pt idx="3">
                  <c:v>1986.0</c:v>
                </c:pt>
                <c:pt idx="4">
                  <c:v>1987.0</c:v>
                </c:pt>
                <c:pt idx="5">
                  <c:v>1988.0</c:v>
                </c:pt>
                <c:pt idx="6">
                  <c:v>1989.0</c:v>
                </c:pt>
                <c:pt idx="7">
                  <c:v>1990.0</c:v>
                </c:pt>
                <c:pt idx="8">
                  <c:v>1991.0</c:v>
                </c:pt>
                <c:pt idx="9">
                  <c:v>1992.0</c:v>
                </c:pt>
                <c:pt idx="10">
                  <c:v>1993.0</c:v>
                </c:pt>
                <c:pt idx="11">
                  <c:v>1994.0</c:v>
                </c:pt>
                <c:pt idx="12">
                  <c:v>1995.0</c:v>
                </c:pt>
                <c:pt idx="13">
                  <c:v>1996.0</c:v>
                </c:pt>
                <c:pt idx="14">
                  <c:v>1997.0</c:v>
                </c:pt>
                <c:pt idx="15">
                  <c:v>1998.0</c:v>
                </c:pt>
              </c:numCache>
            </c:numRef>
          </c:cat>
          <c:val>
            <c:numRef>
              <c:f>Sheet3!$H$2:$H$17</c:f>
              <c:numCache>
                <c:formatCode>0.00%</c:formatCode>
                <c:ptCount val="16"/>
                <c:pt idx="0">
                  <c:v>0.224307314452376</c:v>
                </c:pt>
                <c:pt idx="1">
                  <c:v>0.13619076595421</c:v>
                </c:pt>
                <c:pt idx="2">
                  <c:v>0.124740199240307</c:v>
                </c:pt>
                <c:pt idx="3">
                  <c:v>0.0799335617149385</c:v>
                </c:pt>
                <c:pt idx="4">
                  <c:v>0.0660297741619687</c:v>
                </c:pt>
                <c:pt idx="5">
                  <c:v>0.0814919860167535</c:v>
                </c:pt>
                <c:pt idx="6">
                  <c:v>0.0585361086680348</c:v>
                </c:pt>
                <c:pt idx="7">
                  <c:v>0.0705905680954427</c:v>
                </c:pt>
                <c:pt idx="8">
                  <c:v>0.0921238355133151</c:v>
                </c:pt>
                <c:pt idx="9">
                  <c:v>0.0847411608543502</c:v>
                </c:pt>
                <c:pt idx="10">
                  <c:v>0.0901501536320947</c:v>
                </c:pt>
                <c:pt idx="11">
                  <c:v>0.0878598547128637</c:v>
                </c:pt>
                <c:pt idx="12">
                  <c:v>0.103200449185851</c:v>
                </c:pt>
                <c:pt idx="13">
                  <c:v>0.107562616519413</c:v>
                </c:pt>
                <c:pt idx="14">
                  <c:v>0.100405808938006</c:v>
                </c:pt>
                <c:pt idx="15">
                  <c:v>0.118211107701749</c:v>
                </c:pt>
              </c:numCache>
            </c:numRef>
          </c:val>
          <c:smooth val="0"/>
          <c:extLst xmlns:c16r2="http://schemas.microsoft.com/office/drawing/2015/06/chart">
            <c:ext xmlns:c16="http://schemas.microsoft.com/office/drawing/2014/chart" uri="{C3380CC4-5D6E-409C-BE32-E72D297353CC}">
              <c16:uniqueId val="{00000001-A135-4557-8F22-3DA77985E257}"/>
            </c:ext>
          </c:extLst>
        </c:ser>
        <c:ser>
          <c:idx val="2"/>
          <c:order val="2"/>
          <c:tx>
            <c:strRef>
              <c:f>Sheet3!$I$1</c:f>
              <c:strCache>
                <c:ptCount val="1"/>
                <c:pt idx="0">
                  <c:v>晋升处级官员人数/处级官员人数</c:v>
                </c:pt>
              </c:strCache>
            </c:strRef>
          </c:tx>
          <c:spPr>
            <a:ln w="63500" cap="rnd">
              <a:solidFill>
                <a:srgbClr val="0070C0"/>
              </a:solidFill>
              <a:prstDash val="sysDot"/>
              <a:round/>
            </a:ln>
            <a:effectLst/>
          </c:spPr>
          <c:marker>
            <c:symbol val="triangle"/>
            <c:size val="6"/>
            <c:spPr>
              <a:solidFill>
                <a:schemeClr val="bg1">
                  <a:lumMod val="65000"/>
                </a:schemeClr>
              </a:solidFill>
              <a:ln w="9525">
                <a:solidFill>
                  <a:schemeClr val="bg1">
                    <a:lumMod val="65000"/>
                  </a:schemeClr>
                </a:solidFill>
                <a:prstDash val="sysDot"/>
                <a:round/>
              </a:ln>
              <a:effectLst/>
            </c:spPr>
          </c:marker>
          <c:cat>
            <c:numRef>
              <c:f>Sheet3!$F$2:$F$17</c:f>
              <c:numCache>
                <c:formatCode>General</c:formatCode>
                <c:ptCount val="16"/>
                <c:pt idx="0">
                  <c:v>1983.0</c:v>
                </c:pt>
                <c:pt idx="1">
                  <c:v>1984.0</c:v>
                </c:pt>
                <c:pt idx="2">
                  <c:v>1985.0</c:v>
                </c:pt>
                <c:pt idx="3">
                  <c:v>1986.0</c:v>
                </c:pt>
                <c:pt idx="4">
                  <c:v>1987.0</c:v>
                </c:pt>
                <c:pt idx="5">
                  <c:v>1988.0</c:v>
                </c:pt>
                <c:pt idx="6">
                  <c:v>1989.0</c:v>
                </c:pt>
                <c:pt idx="7">
                  <c:v>1990.0</c:v>
                </c:pt>
                <c:pt idx="8">
                  <c:v>1991.0</c:v>
                </c:pt>
                <c:pt idx="9">
                  <c:v>1992.0</c:v>
                </c:pt>
                <c:pt idx="10">
                  <c:v>1993.0</c:v>
                </c:pt>
                <c:pt idx="11">
                  <c:v>1994.0</c:v>
                </c:pt>
                <c:pt idx="12">
                  <c:v>1995.0</c:v>
                </c:pt>
                <c:pt idx="13">
                  <c:v>1996.0</c:v>
                </c:pt>
                <c:pt idx="14">
                  <c:v>1997.0</c:v>
                </c:pt>
                <c:pt idx="15">
                  <c:v>1998.0</c:v>
                </c:pt>
              </c:numCache>
            </c:numRef>
          </c:cat>
          <c:val>
            <c:numRef>
              <c:f>Sheet3!$I$2:$I$17</c:f>
              <c:numCache>
                <c:formatCode>0.00%</c:formatCode>
                <c:ptCount val="16"/>
                <c:pt idx="0">
                  <c:v>0.151519036768092</c:v>
                </c:pt>
                <c:pt idx="1">
                  <c:v>0.261842749049863</c:v>
                </c:pt>
                <c:pt idx="2">
                  <c:v>0.129463274374837</c:v>
                </c:pt>
                <c:pt idx="3">
                  <c:v>0.0855079407743281</c:v>
                </c:pt>
                <c:pt idx="4">
                  <c:v>0.0909529077983109</c:v>
                </c:pt>
                <c:pt idx="5">
                  <c:v>0.077279997187901</c:v>
                </c:pt>
                <c:pt idx="6">
                  <c:v>0.0741195673406417</c:v>
                </c:pt>
                <c:pt idx="7">
                  <c:v>0.0928410164443661</c:v>
                </c:pt>
                <c:pt idx="8">
                  <c:v>0.0910290640484382</c:v>
                </c:pt>
                <c:pt idx="9">
                  <c:v>0.0963156954245725</c:v>
                </c:pt>
                <c:pt idx="10">
                  <c:v>0.0958319140628245</c:v>
                </c:pt>
                <c:pt idx="11">
                  <c:v>0.0762068378700335</c:v>
                </c:pt>
                <c:pt idx="12">
                  <c:v>0.11006687016677</c:v>
                </c:pt>
                <c:pt idx="13">
                  <c:v>0.115226625262854</c:v>
                </c:pt>
                <c:pt idx="14">
                  <c:v>0.11063559782669</c:v>
                </c:pt>
                <c:pt idx="15">
                  <c:v>0.119484084013252</c:v>
                </c:pt>
              </c:numCache>
            </c:numRef>
          </c:val>
          <c:smooth val="0"/>
          <c:extLst xmlns:c16r2="http://schemas.microsoft.com/office/drawing/2015/06/chart">
            <c:ext xmlns:c16="http://schemas.microsoft.com/office/drawing/2014/chart" uri="{C3380CC4-5D6E-409C-BE32-E72D297353CC}">
              <c16:uniqueId val="{00000002-A135-4557-8F22-3DA77985E257}"/>
            </c:ext>
          </c:extLst>
        </c:ser>
        <c:dLbls>
          <c:showLegendKey val="0"/>
          <c:showVal val="0"/>
          <c:showCatName val="0"/>
          <c:showSerName val="0"/>
          <c:showPercent val="0"/>
          <c:showBubbleSize val="0"/>
        </c:dLbls>
        <c:marker val="1"/>
        <c:smooth val="0"/>
        <c:axId val="1094958704"/>
        <c:axId val="841868592"/>
      </c:lineChart>
      <c:catAx>
        <c:axId val="1094958704"/>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0"/>
          <a:lstStyle/>
          <a:p>
            <a:pPr>
              <a:defRPr/>
            </a:pPr>
            <a:endParaRPr lang="zh-CN"/>
          </a:p>
        </c:txPr>
        <c:crossAx val="841868592"/>
        <c:crosses val="autoZero"/>
        <c:auto val="1"/>
        <c:lblAlgn val="ctr"/>
        <c:lblOffset val="100"/>
        <c:tickLblSkip val="2"/>
        <c:tickMarkSkip val="1"/>
        <c:noMultiLvlLbl val="0"/>
      </c:catAx>
      <c:valAx>
        <c:axId val="841868592"/>
        <c:scaling>
          <c:orientation val="minMax"/>
        </c:scaling>
        <c:delete val="0"/>
        <c:axPos val="l"/>
        <c:numFmt formatCode="0.0%" sourceLinked="0"/>
        <c:majorTickMark val="in"/>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zh-CN"/>
          </a:p>
        </c:txPr>
        <c:crossAx val="1094958704"/>
        <c:crosses val="autoZero"/>
        <c:crossBetween val="between"/>
      </c:valAx>
      <c:spPr>
        <a:noFill/>
        <a:ln>
          <a:noFill/>
        </a:ln>
        <a:effectLst/>
      </c:spPr>
    </c:plotArea>
    <c:legend>
      <c:legendPos val="b"/>
      <c:layout>
        <c:manualLayout>
          <c:xMode val="edge"/>
          <c:yMode val="edge"/>
          <c:x val="0.390912866168332"/>
          <c:y val="0.0853265377270363"/>
          <c:w val="0.581719501914636"/>
          <c:h val="0.297439777438741"/>
        </c:manualLayout>
      </c:layout>
      <c:overlay val="0"/>
      <c:spPr>
        <a:noFill/>
        <a:ln>
          <a:noFill/>
        </a:ln>
        <a:effectLst/>
      </c:spPr>
      <c:txPr>
        <a:bodyPr rot="0" vert="horz"/>
        <a:lstStyle/>
        <a:p>
          <a:pPr>
            <a:defRPr/>
          </a:pPr>
          <a:endParaRPr lang="zh-CN"/>
        </a:p>
      </c:txPr>
    </c:legend>
    <c:plotVisOnly val="1"/>
    <c:dispBlanksAs val="gap"/>
    <c:showDLblsOverMax val="0"/>
  </c:chart>
  <c:spPr>
    <a:noFill/>
    <a:ln w="9525" cap="flat" cmpd="sng" algn="ctr">
      <a:noFill/>
      <a:round/>
    </a:ln>
    <a:effectLst/>
  </c:spPr>
  <c:txPr>
    <a:bodyPr/>
    <a:lstStyle/>
    <a:p>
      <a:pPr>
        <a:defRPr sz="1600" b="1"/>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8258967629"/>
          <c:y val="0.0631944444444445"/>
          <c:w val="0.866016185476815"/>
          <c:h val="0.810801618547684"/>
        </c:manualLayout>
      </c:layout>
      <c:lineChart>
        <c:grouping val="standard"/>
        <c:varyColors val="0"/>
        <c:ser>
          <c:idx val="1"/>
          <c:order val="0"/>
          <c:tx>
            <c:strRef>
              <c:f>Sheet4!$G$1</c:f>
              <c:strCache>
                <c:ptCount val="1"/>
                <c:pt idx="0">
                  <c:v>晋升省级官员人数/厅级官员人数</c:v>
                </c:pt>
              </c:strCache>
            </c:strRef>
          </c:tx>
          <c:spPr>
            <a:ln w="63500" cap="rnd">
              <a:solidFill>
                <a:srgbClr val="00B050"/>
              </a:solidFill>
              <a:prstDash val="dash"/>
              <a:round/>
            </a:ln>
            <a:effectLst/>
          </c:spPr>
          <c:marker>
            <c:symbol val="square"/>
            <c:size val="6"/>
            <c:spPr>
              <a:solidFill>
                <a:schemeClr val="tx1"/>
              </a:solidFill>
              <a:ln w="9525">
                <a:solidFill>
                  <a:schemeClr val="tx1"/>
                </a:solidFill>
                <a:round/>
              </a:ln>
              <a:effectLst/>
            </c:spPr>
          </c:marker>
          <c:cat>
            <c:numRef>
              <c:f>Sheet4!$F$2:$F$17</c:f>
              <c:numCache>
                <c:formatCode>General</c:formatCode>
                <c:ptCount val="16"/>
                <c:pt idx="0">
                  <c:v>1983.0</c:v>
                </c:pt>
                <c:pt idx="1">
                  <c:v>1984.0</c:v>
                </c:pt>
                <c:pt idx="2">
                  <c:v>1985.0</c:v>
                </c:pt>
                <c:pt idx="3">
                  <c:v>1986.0</c:v>
                </c:pt>
                <c:pt idx="4">
                  <c:v>1987.0</c:v>
                </c:pt>
                <c:pt idx="5">
                  <c:v>1988.0</c:v>
                </c:pt>
                <c:pt idx="6">
                  <c:v>1989.0</c:v>
                </c:pt>
                <c:pt idx="7">
                  <c:v>1990.0</c:v>
                </c:pt>
                <c:pt idx="8">
                  <c:v>1991.0</c:v>
                </c:pt>
                <c:pt idx="9">
                  <c:v>1992.0</c:v>
                </c:pt>
                <c:pt idx="10">
                  <c:v>1993.0</c:v>
                </c:pt>
                <c:pt idx="11">
                  <c:v>1994.0</c:v>
                </c:pt>
                <c:pt idx="12">
                  <c:v>1995.0</c:v>
                </c:pt>
                <c:pt idx="13">
                  <c:v>1996.0</c:v>
                </c:pt>
                <c:pt idx="14">
                  <c:v>1997.0</c:v>
                </c:pt>
                <c:pt idx="15">
                  <c:v>1998.0</c:v>
                </c:pt>
              </c:numCache>
            </c:numRef>
          </c:cat>
          <c:val>
            <c:numRef>
              <c:f>Sheet4!$G$2:$G$17</c:f>
              <c:numCache>
                <c:formatCode>0.00%</c:formatCode>
                <c:ptCount val="16"/>
                <c:pt idx="0">
                  <c:v>0.00732980274771665</c:v>
                </c:pt>
                <c:pt idx="1">
                  <c:v>0.0028143302654598</c:v>
                </c:pt>
                <c:pt idx="2">
                  <c:v>0.00587687235719918</c:v>
                </c:pt>
                <c:pt idx="3">
                  <c:v>0.00273365860410395</c:v>
                </c:pt>
                <c:pt idx="4">
                  <c:v>0.00155284744961686</c:v>
                </c:pt>
                <c:pt idx="5">
                  <c:v>0.0041224193654772</c:v>
                </c:pt>
                <c:pt idx="6">
                  <c:v>0.00185673800449527</c:v>
                </c:pt>
                <c:pt idx="7">
                  <c:v>0.00152020886347864</c:v>
                </c:pt>
                <c:pt idx="8">
                  <c:v>0.00238386499796117</c:v>
                </c:pt>
                <c:pt idx="9">
                  <c:v>0.00156872209484736</c:v>
                </c:pt>
                <c:pt idx="10">
                  <c:v>0.0064641428488608</c:v>
                </c:pt>
                <c:pt idx="11">
                  <c:v>0.00185345729574602</c:v>
                </c:pt>
                <c:pt idx="12">
                  <c:v>0.00331274564851208</c:v>
                </c:pt>
                <c:pt idx="13">
                  <c:v>0.00310718435059849</c:v>
                </c:pt>
                <c:pt idx="14">
                  <c:v>0.00273091549475511</c:v>
                </c:pt>
                <c:pt idx="15">
                  <c:v>0.00940983941904476</c:v>
                </c:pt>
              </c:numCache>
            </c:numRef>
          </c:val>
          <c:smooth val="0"/>
          <c:extLst xmlns:c16r2="http://schemas.microsoft.com/office/drawing/2015/06/chart">
            <c:ext xmlns:c16="http://schemas.microsoft.com/office/drawing/2014/chart" uri="{C3380CC4-5D6E-409C-BE32-E72D297353CC}">
              <c16:uniqueId val="{00000000-DE60-41BB-85DA-B13C5A6211E1}"/>
            </c:ext>
          </c:extLst>
        </c:ser>
        <c:ser>
          <c:idx val="2"/>
          <c:order val="1"/>
          <c:tx>
            <c:strRef>
              <c:f>Sheet4!$H$1</c:f>
              <c:strCache>
                <c:ptCount val="1"/>
                <c:pt idx="0">
                  <c:v>晋升厅级官员人数/处级官员人数</c:v>
                </c:pt>
              </c:strCache>
            </c:strRef>
          </c:tx>
          <c:spPr>
            <a:ln w="63500" cap="rnd">
              <a:solidFill>
                <a:srgbClr val="FF0000"/>
              </a:solidFill>
              <a:round/>
            </a:ln>
            <a:effectLst/>
          </c:spPr>
          <c:marker>
            <c:symbol val="triangle"/>
            <c:size val="6"/>
            <c:spPr>
              <a:solidFill>
                <a:schemeClr val="bg1">
                  <a:lumMod val="50000"/>
                </a:schemeClr>
              </a:solidFill>
              <a:ln w="9525">
                <a:solidFill>
                  <a:schemeClr val="bg1">
                    <a:lumMod val="50000"/>
                  </a:schemeClr>
                </a:solidFill>
                <a:round/>
              </a:ln>
              <a:effectLst/>
            </c:spPr>
          </c:marker>
          <c:cat>
            <c:numRef>
              <c:f>Sheet4!$F$2:$F$17</c:f>
              <c:numCache>
                <c:formatCode>General</c:formatCode>
                <c:ptCount val="16"/>
                <c:pt idx="0">
                  <c:v>1983.0</c:v>
                </c:pt>
                <c:pt idx="1">
                  <c:v>1984.0</c:v>
                </c:pt>
                <c:pt idx="2">
                  <c:v>1985.0</c:v>
                </c:pt>
                <c:pt idx="3">
                  <c:v>1986.0</c:v>
                </c:pt>
                <c:pt idx="4">
                  <c:v>1987.0</c:v>
                </c:pt>
                <c:pt idx="5">
                  <c:v>1988.0</c:v>
                </c:pt>
                <c:pt idx="6">
                  <c:v>1989.0</c:v>
                </c:pt>
                <c:pt idx="7">
                  <c:v>1990.0</c:v>
                </c:pt>
                <c:pt idx="8">
                  <c:v>1991.0</c:v>
                </c:pt>
                <c:pt idx="9">
                  <c:v>1992.0</c:v>
                </c:pt>
                <c:pt idx="10">
                  <c:v>1993.0</c:v>
                </c:pt>
                <c:pt idx="11">
                  <c:v>1994.0</c:v>
                </c:pt>
                <c:pt idx="12">
                  <c:v>1995.0</c:v>
                </c:pt>
                <c:pt idx="13">
                  <c:v>1996.0</c:v>
                </c:pt>
                <c:pt idx="14">
                  <c:v>1997.0</c:v>
                </c:pt>
                <c:pt idx="15">
                  <c:v>1998.0</c:v>
                </c:pt>
              </c:numCache>
            </c:numRef>
          </c:cat>
          <c:val>
            <c:numRef>
              <c:f>Sheet4!$H$2:$H$17</c:f>
              <c:numCache>
                <c:formatCode>0.00%</c:formatCode>
                <c:ptCount val="16"/>
                <c:pt idx="0">
                  <c:v>0.0340639551486401</c:v>
                </c:pt>
                <c:pt idx="1">
                  <c:v>0.0176980216369559</c:v>
                </c:pt>
                <c:pt idx="2">
                  <c:v>0.0151651128343644</c:v>
                </c:pt>
                <c:pt idx="3">
                  <c:v>0.00899837561790796</c:v>
                </c:pt>
                <c:pt idx="4">
                  <c:v>0.00714215294285184</c:v>
                </c:pt>
                <c:pt idx="5">
                  <c:v>0.00868587095980457</c:v>
                </c:pt>
                <c:pt idx="6">
                  <c:v>0.00594956280480339</c:v>
                </c:pt>
                <c:pt idx="7">
                  <c:v>0.00684034393864188</c:v>
                </c:pt>
                <c:pt idx="8">
                  <c:v>0.00897215790020348</c:v>
                </c:pt>
                <c:pt idx="9">
                  <c:v>0.00822868056959226</c:v>
                </c:pt>
                <c:pt idx="10">
                  <c:v>0.00861254884367534</c:v>
                </c:pt>
                <c:pt idx="11">
                  <c:v>0.00793888758329891</c:v>
                </c:pt>
                <c:pt idx="12">
                  <c:v>0.00902734972630628</c:v>
                </c:pt>
                <c:pt idx="13">
                  <c:v>0.00928088850344802</c:v>
                </c:pt>
                <c:pt idx="14">
                  <c:v>0.00872785036195953</c:v>
                </c:pt>
                <c:pt idx="15">
                  <c:v>0.00991304907205887</c:v>
                </c:pt>
              </c:numCache>
            </c:numRef>
          </c:val>
          <c:smooth val="0"/>
          <c:extLst xmlns:c16r2="http://schemas.microsoft.com/office/drawing/2015/06/chart">
            <c:ext xmlns:c16="http://schemas.microsoft.com/office/drawing/2014/chart" uri="{C3380CC4-5D6E-409C-BE32-E72D297353CC}">
              <c16:uniqueId val="{00000001-DE60-41BB-85DA-B13C5A6211E1}"/>
            </c:ext>
          </c:extLst>
        </c:ser>
        <c:dLbls>
          <c:showLegendKey val="0"/>
          <c:showVal val="0"/>
          <c:showCatName val="0"/>
          <c:showSerName val="0"/>
          <c:showPercent val="0"/>
          <c:showBubbleSize val="0"/>
        </c:dLbls>
        <c:marker val="1"/>
        <c:smooth val="0"/>
        <c:axId val="1344056112"/>
        <c:axId val="1344043984"/>
      </c:lineChart>
      <c:catAx>
        <c:axId val="1344056112"/>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1344043984"/>
        <c:crosses val="autoZero"/>
        <c:auto val="1"/>
        <c:lblAlgn val="ctr"/>
        <c:lblOffset val="100"/>
        <c:tickLblSkip val="2"/>
        <c:noMultiLvlLbl val="0"/>
      </c:catAx>
      <c:valAx>
        <c:axId val="1344043984"/>
        <c:scaling>
          <c:orientation val="minMax"/>
        </c:scaling>
        <c:delete val="0"/>
        <c:axPos val="l"/>
        <c:numFmt formatCode="0.0%" sourceLinked="0"/>
        <c:majorTickMark val="in"/>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zh-CN"/>
          </a:p>
        </c:txPr>
        <c:crossAx val="1344056112"/>
        <c:crosses val="autoZero"/>
        <c:crossBetween val="between"/>
      </c:valAx>
      <c:spPr>
        <a:noFill/>
        <a:ln>
          <a:noFill/>
        </a:ln>
        <a:effectLst/>
      </c:spPr>
    </c:plotArea>
    <c:legend>
      <c:legendPos val="b"/>
      <c:layout>
        <c:manualLayout>
          <c:xMode val="edge"/>
          <c:yMode val="edge"/>
          <c:x val="0.342386899046973"/>
          <c:y val="0.135668402115748"/>
          <c:w val="0.618005411520973"/>
          <c:h val="0.193866287547391"/>
        </c:manualLayout>
      </c:layout>
      <c:overlay val="0"/>
      <c:spPr>
        <a:noFill/>
        <a:ln>
          <a:noFill/>
        </a:ln>
        <a:effectLst/>
      </c:spPr>
      <c:txPr>
        <a:bodyPr rot="0" vert="horz"/>
        <a:lstStyle/>
        <a:p>
          <a:pPr>
            <a:defRPr/>
          </a:pPr>
          <a:endParaRPr lang="zh-CN"/>
        </a:p>
      </c:txPr>
    </c:legend>
    <c:plotVisOnly val="1"/>
    <c:dispBlanksAs val="gap"/>
    <c:showDLblsOverMax val="0"/>
  </c:chart>
  <c:spPr>
    <a:noFill/>
    <a:ln w="9525" cap="flat" cmpd="sng" algn="ctr">
      <a:noFill/>
      <a:round/>
    </a:ln>
    <a:effectLst/>
  </c:spPr>
  <c:txPr>
    <a:bodyPr/>
    <a:lstStyle/>
    <a:p>
      <a:pPr>
        <a:defRPr sz="1600" b="1"/>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94794431397357"/>
          <c:y val="0.0254346252716408"/>
          <c:w val="0.920520527653987"/>
          <c:h val="0.816845198028249"/>
        </c:manualLayout>
      </c:layout>
      <c:lineChart>
        <c:grouping val="standard"/>
        <c:varyColors val="0"/>
        <c:ser>
          <c:idx val="0"/>
          <c:order val="0"/>
          <c:tx>
            <c:strRef>
              <c:f>Sheet1!$B$1</c:f>
              <c:strCache>
                <c:ptCount val="1"/>
                <c:pt idx="0">
                  <c:v>China </c:v>
                </c:pt>
              </c:strCache>
            </c:strRef>
          </c:tx>
          <c:spPr>
            <a:ln w="63500">
              <a:solidFill>
                <a:srgbClr val="FF0000"/>
              </a:solidFill>
            </a:ln>
          </c:spPr>
          <c:marker>
            <c:symbol val="none"/>
          </c:marker>
          <c:cat>
            <c:numRef>
              <c:f>Sheet1!$A$2:$A$16</c:f>
              <c:numCache>
                <c:formatCode>General</c:formatCode>
                <c:ptCount val="15"/>
                <c:pt idx="0">
                  <c:v>1.0</c:v>
                </c:pt>
                <c:pt idx="1">
                  <c:v>1000.0</c:v>
                </c:pt>
                <c:pt idx="2">
                  <c:v>1500.0</c:v>
                </c:pt>
                <c:pt idx="3">
                  <c:v>1600.0</c:v>
                </c:pt>
                <c:pt idx="4">
                  <c:v>1700.0</c:v>
                </c:pt>
                <c:pt idx="5">
                  <c:v>1820.0</c:v>
                </c:pt>
                <c:pt idx="6">
                  <c:v>1900.0</c:v>
                </c:pt>
                <c:pt idx="7">
                  <c:v>1913.0</c:v>
                </c:pt>
                <c:pt idx="8">
                  <c:v>1950.0</c:v>
                </c:pt>
                <c:pt idx="9">
                  <c:v>1960.0</c:v>
                </c:pt>
                <c:pt idx="10">
                  <c:v>1970.0</c:v>
                </c:pt>
                <c:pt idx="11">
                  <c:v>1980.0</c:v>
                </c:pt>
                <c:pt idx="12">
                  <c:v>1990.0</c:v>
                </c:pt>
                <c:pt idx="13">
                  <c:v>2000.0</c:v>
                </c:pt>
                <c:pt idx="14">
                  <c:v>2020.0</c:v>
                </c:pt>
              </c:numCache>
            </c:numRef>
          </c:cat>
          <c:val>
            <c:numRef>
              <c:f>Sheet1!$B$2:$B$16</c:f>
              <c:numCache>
                <c:formatCode>General</c:formatCode>
                <c:ptCount val="15"/>
                <c:pt idx="0">
                  <c:v>0.254454374679797</c:v>
                </c:pt>
                <c:pt idx="1">
                  <c:v>0.226833212329219</c:v>
                </c:pt>
                <c:pt idx="2">
                  <c:v>0.248871420459808</c:v>
                </c:pt>
                <c:pt idx="3">
                  <c:v>0.289729103288425</c:v>
                </c:pt>
                <c:pt idx="4">
                  <c:v>0.223145707679123</c:v>
                </c:pt>
                <c:pt idx="5">
                  <c:v>0.329631444359625</c:v>
                </c:pt>
                <c:pt idx="6">
                  <c:v>0.11063246406447</c:v>
                </c:pt>
                <c:pt idx="7">
                  <c:v>0.088333058475192</c:v>
                </c:pt>
                <c:pt idx="8">
                  <c:v>0.0459129364970688</c:v>
                </c:pt>
                <c:pt idx="9">
                  <c:v>0.0523779573286454</c:v>
                </c:pt>
                <c:pt idx="10">
                  <c:v>0.046269051379624</c:v>
                </c:pt>
                <c:pt idx="11">
                  <c:v>0.0519791453999449</c:v>
                </c:pt>
                <c:pt idx="12">
                  <c:v>0.0782724779338475</c:v>
                </c:pt>
                <c:pt idx="13">
                  <c:v>0.117730742098064</c:v>
                </c:pt>
                <c:pt idx="14">
                  <c:v>0.173</c:v>
                </c:pt>
              </c:numCache>
            </c:numRef>
          </c:val>
          <c:smooth val="0"/>
          <c:extLst xmlns:c16r2="http://schemas.microsoft.com/office/drawing/2015/06/chart">
            <c:ext xmlns:c16="http://schemas.microsoft.com/office/drawing/2014/chart" uri="{C3380CC4-5D6E-409C-BE32-E72D297353CC}">
              <c16:uniqueId val="{00000000-7CD3-405D-97F6-5AA1DFB2EDDC}"/>
            </c:ext>
          </c:extLst>
        </c:ser>
        <c:dLbls>
          <c:showLegendKey val="0"/>
          <c:showVal val="0"/>
          <c:showCatName val="0"/>
          <c:showSerName val="0"/>
          <c:showPercent val="0"/>
          <c:showBubbleSize val="0"/>
        </c:dLbls>
        <c:smooth val="0"/>
        <c:axId val="1572765856"/>
        <c:axId val="1572754768"/>
      </c:lineChart>
      <c:catAx>
        <c:axId val="1572765856"/>
        <c:scaling>
          <c:orientation val="minMax"/>
        </c:scaling>
        <c:delete val="0"/>
        <c:axPos val="b"/>
        <c:numFmt formatCode="General" sourceLinked="1"/>
        <c:majorTickMark val="out"/>
        <c:minorTickMark val="none"/>
        <c:tickLblPos val="nextTo"/>
        <c:txPr>
          <a:bodyPr rot="0" vert="eaVert"/>
          <a:lstStyle/>
          <a:p>
            <a:pPr>
              <a:defRPr/>
            </a:pPr>
            <a:endParaRPr lang="zh-CN"/>
          </a:p>
        </c:txPr>
        <c:crossAx val="1572754768"/>
        <c:crosses val="autoZero"/>
        <c:auto val="1"/>
        <c:lblAlgn val="ctr"/>
        <c:lblOffset val="100"/>
        <c:tickLblSkip val="1"/>
        <c:noMultiLvlLbl val="0"/>
      </c:catAx>
      <c:valAx>
        <c:axId val="1572754768"/>
        <c:scaling>
          <c:orientation val="minMax"/>
        </c:scaling>
        <c:delete val="0"/>
        <c:axPos val="l"/>
        <c:numFmt formatCode="#,##0.00_);\(#,##0.00\)" sourceLinked="0"/>
        <c:majorTickMark val="out"/>
        <c:minorTickMark val="none"/>
        <c:tickLblPos val="nextTo"/>
        <c:crossAx val="1572765856"/>
        <c:crosses val="autoZero"/>
        <c:crossBetween val="between"/>
      </c:valAx>
    </c:plotArea>
    <c:plotVisOnly val="1"/>
    <c:dispBlanksAs val="gap"/>
    <c:showDLblsOverMax val="0"/>
  </c:chart>
  <c:txPr>
    <a:bodyPr/>
    <a:lstStyle/>
    <a:p>
      <a:pPr>
        <a:defRPr sz="1600" b="1"/>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88600717890056"/>
          <c:y val="0.0234841459295769"/>
          <c:w val="0.854715595255867"/>
          <c:h val="0.813517176435567"/>
        </c:manualLayout>
      </c:layout>
      <c:lineChart>
        <c:grouping val="standard"/>
        <c:varyColors val="0"/>
        <c:ser>
          <c:idx val="0"/>
          <c:order val="0"/>
          <c:tx>
            <c:strRef>
              <c:f>Sheet1!$B$1</c:f>
              <c:strCache>
                <c:ptCount val="1"/>
                <c:pt idx="0">
                  <c:v>Lower middle income</c:v>
                </c:pt>
              </c:strCache>
            </c:strRef>
          </c:tx>
          <c:spPr>
            <a:ln w="63500" cap="rnd">
              <a:solidFill>
                <a:srgbClr val="004FD0"/>
              </a:solidFill>
              <a:prstDash val="dash"/>
              <a:round/>
            </a:ln>
            <a:effectLst/>
          </c:spPr>
          <c:marker>
            <c:symbol val="none"/>
          </c:marker>
          <c:cat>
            <c:strRef>
              <c:f>Sheet1!$A$2:$A$24</c:f>
              <c:strCache>
                <c:ptCount val="2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strCache>
            </c:strRef>
          </c:cat>
          <c:val>
            <c:numRef>
              <c:f>Sheet1!$B$2:$B$24</c:f>
              <c:numCache>
                <c:formatCode>General</c:formatCode>
                <c:ptCount val="23"/>
                <c:pt idx="0">
                  <c:v>306.4663819476947</c:v>
                </c:pt>
                <c:pt idx="1">
                  <c:v>341.1052249443763</c:v>
                </c:pt>
                <c:pt idx="2">
                  <c:v>412.5660963452264</c:v>
                </c:pt>
                <c:pt idx="3">
                  <c:v>501.8553198376614</c:v>
                </c:pt>
                <c:pt idx="4">
                  <c:v>486.6388115471885</c:v>
                </c:pt>
                <c:pt idx="5">
                  <c:v>442.3180689372006</c:v>
                </c:pt>
                <c:pt idx="6">
                  <c:v>417.2383954443821</c:v>
                </c:pt>
                <c:pt idx="7">
                  <c:v>429.8046066623496</c:v>
                </c:pt>
                <c:pt idx="8">
                  <c:v>434.3580818418485</c:v>
                </c:pt>
                <c:pt idx="9">
                  <c:v>461.0265172797672</c:v>
                </c:pt>
                <c:pt idx="10">
                  <c:v>469.1200439648541</c:v>
                </c:pt>
                <c:pt idx="11">
                  <c:v>462.0037300559184</c:v>
                </c:pt>
                <c:pt idx="12">
                  <c:v>484.6936905100233</c:v>
                </c:pt>
                <c:pt idx="13">
                  <c:v>452.6655661065028</c:v>
                </c:pt>
                <c:pt idx="14">
                  <c:v>462.3151307784306</c:v>
                </c:pt>
                <c:pt idx="15">
                  <c:v>454.6713617526452</c:v>
                </c:pt>
                <c:pt idx="16">
                  <c:v>486.3373011071242</c:v>
                </c:pt>
                <c:pt idx="17">
                  <c:v>534.9321527518171</c:v>
                </c:pt>
                <c:pt idx="18">
                  <c:v>574.8469328417788</c:v>
                </c:pt>
                <c:pt idx="19">
                  <c:v>581.3519884937082</c:v>
                </c:pt>
                <c:pt idx="20">
                  <c:v>514.1868686684895</c:v>
                </c:pt>
                <c:pt idx="21">
                  <c:v>549.431434147413</c:v>
                </c:pt>
                <c:pt idx="22">
                  <c:v>566.6184105969468</c:v>
                </c:pt>
              </c:numCache>
            </c:numRef>
          </c:val>
          <c:smooth val="0"/>
          <c:extLst xmlns:c16r2="http://schemas.microsoft.com/office/drawing/2015/06/chart">
            <c:ext xmlns:c16="http://schemas.microsoft.com/office/drawing/2014/chart" uri="{C3380CC4-5D6E-409C-BE32-E72D297353CC}">
              <c16:uniqueId val="{00000000-29CC-4ADB-8EC8-78E9DB127988}"/>
            </c:ext>
          </c:extLst>
        </c:ser>
        <c:ser>
          <c:idx val="1"/>
          <c:order val="1"/>
          <c:tx>
            <c:strRef>
              <c:f>Sheet1!$C$1</c:f>
              <c:strCache>
                <c:ptCount val="1"/>
                <c:pt idx="0">
                  <c:v>Middle income</c:v>
                </c:pt>
              </c:strCache>
            </c:strRef>
          </c:tx>
          <c:spPr>
            <a:ln w="63500" cap="rnd">
              <a:solidFill>
                <a:schemeClr val="tx2">
                  <a:lumMod val="60000"/>
                  <a:lumOff val="40000"/>
                </a:schemeClr>
              </a:solidFill>
              <a:prstDash val="sysDot"/>
              <a:round/>
            </a:ln>
            <a:effectLst/>
          </c:spPr>
          <c:marker>
            <c:symbol val="none"/>
          </c:marker>
          <c:cat>
            <c:strRef>
              <c:f>Sheet1!$A$2:$A$24</c:f>
              <c:strCache>
                <c:ptCount val="2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strCache>
            </c:strRef>
          </c:cat>
          <c:val>
            <c:numRef>
              <c:f>Sheet1!$C$2:$C$24</c:f>
              <c:numCache>
                <c:formatCode>General</c:formatCode>
                <c:ptCount val="23"/>
                <c:pt idx="0">
                  <c:v>528.8220423040624</c:v>
                </c:pt>
                <c:pt idx="1">
                  <c:v>619.0244789489335</c:v>
                </c:pt>
                <c:pt idx="2">
                  <c:v>714.3181725202765</c:v>
                </c:pt>
                <c:pt idx="3">
                  <c:v>794.3214198535363</c:v>
                </c:pt>
                <c:pt idx="4">
                  <c:v>768.6011516350193</c:v>
                </c:pt>
                <c:pt idx="5">
                  <c:v>727.7243574873021</c:v>
                </c:pt>
                <c:pt idx="6">
                  <c:v>725.6928379256332</c:v>
                </c:pt>
                <c:pt idx="7">
                  <c:v>750.275492893086</c:v>
                </c:pt>
                <c:pt idx="8">
                  <c:v>762.540585347007</c:v>
                </c:pt>
                <c:pt idx="9">
                  <c:v>767.1260239828404</c:v>
                </c:pt>
                <c:pt idx="10">
                  <c:v>809.9504802859814</c:v>
                </c:pt>
                <c:pt idx="11">
                  <c:v>822.4679313830846</c:v>
                </c:pt>
                <c:pt idx="12">
                  <c:v>910.9847204239984</c:v>
                </c:pt>
                <c:pt idx="13">
                  <c:v>954.12406516149</c:v>
                </c:pt>
                <c:pt idx="14">
                  <c:v>929.4065338619082</c:v>
                </c:pt>
                <c:pt idx="15">
                  <c:v>973.4273160820588</c:v>
                </c:pt>
                <c:pt idx="16">
                  <c:v>1042.612340794059</c:v>
                </c:pt>
                <c:pt idx="17">
                  <c:v>1149.15228777037</c:v>
                </c:pt>
                <c:pt idx="18">
                  <c:v>1234.734025742942</c:v>
                </c:pt>
                <c:pt idx="19">
                  <c:v>1287.548237560193</c:v>
                </c:pt>
                <c:pt idx="20">
                  <c:v>1230.749359398422</c:v>
                </c:pt>
                <c:pt idx="21">
                  <c:v>1183.728190458404</c:v>
                </c:pt>
                <c:pt idx="22">
                  <c:v>1272.373462033466</c:v>
                </c:pt>
              </c:numCache>
            </c:numRef>
          </c:val>
          <c:smooth val="0"/>
          <c:extLst xmlns:c16r2="http://schemas.microsoft.com/office/drawing/2015/06/chart">
            <c:ext xmlns:c16="http://schemas.microsoft.com/office/drawing/2014/chart" uri="{C3380CC4-5D6E-409C-BE32-E72D297353CC}">
              <c16:uniqueId val="{00000001-29CC-4ADB-8EC8-78E9DB127988}"/>
            </c:ext>
          </c:extLst>
        </c:ser>
        <c:ser>
          <c:idx val="2"/>
          <c:order val="2"/>
          <c:tx>
            <c:strRef>
              <c:f>Sheet1!$D$1</c:f>
              <c:strCache>
                <c:ptCount val="1"/>
                <c:pt idx="0">
                  <c:v>Upper middle income</c:v>
                </c:pt>
              </c:strCache>
            </c:strRef>
          </c:tx>
          <c:spPr>
            <a:ln w="63500" cap="rnd">
              <a:solidFill>
                <a:schemeClr val="tx2">
                  <a:lumMod val="50000"/>
                </a:schemeClr>
              </a:solidFill>
              <a:round/>
            </a:ln>
            <a:effectLst/>
          </c:spPr>
          <c:marker>
            <c:symbol val="none"/>
          </c:marker>
          <c:cat>
            <c:strRef>
              <c:f>Sheet1!$A$2:$A$24</c:f>
              <c:strCache>
                <c:ptCount val="2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strCache>
            </c:strRef>
          </c:cat>
          <c:val>
            <c:numRef>
              <c:f>Sheet1!$D$2:$D$24</c:f>
              <c:numCache>
                <c:formatCode>General</c:formatCode>
                <c:ptCount val="23"/>
                <c:pt idx="0">
                  <c:v>714.571310458392</c:v>
                </c:pt>
                <c:pt idx="1">
                  <c:v>854.5235419429318</c:v>
                </c:pt>
                <c:pt idx="2">
                  <c:v>970.3406161027129</c:v>
                </c:pt>
                <c:pt idx="3">
                  <c:v>1040.487066901098</c:v>
                </c:pt>
                <c:pt idx="4">
                  <c:v>1007.435620661905</c:v>
                </c:pt>
                <c:pt idx="5">
                  <c:v>973.2265285081605</c:v>
                </c:pt>
                <c:pt idx="6">
                  <c:v>995.545245571575</c:v>
                </c:pt>
                <c:pt idx="7">
                  <c:v>1032.806031938365</c:v>
                </c:pt>
                <c:pt idx="8">
                  <c:v>1053.986209209066</c:v>
                </c:pt>
                <c:pt idx="9">
                  <c:v>1037.474499601181</c:v>
                </c:pt>
                <c:pt idx="10">
                  <c:v>1116.005055131532</c:v>
                </c:pt>
                <c:pt idx="11">
                  <c:v>1147.336215813141</c:v>
                </c:pt>
                <c:pt idx="12">
                  <c:v>1296.521996825303</c:v>
                </c:pt>
                <c:pt idx="13">
                  <c:v>1411.95527361611</c:v>
                </c:pt>
                <c:pt idx="14">
                  <c:v>1358.959604779354</c:v>
                </c:pt>
                <c:pt idx="15">
                  <c:v>1454.94845544051</c:v>
                </c:pt>
                <c:pt idx="16">
                  <c:v>1563.199327388543</c:v>
                </c:pt>
                <c:pt idx="17">
                  <c:v>1728.709760375751</c:v>
                </c:pt>
                <c:pt idx="18">
                  <c:v>1862.581951873756</c:v>
                </c:pt>
                <c:pt idx="19">
                  <c:v>1965.024556912917</c:v>
                </c:pt>
                <c:pt idx="20">
                  <c:v>1923.957560653826</c:v>
                </c:pt>
                <c:pt idx="21">
                  <c:v>1802.760838358753</c:v>
                </c:pt>
                <c:pt idx="22">
                  <c:v>1967.254501292506</c:v>
                </c:pt>
              </c:numCache>
            </c:numRef>
          </c:val>
          <c:smooth val="0"/>
          <c:extLst xmlns:c16r2="http://schemas.microsoft.com/office/drawing/2015/06/chart">
            <c:ext xmlns:c16="http://schemas.microsoft.com/office/drawing/2014/chart" uri="{C3380CC4-5D6E-409C-BE32-E72D297353CC}">
              <c16:uniqueId val="{00000002-29CC-4ADB-8EC8-78E9DB127988}"/>
            </c:ext>
          </c:extLst>
        </c:ser>
        <c:ser>
          <c:idx val="3"/>
          <c:order val="3"/>
          <c:tx>
            <c:strRef>
              <c:f>Sheet1!$E$1</c:f>
              <c:strCache>
                <c:ptCount val="1"/>
                <c:pt idx="0">
                  <c:v>China</c:v>
                </c:pt>
              </c:strCache>
            </c:strRef>
          </c:tx>
          <c:spPr>
            <a:ln w="63500" cap="rnd">
              <a:solidFill>
                <a:srgbClr val="FF0000"/>
              </a:solidFill>
              <a:round/>
            </a:ln>
            <a:effectLst/>
          </c:spPr>
          <c:marker>
            <c:symbol val="none"/>
          </c:marker>
          <c:cat>
            <c:strRef>
              <c:f>Sheet1!$A$2:$A$24</c:f>
              <c:strCache>
                <c:ptCount val="23"/>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strCache>
            </c:strRef>
          </c:cat>
          <c:val>
            <c:numRef>
              <c:f>Sheet1!$E$2:$E$24</c:f>
              <c:numCache>
                <c:formatCode>General</c:formatCode>
                <c:ptCount val="23"/>
                <c:pt idx="0">
                  <c:v>156.3963885200444</c:v>
                </c:pt>
                <c:pt idx="1">
                  <c:v>183.9831522159777</c:v>
                </c:pt>
                <c:pt idx="2">
                  <c:v>194.804722186836</c:v>
                </c:pt>
                <c:pt idx="3">
                  <c:v>197.0714744991016</c:v>
                </c:pt>
                <c:pt idx="4">
                  <c:v>203.3349195034637</c:v>
                </c:pt>
                <c:pt idx="5">
                  <c:v>225.431928890812</c:v>
                </c:pt>
                <c:pt idx="6">
                  <c:v>250.7139690469875</c:v>
                </c:pt>
                <c:pt idx="7">
                  <c:v>294.45884850496</c:v>
                </c:pt>
                <c:pt idx="8">
                  <c:v>281.9281209115626</c:v>
                </c:pt>
                <c:pt idx="9">
                  <c:v>251.8119569613287</c:v>
                </c:pt>
                <c:pt idx="10">
                  <c:v>283.5376952405242</c:v>
                </c:pt>
                <c:pt idx="11">
                  <c:v>310.8819124048991</c:v>
                </c:pt>
                <c:pt idx="12">
                  <c:v>317.8846730409277</c:v>
                </c:pt>
                <c:pt idx="13">
                  <c:v>333.1421454001839</c:v>
                </c:pt>
                <c:pt idx="14">
                  <c:v>366.460692302073</c:v>
                </c:pt>
                <c:pt idx="15">
                  <c:v>377.3898394799584</c:v>
                </c:pt>
                <c:pt idx="16">
                  <c:v>473.4922787180416</c:v>
                </c:pt>
                <c:pt idx="17">
                  <c:v>609.6566792024834</c:v>
                </c:pt>
                <c:pt idx="18">
                  <c:v>709.4137550850384</c:v>
                </c:pt>
                <c:pt idx="19">
                  <c:v>781.7441643410526</c:v>
                </c:pt>
                <c:pt idx="20">
                  <c:v>828.5804792956816</c:v>
                </c:pt>
                <c:pt idx="21">
                  <c:v>873.2870617257904</c:v>
                </c:pt>
                <c:pt idx="22">
                  <c:v>959.372483639692</c:v>
                </c:pt>
              </c:numCache>
            </c:numRef>
          </c:val>
          <c:smooth val="0"/>
          <c:extLst xmlns:c16r2="http://schemas.microsoft.com/office/drawing/2015/06/chart">
            <c:ext xmlns:c16="http://schemas.microsoft.com/office/drawing/2014/chart" uri="{C3380CC4-5D6E-409C-BE32-E72D297353CC}">
              <c16:uniqueId val="{00000003-29CC-4ADB-8EC8-78E9DB127988}"/>
            </c:ext>
          </c:extLst>
        </c:ser>
        <c:dLbls>
          <c:showLegendKey val="0"/>
          <c:showVal val="0"/>
          <c:showCatName val="0"/>
          <c:showSerName val="0"/>
          <c:showPercent val="0"/>
          <c:showBubbleSize val="0"/>
        </c:dLbls>
        <c:smooth val="0"/>
        <c:axId val="1572114896"/>
        <c:axId val="1572113792"/>
      </c:lineChart>
      <c:catAx>
        <c:axId val="157211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572113792"/>
        <c:crosses val="autoZero"/>
        <c:auto val="1"/>
        <c:lblAlgn val="ctr"/>
        <c:lblOffset val="100"/>
        <c:noMultiLvlLbl val="0"/>
      </c:catAx>
      <c:valAx>
        <c:axId val="1572113792"/>
        <c:scaling>
          <c:orientation val="minMax"/>
          <c:max val="2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crossAx val="1572114896"/>
        <c:crosses val="autoZero"/>
        <c:crossBetween val="between"/>
      </c:valAx>
      <c:spPr>
        <a:noFill/>
        <a:ln>
          <a:noFill/>
        </a:ln>
        <a:effectLst/>
      </c:spPr>
    </c:plotArea>
    <c:legend>
      <c:legendPos val="b"/>
      <c:layout>
        <c:manualLayout>
          <c:xMode val="edge"/>
          <c:yMode val="edge"/>
          <c:x val="0.110080361441321"/>
          <c:y val="0.0429849769397074"/>
          <c:w val="0.46892727438858"/>
          <c:h val="0.32575454002492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chemeClr val="tx1"/>
          </a:solidFill>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11417371474"/>
          <c:y val="0.0365914197193124"/>
          <c:w val="0.854715595255867"/>
          <c:h val="0.849867954745397"/>
        </c:manualLayout>
      </c:layout>
      <c:lineChart>
        <c:grouping val="standard"/>
        <c:varyColors val="0"/>
        <c:ser>
          <c:idx val="0"/>
          <c:order val="0"/>
          <c:tx>
            <c:strRef>
              <c:f>Sheet1!$B$1</c:f>
              <c:strCache>
                <c:ptCount val="1"/>
                <c:pt idx="0">
                  <c:v>China</c:v>
                </c:pt>
              </c:strCache>
            </c:strRef>
          </c:tx>
          <c:spPr>
            <a:ln w="63500" cap="rnd">
              <a:solidFill>
                <a:srgbClr val="FF0000"/>
              </a:solidFill>
              <a:round/>
            </a:ln>
            <a:effectLst/>
          </c:spPr>
          <c:marker>
            <c:symbol val="none"/>
          </c:marker>
          <c:cat>
            <c:numRef>
              <c:f>Sheet1!$A$2:$A$44</c:f>
              <c:numCache>
                <c:formatCode>General</c:formatCode>
                <c:ptCount val="43"/>
                <c:pt idx="0">
                  <c:v>1960.0</c:v>
                </c:pt>
                <c:pt idx="1">
                  <c:v>1961.0</c:v>
                </c:pt>
                <c:pt idx="2">
                  <c:v>1962.0</c:v>
                </c:pt>
                <c:pt idx="3">
                  <c:v>1963.0</c:v>
                </c:pt>
                <c:pt idx="4">
                  <c:v>1964.0</c:v>
                </c:pt>
                <c:pt idx="5">
                  <c:v>1965.0</c:v>
                </c:pt>
                <c:pt idx="6">
                  <c:v>1966.0</c:v>
                </c:pt>
                <c:pt idx="7">
                  <c:v>1967.0</c:v>
                </c:pt>
                <c:pt idx="8">
                  <c:v>1968.0</c:v>
                </c:pt>
                <c:pt idx="9">
                  <c:v>1969.0</c:v>
                </c:pt>
                <c:pt idx="10">
                  <c:v>1970.0</c:v>
                </c:pt>
                <c:pt idx="11">
                  <c:v>1971.0</c:v>
                </c:pt>
                <c:pt idx="12">
                  <c:v>1972.0</c:v>
                </c:pt>
                <c:pt idx="13">
                  <c:v>1973.0</c:v>
                </c:pt>
                <c:pt idx="14">
                  <c:v>1974.0</c:v>
                </c:pt>
                <c:pt idx="15">
                  <c:v>1975.0</c:v>
                </c:pt>
                <c:pt idx="16">
                  <c:v>1976.0</c:v>
                </c:pt>
                <c:pt idx="17">
                  <c:v>1977.0</c:v>
                </c:pt>
                <c:pt idx="18">
                  <c:v>1978.0</c:v>
                </c:pt>
                <c:pt idx="19">
                  <c:v>1979.0</c:v>
                </c:pt>
                <c:pt idx="20">
                  <c:v>1980.0</c:v>
                </c:pt>
                <c:pt idx="21">
                  <c:v>1981.0</c:v>
                </c:pt>
                <c:pt idx="22">
                  <c:v>1982.0</c:v>
                </c:pt>
                <c:pt idx="23">
                  <c:v>1983.0</c:v>
                </c:pt>
                <c:pt idx="24">
                  <c:v>1984.0</c:v>
                </c:pt>
                <c:pt idx="25">
                  <c:v>1985.0</c:v>
                </c:pt>
                <c:pt idx="26">
                  <c:v>1986.0</c:v>
                </c:pt>
                <c:pt idx="27">
                  <c:v>1987.0</c:v>
                </c:pt>
                <c:pt idx="28">
                  <c:v>1988.0</c:v>
                </c:pt>
                <c:pt idx="29">
                  <c:v>1989.0</c:v>
                </c:pt>
                <c:pt idx="30">
                  <c:v>1990.0</c:v>
                </c:pt>
                <c:pt idx="31">
                  <c:v>1991.0</c:v>
                </c:pt>
                <c:pt idx="32">
                  <c:v>1992.0</c:v>
                </c:pt>
                <c:pt idx="33">
                  <c:v>1993.0</c:v>
                </c:pt>
                <c:pt idx="34">
                  <c:v>1994.0</c:v>
                </c:pt>
                <c:pt idx="35">
                  <c:v>1995.0</c:v>
                </c:pt>
                <c:pt idx="36">
                  <c:v>1996.0</c:v>
                </c:pt>
                <c:pt idx="37">
                  <c:v>1997.0</c:v>
                </c:pt>
                <c:pt idx="38">
                  <c:v>1998.0</c:v>
                </c:pt>
                <c:pt idx="39">
                  <c:v>1999.0</c:v>
                </c:pt>
                <c:pt idx="40">
                  <c:v>2000.0</c:v>
                </c:pt>
              </c:numCache>
            </c:numRef>
          </c:cat>
          <c:val>
            <c:numRef>
              <c:f>Sheet1!$B$2:$B$44</c:f>
              <c:numCache>
                <c:formatCode>0</c:formatCode>
                <c:ptCount val="43"/>
                <c:pt idx="0">
                  <c:v>89.52054151035833</c:v>
                </c:pt>
                <c:pt idx="1">
                  <c:v>75.80583792599639</c:v>
                </c:pt>
                <c:pt idx="2">
                  <c:v>70.90941166710072</c:v>
                </c:pt>
                <c:pt idx="3">
                  <c:v>74.3136434486145</c:v>
                </c:pt>
                <c:pt idx="4">
                  <c:v>85.49855515963131</c:v>
                </c:pt>
                <c:pt idx="5">
                  <c:v>98.4867777522205</c:v>
                </c:pt>
                <c:pt idx="6">
                  <c:v>104.3245661811473</c:v>
                </c:pt>
                <c:pt idx="7">
                  <c:v>96.58953194178184</c:v>
                </c:pt>
                <c:pt idx="8">
                  <c:v>91.47271830660706</c:v>
                </c:pt>
                <c:pt idx="9">
                  <c:v>100.1299032661803</c:v>
                </c:pt>
                <c:pt idx="10">
                  <c:v>113.1629915546857</c:v>
                </c:pt>
                <c:pt idx="11">
                  <c:v>118.6545777853462</c:v>
                </c:pt>
                <c:pt idx="12">
                  <c:v>131.8835612438675</c:v>
                </c:pt>
                <c:pt idx="13">
                  <c:v>157.0903742986569</c:v>
                </c:pt>
                <c:pt idx="14">
                  <c:v>160.1400937276856</c:v>
                </c:pt>
                <c:pt idx="15">
                  <c:v>178.3418196080962</c:v>
                </c:pt>
                <c:pt idx="16">
                  <c:v>165.4055403724205</c:v>
                </c:pt>
                <c:pt idx="17">
                  <c:v>185.4228329136727</c:v>
                </c:pt>
                <c:pt idx="18">
                  <c:v>156.3963885200444</c:v>
                </c:pt>
                <c:pt idx="19">
                  <c:v>183.9831522159777</c:v>
                </c:pt>
                <c:pt idx="20">
                  <c:v>194.804722186836</c:v>
                </c:pt>
                <c:pt idx="21">
                  <c:v>197.0714744991016</c:v>
                </c:pt>
                <c:pt idx="22">
                  <c:v>203.3349195034637</c:v>
                </c:pt>
                <c:pt idx="23">
                  <c:v>225.431928890812</c:v>
                </c:pt>
                <c:pt idx="24">
                  <c:v>250.7139690469875</c:v>
                </c:pt>
                <c:pt idx="25">
                  <c:v>294.45884850496</c:v>
                </c:pt>
                <c:pt idx="26">
                  <c:v>281.9281209115626</c:v>
                </c:pt>
                <c:pt idx="27">
                  <c:v>251.8119569613287</c:v>
                </c:pt>
                <c:pt idx="28">
                  <c:v>283.5376952405242</c:v>
                </c:pt>
                <c:pt idx="29">
                  <c:v>310.8819124048991</c:v>
                </c:pt>
                <c:pt idx="30">
                  <c:v>317.8846730409277</c:v>
                </c:pt>
                <c:pt idx="31">
                  <c:v>333.1421454001839</c:v>
                </c:pt>
                <c:pt idx="32">
                  <c:v>366.4606923061157</c:v>
                </c:pt>
                <c:pt idx="33">
                  <c:v>377.3898394789002</c:v>
                </c:pt>
                <c:pt idx="34">
                  <c:v>473.4922787199886</c:v>
                </c:pt>
                <c:pt idx="35">
                  <c:v>609.6566792054654</c:v>
                </c:pt>
                <c:pt idx="36">
                  <c:v>709.4137550880021</c:v>
                </c:pt>
                <c:pt idx="37">
                  <c:v>781.7441643430134</c:v>
                </c:pt>
                <c:pt idx="38">
                  <c:v>828.580479299572</c:v>
                </c:pt>
                <c:pt idx="39">
                  <c:v>873.287061730612</c:v>
                </c:pt>
                <c:pt idx="40">
                  <c:v>959.3724836358646</c:v>
                </c:pt>
              </c:numCache>
            </c:numRef>
          </c:val>
          <c:smooth val="0"/>
          <c:extLst xmlns:c16r2="http://schemas.microsoft.com/office/drawing/2015/06/chart">
            <c:ext xmlns:c16="http://schemas.microsoft.com/office/drawing/2014/chart" uri="{C3380CC4-5D6E-409C-BE32-E72D297353CC}">
              <c16:uniqueId val="{00000000-E824-4FA2-A3A4-5517D2DDE74C}"/>
            </c:ext>
          </c:extLst>
        </c:ser>
        <c:dLbls>
          <c:showLegendKey val="0"/>
          <c:showVal val="0"/>
          <c:showCatName val="0"/>
          <c:showSerName val="0"/>
          <c:showPercent val="0"/>
          <c:showBubbleSize val="0"/>
        </c:dLbls>
        <c:smooth val="0"/>
        <c:axId val="1343339024"/>
        <c:axId val="1343785056"/>
      </c:lineChart>
      <c:catAx>
        <c:axId val="134333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1343785056"/>
        <c:crosses val="autoZero"/>
        <c:auto val="1"/>
        <c:lblAlgn val="ctr"/>
        <c:lblOffset val="100"/>
        <c:noMultiLvlLbl val="0"/>
      </c:catAx>
      <c:valAx>
        <c:axId val="1343785056"/>
        <c:scaling>
          <c:orientation val="minMax"/>
          <c:max val="1000.0"/>
          <c:min val="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zh-CN"/>
          </a:p>
        </c:txPr>
        <c:crossAx val="1343339024"/>
        <c:crosses val="autoZero"/>
        <c:crossBetween val="between"/>
        <c:majorUnit val="20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latin typeface="Times New Roman" panose="02020603050405020304" pitchFamily="18" charset="0"/>
          <a:cs typeface="Times New Roman" panose="02020603050405020304" pitchFamily="18" charset="0"/>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98566826750798"/>
          <c:y val="0.0493912873893859"/>
          <c:w val="0.883656440368503"/>
          <c:h val="0.812899734282441"/>
        </c:manualLayout>
      </c:layout>
      <c:lineChart>
        <c:grouping val="standard"/>
        <c:varyColors val="0"/>
        <c:ser>
          <c:idx val="0"/>
          <c:order val="0"/>
          <c:tx>
            <c:strRef>
              <c:f>Sheet1!$B$1</c:f>
              <c:strCache>
                <c:ptCount val="1"/>
                <c:pt idx="0">
                  <c:v>2000</c:v>
                </c:pt>
              </c:strCache>
            </c:strRef>
          </c:tx>
          <c:spPr>
            <a:ln w="50800" cap="rnd">
              <a:solidFill>
                <a:schemeClr val="tx1"/>
              </a:solidFill>
              <a:round/>
            </a:ln>
            <a:effectLst/>
          </c:spPr>
          <c:marker>
            <c:symbol val="none"/>
          </c:marker>
          <c:cat>
            <c:strRef>
              <c:f>Sheet1!$A$2:$A$32</c:f>
              <c:strCache>
                <c:ptCount val="31"/>
                <c:pt idx="0">
                  <c:v>贵州</c:v>
                </c:pt>
                <c:pt idx="1">
                  <c:v>甘肃</c:v>
                </c:pt>
                <c:pt idx="2">
                  <c:v>广西</c:v>
                </c:pt>
                <c:pt idx="3">
                  <c:v>西藏</c:v>
                </c:pt>
                <c:pt idx="4">
                  <c:v>四川</c:v>
                </c:pt>
                <c:pt idx="5">
                  <c:v>云南</c:v>
                </c:pt>
                <c:pt idx="6">
                  <c:v>江西</c:v>
                </c:pt>
                <c:pt idx="7">
                  <c:v>陕西</c:v>
                </c:pt>
                <c:pt idx="8">
                  <c:v>青海</c:v>
                </c:pt>
                <c:pt idx="9">
                  <c:v>安徽</c:v>
                </c:pt>
                <c:pt idx="10">
                  <c:v>宁夏</c:v>
                </c:pt>
                <c:pt idx="11">
                  <c:v>河南</c:v>
                </c:pt>
                <c:pt idx="12">
                  <c:v>湖南</c:v>
                </c:pt>
                <c:pt idx="13">
                  <c:v>山西</c:v>
                </c:pt>
                <c:pt idx="14">
                  <c:v>湖北</c:v>
                </c:pt>
                <c:pt idx="15">
                  <c:v>重庆</c:v>
                </c:pt>
                <c:pt idx="16">
                  <c:v>内蒙古</c:v>
                </c:pt>
                <c:pt idx="17">
                  <c:v>吉林</c:v>
                </c:pt>
                <c:pt idx="18">
                  <c:v>海南</c:v>
                </c:pt>
                <c:pt idx="19">
                  <c:v>河北</c:v>
                </c:pt>
                <c:pt idx="20">
                  <c:v>新疆</c:v>
                </c:pt>
                <c:pt idx="21">
                  <c:v>黑龙江</c:v>
                </c:pt>
                <c:pt idx="22">
                  <c:v>山东</c:v>
                </c:pt>
                <c:pt idx="23">
                  <c:v>福建</c:v>
                </c:pt>
                <c:pt idx="24">
                  <c:v>辽宁</c:v>
                </c:pt>
                <c:pt idx="25">
                  <c:v>江苏</c:v>
                </c:pt>
                <c:pt idx="26">
                  <c:v>广东</c:v>
                </c:pt>
                <c:pt idx="27">
                  <c:v>浙江</c:v>
                </c:pt>
                <c:pt idx="28">
                  <c:v>天津</c:v>
                </c:pt>
                <c:pt idx="29">
                  <c:v>北京</c:v>
                </c:pt>
                <c:pt idx="30">
                  <c:v>上海</c:v>
                </c:pt>
              </c:strCache>
            </c:strRef>
          </c:cat>
          <c:val>
            <c:numRef>
              <c:f>Sheet1!$B$2:$B$32</c:f>
              <c:numCache>
                <c:formatCode>0</c:formatCode>
                <c:ptCount val="31"/>
                <c:pt idx="0">
                  <c:v>2742.012779552716</c:v>
                </c:pt>
                <c:pt idx="1">
                  <c:v>4186.481113320066</c:v>
                </c:pt>
                <c:pt idx="2">
                  <c:v>4378.025678804463</c:v>
                </c:pt>
                <c:pt idx="3">
                  <c:v>4565.891472868217</c:v>
                </c:pt>
                <c:pt idx="4">
                  <c:v>4716.292472085484</c:v>
                </c:pt>
                <c:pt idx="5">
                  <c:v>4786.842725772223</c:v>
                </c:pt>
                <c:pt idx="6">
                  <c:v>4827.910339840922</c:v>
                </c:pt>
                <c:pt idx="7">
                  <c:v>4950.603732162459</c:v>
                </c:pt>
                <c:pt idx="8">
                  <c:v>5100.580270793037</c:v>
                </c:pt>
                <c:pt idx="9">
                  <c:v>5129.328737895947</c:v>
                </c:pt>
                <c:pt idx="10">
                  <c:v>5324.909747292396</c:v>
                </c:pt>
                <c:pt idx="11">
                  <c:v>5325.674536256324</c:v>
                </c:pt>
                <c:pt idx="12">
                  <c:v>5412.221883572081</c:v>
                </c:pt>
                <c:pt idx="13">
                  <c:v>5684.323991376656</c:v>
                </c:pt>
                <c:pt idx="14">
                  <c:v>6279.489904357068</c:v>
                </c:pt>
                <c:pt idx="15">
                  <c:v>6395.577395577388</c:v>
                </c:pt>
                <c:pt idx="16">
                  <c:v>6488.61720067454</c:v>
                </c:pt>
                <c:pt idx="17">
                  <c:v>6530.20134228188</c:v>
                </c:pt>
                <c:pt idx="18">
                  <c:v>6676.80608365019</c:v>
                </c:pt>
                <c:pt idx="19">
                  <c:v>6934.671860952951</c:v>
                </c:pt>
                <c:pt idx="20">
                  <c:v>7374.79718766901</c:v>
                </c:pt>
                <c:pt idx="21">
                  <c:v>7500.65668505385</c:v>
                </c:pt>
                <c:pt idx="22">
                  <c:v>9199.93331851523</c:v>
                </c:pt>
                <c:pt idx="23">
                  <c:v>11039.58944281525</c:v>
                </c:pt>
                <c:pt idx="24">
                  <c:v>11159.41682600382</c:v>
                </c:pt>
                <c:pt idx="25">
                  <c:v>11674.21864337382</c:v>
                </c:pt>
                <c:pt idx="26">
                  <c:v>12497.34104046243</c:v>
                </c:pt>
                <c:pt idx="27">
                  <c:v>13172.64957264957</c:v>
                </c:pt>
                <c:pt idx="28">
                  <c:v>15901.0989010989</c:v>
                </c:pt>
                <c:pt idx="29">
                  <c:v>24030.79178885631</c:v>
                </c:pt>
                <c:pt idx="30">
                  <c:v>29908.01740211312</c:v>
                </c:pt>
              </c:numCache>
            </c:numRef>
          </c:val>
          <c:smooth val="0"/>
          <c:extLst xmlns:c16r2="http://schemas.microsoft.com/office/drawing/2015/06/chart">
            <c:ext xmlns:c16="http://schemas.microsoft.com/office/drawing/2014/chart" uri="{C3380CC4-5D6E-409C-BE32-E72D297353CC}">
              <c16:uniqueId val="{00000000-CAC1-4CB8-A4C9-455B0F1BC5E6}"/>
            </c:ext>
          </c:extLst>
        </c:ser>
        <c:ser>
          <c:idx val="1"/>
          <c:order val="1"/>
          <c:tx>
            <c:strRef>
              <c:f>Sheet1!$C$1</c:f>
              <c:strCache>
                <c:ptCount val="1"/>
                <c:pt idx="0">
                  <c:v>全国</c:v>
                </c:pt>
              </c:strCache>
            </c:strRef>
          </c:tx>
          <c:spPr>
            <a:ln w="63500" cap="rnd">
              <a:solidFill>
                <a:srgbClr val="FF0000"/>
              </a:solidFill>
              <a:round/>
            </a:ln>
            <a:effectLst/>
          </c:spPr>
          <c:marker>
            <c:symbol val="none"/>
          </c:marker>
          <c:cat>
            <c:strRef>
              <c:f>Sheet1!$A$2:$A$32</c:f>
              <c:strCache>
                <c:ptCount val="31"/>
                <c:pt idx="0">
                  <c:v>贵州</c:v>
                </c:pt>
                <c:pt idx="1">
                  <c:v>甘肃</c:v>
                </c:pt>
                <c:pt idx="2">
                  <c:v>广西</c:v>
                </c:pt>
                <c:pt idx="3">
                  <c:v>西藏</c:v>
                </c:pt>
                <c:pt idx="4">
                  <c:v>四川</c:v>
                </c:pt>
                <c:pt idx="5">
                  <c:v>云南</c:v>
                </c:pt>
                <c:pt idx="6">
                  <c:v>江西</c:v>
                </c:pt>
                <c:pt idx="7">
                  <c:v>陕西</c:v>
                </c:pt>
                <c:pt idx="8">
                  <c:v>青海</c:v>
                </c:pt>
                <c:pt idx="9">
                  <c:v>安徽</c:v>
                </c:pt>
                <c:pt idx="10">
                  <c:v>宁夏</c:v>
                </c:pt>
                <c:pt idx="11">
                  <c:v>河南</c:v>
                </c:pt>
                <c:pt idx="12">
                  <c:v>湖南</c:v>
                </c:pt>
                <c:pt idx="13">
                  <c:v>山西</c:v>
                </c:pt>
                <c:pt idx="14">
                  <c:v>湖北</c:v>
                </c:pt>
                <c:pt idx="15">
                  <c:v>重庆</c:v>
                </c:pt>
                <c:pt idx="16">
                  <c:v>内蒙古</c:v>
                </c:pt>
                <c:pt idx="17">
                  <c:v>吉林</c:v>
                </c:pt>
                <c:pt idx="18">
                  <c:v>海南</c:v>
                </c:pt>
                <c:pt idx="19">
                  <c:v>河北</c:v>
                </c:pt>
                <c:pt idx="20">
                  <c:v>新疆</c:v>
                </c:pt>
                <c:pt idx="21">
                  <c:v>黑龙江</c:v>
                </c:pt>
                <c:pt idx="22">
                  <c:v>山东</c:v>
                </c:pt>
                <c:pt idx="23">
                  <c:v>福建</c:v>
                </c:pt>
                <c:pt idx="24">
                  <c:v>辽宁</c:v>
                </c:pt>
                <c:pt idx="25">
                  <c:v>江苏</c:v>
                </c:pt>
                <c:pt idx="26">
                  <c:v>广东</c:v>
                </c:pt>
                <c:pt idx="27">
                  <c:v>浙江</c:v>
                </c:pt>
                <c:pt idx="28">
                  <c:v>天津</c:v>
                </c:pt>
                <c:pt idx="29">
                  <c:v>北京</c:v>
                </c:pt>
                <c:pt idx="30">
                  <c:v>上海</c:v>
                </c:pt>
              </c:strCache>
            </c:strRef>
          </c:cat>
          <c:val>
            <c:numRef>
              <c:f>Sheet1!$C$2:$C$32</c:f>
              <c:numCache>
                <c:formatCode>General</c:formatCode>
                <c:ptCount val="31"/>
                <c:pt idx="0">
                  <c:v>7912.0</c:v>
                </c:pt>
                <c:pt idx="1">
                  <c:v>7912.0</c:v>
                </c:pt>
                <c:pt idx="2">
                  <c:v>7912.0</c:v>
                </c:pt>
                <c:pt idx="3">
                  <c:v>7912.0</c:v>
                </c:pt>
                <c:pt idx="4">
                  <c:v>7912.0</c:v>
                </c:pt>
                <c:pt idx="5">
                  <c:v>7912.0</c:v>
                </c:pt>
                <c:pt idx="6">
                  <c:v>7912.0</c:v>
                </c:pt>
                <c:pt idx="7">
                  <c:v>7912.0</c:v>
                </c:pt>
                <c:pt idx="8">
                  <c:v>7912.0</c:v>
                </c:pt>
                <c:pt idx="9">
                  <c:v>7912.0</c:v>
                </c:pt>
                <c:pt idx="10">
                  <c:v>7912.0</c:v>
                </c:pt>
                <c:pt idx="11">
                  <c:v>7912.0</c:v>
                </c:pt>
                <c:pt idx="12">
                  <c:v>7912.0</c:v>
                </c:pt>
                <c:pt idx="13">
                  <c:v>7912.0</c:v>
                </c:pt>
                <c:pt idx="14">
                  <c:v>7912.0</c:v>
                </c:pt>
                <c:pt idx="15">
                  <c:v>7912.0</c:v>
                </c:pt>
                <c:pt idx="16">
                  <c:v>7912.0</c:v>
                </c:pt>
                <c:pt idx="17">
                  <c:v>7912.0</c:v>
                </c:pt>
                <c:pt idx="18">
                  <c:v>7912.0</c:v>
                </c:pt>
                <c:pt idx="19">
                  <c:v>7912.0</c:v>
                </c:pt>
                <c:pt idx="20">
                  <c:v>7912.0</c:v>
                </c:pt>
                <c:pt idx="21">
                  <c:v>7912.0</c:v>
                </c:pt>
                <c:pt idx="22">
                  <c:v>7912.0</c:v>
                </c:pt>
                <c:pt idx="23">
                  <c:v>7912.0</c:v>
                </c:pt>
                <c:pt idx="24">
                  <c:v>7912.0</c:v>
                </c:pt>
                <c:pt idx="25">
                  <c:v>7912.0</c:v>
                </c:pt>
                <c:pt idx="26">
                  <c:v>7912.0</c:v>
                </c:pt>
                <c:pt idx="27">
                  <c:v>7912.0</c:v>
                </c:pt>
                <c:pt idx="28">
                  <c:v>7912.0</c:v>
                </c:pt>
                <c:pt idx="29">
                  <c:v>7912.0</c:v>
                </c:pt>
                <c:pt idx="30">
                  <c:v>7912.0</c:v>
                </c:pt>
              </c:numCache>
            </c:numRef>
          </c:val>
          <c:smooth val="0"/>
          <c:extLst xmlns:c16r2="http://schemas.microsoft.com/office/drawing/2015/06/chart">
            <c:ext xmlns:c16="http://schemas.microsoft.com/office/drawing/2014/chart" uri="{C3380CC4-5D6E-409C-BE32-E72D297353CC}">
              <c16:uniqueId val="{00000001-CAC1-4CB8-A4C9-455B0F1BC5E6}"/>
            </c:ext>
          </c:extLst>
        </c:ser>
        <c:dLbls>
          <c:showLegendKey val="0"/>
          <c:showVal val="0"/>
          <c:showCatName val="0"/>
          <c:showSerName val="0"/>
          <c:showPercent val="0"/>
          <c:showBubbleSize val="0"/>
        </c:dLbls>
        <c:smooth val="0"/>
        <c:axId val="1529911184"/>
        <c:axId val="1530391856"/>
      </c:lineChart>
      <c:catAx>
        <c:axId val="15299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ln>
                  <a:noFill/>
                </a:ln>
                <a:solidFill>
                  <a:schemeClr val="tx1"/>
                </a:solidFill>
                <a:latin typeface="+mn-lt"/>
                <a:ea typeface="+mn-ea"/>
                <a:cs typeface="+mn-cs"/>
              </a:defRPr>
            </a:pPr>
            <a:endParaRPr lang="zh-CN"/>
          </a:p>
        </c:txPr>
        <c:crossAx val="1530391856"/>
        <c:crosses val="autoZero"/>
        <c:auto val="1"/>
        <c:lblAlgn val="ctr"/>
        <c:lblOffset val="100"/>
        <c:noMultiLvlLbl val="0"/>
      </c:catAx>
      <c:valAx>
        <c:axId val="1530391856"/>
        <c:scaling>
          <c:orientation val="minMax"/>
          <c:max val="3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ln>
                  <a:noFill/>
                </a:ln>
                <a:solidFill>
                  <a:schemeClr val="tx1"/>
                </a:solidFill>
                <a:latin typeface="+mn-lt"/>
                <a:ea typeface="+mn-ea"/>
                <a:cs typeface="+mn-cs"/>
              </a:defRPr>
            </a:pPr>
            <a:endParaRPr lang="zh-CN"/>
          </a:p>
        </c:txPr>
        <c:crossAx val="1529911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ln>
            <a:noFill/>
          </a:ln>
          <a:solidFill>
            <a:schemeClr val="tx1"/>
          </a:solidFill>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1980=100</c:v>
                </c:pt>
              </c:strCache>
            </c:strRef>
          </c:tx>
          <c:spPr>
            <a:ln w="63500" cap="rnd">
              <a:solidFill>
                <a:schemeClr val="tx2">
                  <a:lumMod val="50000"/>
                </a:schemeClr>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Sheet1!$B$2:$B$42</c:f>
              <c:numCache>
                <c:formatCode>0.00</c:formatCode>
                <c:ptCount val="41"/>
                <c:pt idx="0">
                  <c:v>1.0</c:v>
                </c:pt>
                <c:pt idx="1">
                  <c:v>1.037135278514589</c:v>
                </c:pt>
                <c:pt idx="2">
                  <c:v>1.114058355437666</c:v>
                </c:pt>
                <c:pt idx="3">
                  <c:v>1.216622458001768</c:v>
                </c:pt>
                <c:pt idx="4">
                  <c:v>1.382847038019452</c:v>
                </c:pt>
                <c:pt idx="5">
                  <c:v>1.54818744473917</c:v>
                </c:pt>
                <c:pt idx="6">
                  <c:v>1.661361626878868</c:v>
                </c:pt>
                <c:pt idx="7">
                  <c:v>1.82581786030062</c:v>
                </c:pt>
                <c:pt idx="8">
                  <c:v>1.998231653404066</c:v>
                </c:pt>
                <c:pt idx="9">
                  <c:v>2.050397877984085</c:v>
                </c:pt>
                <c:pt idx="10">
                  <c:v>2.099911582670204</c:v>
                </c:pt>
              </c:numCache>
            </c:numRef>
          </c:val>
          <c:smooth val="0"/>
          <c:extLst xmlns:c16r2="http://schemas.microsoft.com/office/drawing/2015/06/chart">
            <c:ext xmlns:c16="http://schemas.microsoft.com/office/drawing/2014/chart" uri="{C3380CC4-5D6E-409C-BE32-E72D297353CC}">
              <c16:uniqueId val="{00000000-F845-488F-88BC-E2ACBF18E81A}"/>
            </c:ext>
          </c:extLst>
        </c:ser>
        <c:ser>
          <c:idx val="1"/>
          <c:order val="1"/>
          <c:tx>
            <c:strRef>
              <c:f>Sheet1!$C$1</c:f>
              <c:strCache>
                <c:ptCount val="1"/>
                <c:pt idx="0">
                  <c:v>1990=100</c:v>
                </c:pt>
              </c:strCache>
            </c:strRef>
          </c:tx>
          <c:spPr>
            <a:ln w="63500" cap="rnd">
              <a:solidFill>
                <a:schemeClr val="tx2">
                  <a:lumMod val="50000"/>
                </a:schemeClr>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Sheet1!$C$2:$C$42</c:f>
              <c:numCache>
                <c:formatCode>General</c:formatCode>
                <c:ptCount val="41"/>
                <c:pt idx="10" formatCode="0.00">
                  <c:v>1.0</c:v>
                </c:pt>
                <c:pt idx="11" formatCode="0.00">
                  <c:v>1.077894736842105</c:v>
                </c:pt>
                <c:pt idx="12" formatCode="0.00">
                  <c:v>1.216</c:v>
                </c:pt>
                <c:pt idx="13" formatCode="0.00">
                  <c:v>1.368842105263158</c:v>
                </c:pt>
                <c:pt idx="14" formatCode="0.00">
                  <c:v>1.530105263157895</c:v>
                </c:pt>
                <c:pt idx="15" formatCode="0.00">
                  <c:v>1.679578947368421</c:v>
                </c:pt>
                <c:pt idx="16" formatCode="0.00">
                  <c:v>1.826947368421053</c:v>
                </c:pt>
                <c:pt idx="17" formatCode="0.00">
                  <c:v>1.975157894736842</c:v>
                </c:pt>
                <c:pt idx="18" formatCode="0.00">
                  <c:v>2.109894736842106</c:v>
                </c:pt>
                <c:pt idx="19" formatCode="0.00">
                  <c:v>2.25178947368421</c:v>
                </c:pt>
                <c:pt idx="20" formatCode="0.00">
                  <c:v>2.424</c:v>
                </c:pt>
              </c:numCache>
            </c:numRef>
          </c:val>
          <c:smooth val="0"/>
          <c:extLst xmlns:c16r2="http://schemas.microsoft.com/office/drawing/2015/06/chart">
            <c:ext xmlns:c16="http://schemas.microsoft.com/office/drawing/2014/chart" uri="{C3380CC4-5D6E-409C-BE32-E72D297353CC}">
              <c16:uniqueId val="{00000001-F845-488F-88BC-E2ACBF18E81A}"/>
            </c:ext>
          </c:extLst>
        </c:ser>
        <c:ser>
          <c:idx val="2"/>
          <c:order val="2"/>
          <c:tx>
            <c:strRef>
              <c:f>Sheet1!$D$1</c:f>
              <c:strCache>
                <c:ptCount val="1"/>
                <c:pt idx="0">
                  <c:v>2000=100</c:v>
                </c:pt>
              </c:strCache>
            </c:strRef>
          </c:tx>
          <c:spPr>
            <a:ln w="63500" cap="rnd">
              <a:solidFill>
                <a:schemeClr val="tx2">
                  <a:lumMod val="50000"/>
                </a:schemeClr>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Sheet1!$D$2:$D$42</c:f>
              <c:numCache>
                <c:formatCode>General</c:formatCode>
                <c:ptCount val="41"/>
                <c:pt idx="20" formatCode="0.00">
                  <c:v>1.0</c:v>
                </c:pt>
                <c:pt idx="21" formatCode="0.00">
                  <c:v>1.075386486017023</c:v>
                </c:pt>
                <c:pt idx="22" formatCode="0.00">
                  <c:v>1.165885009553587</c:v>
                </c:pt>
                <c:pt idx="23" formatCode="0.00">
                  <c:v>1.27496960222338</c:v>
                </c:pt>
                <c:pt idx="24" formatCode="0.00">
                  <c:v>1.395518499218343</c:v>
                </c:pt>
                <c:pt idx="25" formatCode="0.00">
                  <c:v>1.545422963348966</c:v>
                </c:pt>
                <c:pt idx="26" formatCode="0.00">
                  <c:v>1.732325864165364</c:v>
                </c:pt>
                <c:pt idx="27" formatCode="0.00">
                  <c:v>1.968560013896126</c:v>
                </c:pt>
                <c:pt idx="28" formatCode="0.00">
                  <c:v>2.147472642001042</c:v>
                </c:pt>
                <c:pt idx="29" formatCode="0.00">
                  <c:v>2.337675872850442</c:v>
                </c:pt>
                <c:pt idx="30" formatCode="0.00">
                  <c:v>2.573910022581205</c:v>
                </c:pt>
              </c:numCache>
            </c:numRef>
          </c:val>
          <c:smooth val="0"/>
          <c:extLst xmlns:c16r2="http://schemas.microsoft.com/office/drawing/2015/06/chart">
            <c:ext xmlns:c16="http://schemas.microsoft.com/office/drawing/2014/chart" uri="{C3380CC4-5D6E-409C-BE32-E72D297353CC}">
              <c16:uniqueId val="{00000002-F845-488F-88BC-E2ACBF18E81A}"/>
            </c:ext>
          </c:extLst>
        </c:ser>
        <c:ser>
          <c:idx val="3"/>
          <c:order val="3"/>
          <c:tx>
            <c:strRef>
              <c:f>Sheet1!$E$1</c:f>
              <c:strCache>
                <c:ptCount val="1"/>
                <c:pt idx="0">
                  <c:v>2010=100</c:v>
                </c:pt>
              </c:strCache>
            </c:strRef>
          </c:tx>
          <c:spPr>
            <a:ln w="63500" cap="rnd">
              <a:solidFill>
                <a:schemeClr val="tx2">
                  <a:lumMod val="50000"/>
                </a:schemeClr>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Sheet1!$E$2:$E$42</c:f>
              <c:numCache>
                <c:formatCode>General</c:formatCode>
                <c:ptCount val="41"/>
                <c:pt idx="30" formatCode="0.00">
                  <c:v>1.0</c:v>
                </c:pt>
                <c:pt idx="31" formatCode="0.00">
                  <c:v>1.090228100958294</c:v>
                </c:pt>
                <c:pt idx="32" formatCode="0.00">
                  <c:v>1.170265892833041</c:v>
                </c:pt>
                <c:pt idx="33" formatCode="0.00">
                  <c:v>1.254960183560534</c:v>
                </c:pt>
                <c:pt idx="34" formatCode="0.00">
                  <c:v>1.341341611553516</c:v>
                </c:pt>
                <c:pt idx="35" formatCode="0.00">
                  <c:v>1.428532865433932</c:v>
                </c:pt>
                <c:pt idx="36" formatCode="0.00">
                  <c:v>1.518086111486031</c:v>
                </c:pt>
                <c:pt idx="37" formatCode="0.00">
                  <c:v>1.61452287758132</c:v>
                </c:pt>
                <c:pt idx="38" formatCode="0.00">
                  <c:v>1.715616142529356</c:v>
                </c:pt>
                <c:pt idx="39" formatCode="0.00">
                  <c:v>1.815121878796059</c:v>
                </c:pt>
                <c:pt idx="40" formatCode="0.00">
                  <c:v>1.84</c:v>
                </c:pt>
              </c:numCache>
            </c:numRef>
          </c:val>
          <c:smooth val="0"/>
          <c:extLst xmlns:c16r2="http://schemas.microsoft.com/office/drawing/2015/06/chart">
            <c:ext xmlns:c16="http://schemas.microsoft.com/office/drawing/2014/chart" uri="{C3380CC4-5D6E-409C-BE32-E72D297353CC}">
              <c16:uniqueId val="{00000003-F845-488F-88BC-E2ACBF18E81A}"/>
            </c:ext>
          </c:extLst>
        </c:ser>
        <c:ser>
          <c:idx val="4"/>
          <c:order val="4"/>
          <c:tx>
            <c:strRef>
              <c:f>Sheet1!$F$1</c:f>
              <c:strCache>
                <c:ptCount val="1"/>
                <c:pt idx="0">
                  <c:v>GDP1980=100</c:v>
                </c:pt>
              </c:strCache>
            </c:strRef>
          </c:tx>
          <c:spPr>
            <a:ln w="63500" cap="rnd">
              <a:solidFill>
                <a:srgbClr val="00B0F0"/>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Sheet1!$F$2:$F$42</c:f>
              <c:numCache>
                <c:formatCode>0.00</c:formatCode>
                <c:ptCount val="41"/>
                <c:pt idx="0">
                  <c:v>1.0</c:v>
                </c:pt>
                <c:pt idx="1">
                  <c:v>1.051724137931034</c:v>
                </c:pt>
                <c:pt idx="2">
                  <c:v>1.145689655172414</c:v>
                </c:pt>
                <c:pt idx="3">
                  <c:v>1.269827586206897</c:v>
                </c:pt>
                <c:pt idx="4">
                  <c:v>1.462068965517242</c:v>
                </c:pt>
                <c:pt idx="5">
                  <c:v>1.658620689655172</c:v>
                </c:pt>
                <c:pt idx="6">
                  <c:v>1.806896551724138</c:v>
                </c:pt>
                <c:pt idx="7">
                  <c:v>2.018103448275862</c:v>
                </c:pt>
                <c:pt idx="8">
                  <c:v>2.244827586206897</c:v>
                </c:pt>
                <c:pt idx="9">
                  <c:v>2.338793103448276</c:v>
                </c:pt>
                <c:pt idx="10">
                  <c:v>2.430172413793096</c:v>
                </c:pt>
              </c:numCache>
            </c:numRef>
          </c:val>
          <c:smooth val="0"/>
          <c:extLst xmlns:c16r2="http://schemas.microsoft.com/office/drawing/2015/06/chart">
            <c:ext xmlns:c16="http://schemas.microsoft.com/office/drawing/2014/chart" uri="{C3380CC4-5D6E-409C-BE32-E72D297353CC}">
              <c16:uniqueId val="{00000004-F845-488F-88BC-E2ACBF18E81A}"/>
            </c:ext>
          </c:extLst>
        </c:ser>
        <c:ser>
          <c:idx val="5"/>
          <c:order val="5"/>
          <c:tx>
            <c:strRef>
              <c:f>Sheet1!$G$1</c:f>
              <c:strCache>
                <c:ptCount val="1"/>
                <c:pt idx="0">
                  <c:v>GDP1990=100</c:v>
                </c:pt>
              </c:strCache>
            </c:strRef>
          </c:tx>
          <c:spPr>
            <a:ln w="63500" cap="rnd">
              <a:solidFill>
                <a:srgbClr val="00B0F0"/>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Sheet1!$G$2:$G$42</c:f>
              <c:numCache>
                <c:formatCode>General</c:formatCode>
                <c:ptCount val="41"/>
                <c:pt idx="10" formatCode="0.00">
                  <c:v>1.0</c:v>
                </c:pt>
                <c:pt idx="11" formatCode="0.00">
                  <c:v>1.092940759134445</c:v>
                </c:pt>
                <c:pt idx="12" formatCode="0.00">
                  <c:v>1.248315005321036</c:v>
                </c:pt>
                <c:pt idx="13" formatCode="0.00">
                  <c:v>1.421426037601986</c:v>
                </c:pt>
                <c:pt idx="14" formatCode="0.00">
                  <c:v>1.60695282014899</c:v>
                </c:pt>
                <c:pt idx="15" formatCode="0.00">
                  <c:v>1.782901738205038</c:v>
                </c:pt>
                <c:pt idx="16" formatCode="0.00">
                  <c:v>1.959914863426747</c:v>
                </c:pt>
                <c:pt idx="17" formatCode="0.00">
                  <c:v>2.140830081589216</c:v>
                </c:pt>
                <c:pt idx="18" formatCode="0.00">
                  <c:v>2.30862007804186</c:v>
                </c:pt>
                <c:pt idx="19" formatCode="0.00">
                  <c:v>2.485633203263569</c:v>
                </c:pt>
                <c:pt idx="20" formatCode="0.00">
                  <c:v>2.69670095778645</c:v>
                </c:pt>
              </c:numCache>
            </c:numRef>
          </c:val>
          <c:smooth val="0"/>
          <c:extLst xmlns:c16r2="http://schemas.microsoft.com/office/drawing/2015/06/chart">
            <c:ext xmlns:c16="http://schemas.microsoft.com/office/drawing/2014/chart" uri="{C3380CC4-5D6E-409C-BE32-E72D297353CC}">
              <c16:uniqueId val="{00000005-F845-488F-88BC-E2ACBF18E81A}"/>
            </c:ext>
          </c:extLst>
        </c:ser>
        <c:ser>
          <c:idx val="6"/>
          <c:order val="6"/>
          <c:tx>
            <c:strRef>
              <c:f>Sheet1!$H$1</c:f>
              <c:strCache>
                <c:ptCount val="1"/>
                <c:pt idx="0">
                  <c:v>GDP2000=100</c:v>
                </c:pt>
              </c:strCache>
            </c:strRef>
          </c:tx>
          <c:spPr>
            <a:ln w="63500" cap="rnd">
              <a:solidFill>
                <a:srgbClr val="00B0F0"/>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Sheet1!$H$2:$H$42</c:f>
              <c:numCache>
                <c:formatCode>General</c:formatCode>
                <c:ptCount val="41"/>
                <c:pt idx="20" formatCode="0.00">
                  <c:v>1.0</c:v>
                </c:pt>
                <c:pt idx="21" formatCode="0.00">
                  <c:v>1.083399105498553</c:v>
                </c:pt>
                <c:pt idx="22" formatCode="0.00">
                  <c:v>1.18232044198895</c:v>
                </c:pt>
                <c:pt idx="23" formatCode="0.00">
                  <c:v>1.300973428045251</c:v>
                </c:pt>
                <c:pt idx="24" formatCode="0.00">
                  <c:v>1.432517758484609</c:v>
                </c:pt>
                <c:pt idx="25" formatCode="0.00">
                  <c:v>1.595764272559852</c:v>
                </c:pt>
                <c:pt idx="26" formatCode="0.00">
                  <c:v>1.798737174427783</c:v>
                </c:pt>
                <c:pt idx="27" formatCode="0.00">
                  <c:v>2.054722441462773</c:v>
                </c:pt>
                <c:pt idx="28" formatCode="0.00">
                  <c:v>2.253091291765325</c:v>
                </c:pt>
                <c:pt idx="29" formatCode="0.00">
                  <c:v>2.464877663772691</c:v>
                </c:pt>
                <c:pt idx="30" formatCode="0.00">
                  <c:v>2.727045514338332</c:v>
                </c:pt>
              </c:numCache>
            </c:numRef>
          </c:val>
          <c:smooth val="0"/>
          <c:extLst xmlns:c16r2="http://schemas.microsoft.com/office/drawing/2015/06/chart">
            <c:ext xmlns:c16="http://schemas.microsoft.com/office/drawing/2014/chart" uri="{C3380CC4-5D6E-409C-BE32-E72D297353CC}">
              <c16:uniqueId val="{00000006-F845-488F-88BC-E2ACBF18E81A}"/>
            </c:ext>
          </c:extLst>
        </c:ser>
        <c:ser>
          <c:idx val="7"/>
          <c:order val="7"/>
          <c:tx>
            <c:strRef>
              <c:f>Sheet1!$I$1</c:f>
              <c:strCache>
                <c:ptCount val="1"/>
                <c:pt idx="0">
                  <c:v>GDP2010=100</c:v>
                </c:pt>
              </c:strCache>
            </c:strRef>
          </c:tx>
          <c:spPr>
            <a:ln w="63500" cap="rnd">
              <a:solidFill>
                <a:srgbClr val="00B0F0"/>
              </a:solidFill>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Sheet1!$I$2:$I$42</c:f>
              <c:numCache>
                <c:formatCode>General</c:formatCode>
                <c:ptCount val="41"/>
                <c:pt idx="30" formatCode="0.00">
                  <c:v>1.0</c:v>
                </c:pt>
                <c:pt idx="31" formatCode="0.00">
                  <c:v>1.095509140900101</c:v>
                </c:pt>
                <c:pt idx="32" formatCode="0.00">
                  <c:v>1.181612078529738</c:v>
                </c:pt>
                <c:pt idx="33" formatCode="0.00">
                  <c:v>1.273406975061502</c:v>
                </c:pt>
                <c:pt idx="34" formatCode="0.00">
                  <c:v>1.367951377164632</c:v>
                </c:pt>
                <c:pt idx="35" formatCode="0.00">
                  <c:v>1.46428054604216</c:v>
                </c:pt>
                <c:pt idx="36" formatCode="0.00">
                  <c:v>1.564565143987266</c:v>
                </c:pt>
                <c:pt idx="37" formatCode="0.00">
                  <c:v>1.673242969466017</c:v>
                </c:pt>
                <c:pt idx="38" formatCode="0.00">
                  <c:v>1.78621388259129</c:v>
                </c:pt>
                <c:pt idx="39" formatCode="0.00">
                  <c:v>1.895172929429357</c:v>
                </c:pt>
                <c:pt idx="40">
                  <c:v>1.94</c:v>
                </c:pt>
              </c:numCache>
            </c:numRef>
          </c:val>
          <c:smooth val="0"/>
          <c:extLst xmlns:c16r2="http://schemas.microsoft.com/office/drawing/2015/06/chart">
            <c:ext xmlns:c16="http://schemas.microsoft.com/office/drawing/2014/chart" uri="{C3380CC4-5D6E-409C-BE32-E72D297353CC}">
              <c16:uniqueId val="{00000007-F845-488F-88BC-E2ACBF18E81A}"/>
            </c:ext>
          </c:extLst>
        </c:ser>
        <c:ser>
          <c:idx val="8"/>
          <c:order val="8"/>
          <c:tx>
            <c:strRef>
              <c:f>Sheet1!$J$1</c:f>
              <c:strCache>
                <c:ptCount val="1"/>
                <c:pt idx="0">
                  <c:v>GDP2010=101</c:v>
                </c:pt>
              </c:strCache>
            </c:strRef>
          </c:tx>
          <c:spPr>
            <a:ln w="50800" cap="rnd">
              <a:solidFill>
                <a:schemeClr val="tx1"/>
              </a:solidFill>
              <a:prstDash val="sysDot"/>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Sheet1!$J$2:$J$42</c:f>
              <c:numCache>
                <c:formatCode>General</c:formatCode>
                <c:ptCount val="4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numCache>
            </c:numRef>
          </c:val>
          <c:smooth val="0"/>
          <c:extLst xmlns:c16r2="http://schemas.microsoft.com/office/drawing/2015/06/chart">
            <c:ext xmlns:c16="http://schemas.microsoft.com/office/drawing/2014/chart" uri="{C3380CC4-5D6E-409C-BE32-E72D297353CC}">
              <c16:uniqueId val="{00000008-F845-488F-88BC-E2ACBF18E81A}"/>
            </c:ext>
          </c:extLst>
        </c:ser>
        <c:ser>
          <c:idx val="9"/>
          <c:order val="9"/>
          <c:tx>
            <c:strRef>
              <c:f>Sheet1!$K$1</c:f>
              <c:strCache>
                <c:ptCount val="1"/>
                <c:pt idx="0">
                  <c:v>GDP2010=102</c:v>
                </c:pt>
              </c:strCache>
            </c:strRef>
          </c:tx>
          <c:spPr>
            <a:ln w="50800" cap="rnd">
              <a:solidFill>
                <a:srgbClr val="FF0000"/>
              </a:solidFill>
              <a:prstDash val="sysDot"/>
              <a:round/>
            </a:ln>
            <a:effectLst/>
          </c:spPr>
          <c:marker>
            <c:symbol val="none"/>
          </c:marker>
          <c:cat>
            <c:numRef>
              <c:f>Sheet1!$A$2:$A$42</c:f>
              <c:numCache>
                <c:formatCode>General</c:formatCode>
                <c:ptCount val="41"/>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pt idx="34">
                  <c:v>2014.0</c:v>
                </c:pt>
                <c:pt idx="35">
                  <c:v>2015.0</c:v>
                </c:pt>
                <c:pt idx="36">
                  <c:v>2016.0</c:v>
                </c:pt>
                <c:pt idx="37">
                  <c:v>2017.0</c:v>
                </c:pt>
                <c:pt idx="38">
                  <c:v>2018.0</c:v>
                </c:pt>
                <c:pt idx="39">
                  <c:v>2019.0</c:v>
                </c:pt>
                <c:pt idx="40">
                  <c:v>2020.0</c:v>
                </c:pt>
              </c:numCache>
            </c:numRef>
          </c:cat>
          <c:val>
            <c:numRef>
              <c:f>Sheet1!$K$2:$K$42</c:f>
              <c:numCache>
                <c:formatCode>General</c:formatCode>
                <c:ptCount val="41"/>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pt idx="33">
                  <c:v>2.0</c:v>
                </c:pt>
                <c:pt idx="34">
                  <c:v>2.0</c:v>
                </c:pt>
                <c:pt idx="35">
                  <c:v>2.0</c:v>
                </c:pt>
                <c:pt idx="36">
                  <c:v>2.0</c:v>
                </c:pt>
                <c:pt idx="37">
                  <c:v>2.0</c:v>
                </c:pt>
                <c:pt idx="38">
                  <c:v>2.0</c:v>
                </c:pt>
                <c:pt idx="39">
                  <c:v>2.0</c:v>
                </c:pt>
                <c:pt idx="40">
                  <c:v>2.0</c:v>
                </c:pt>
              </c:numCache>
            </c:numRef>
          </c:val>
          <c:smooth val="0"/>
          <c:extLst xmlns:c16r2="http://schemas.microsoft.com/office/drawing/2015/06/chart">
            <c:ext xmlns:c16="http://schemas.microsoft.com/office/drawing/2014/chart" uri="{C3380CC4-5D6E-409C-BE32-E72D297353CC}">
              <c16:uniqueId val="{00000009-F845-488F-88BC-E2ACBF18E81A}"/>
            </c:ext>
          </c:extLst>
        </c:ser>
        <c:dLbls>
          <c:showLegendKey val="0"/>
          <c:showVal val="0"/>
          <c:showCatName val="0"/>
          <c:showSerName val="0"/>
          <c:showPercent val="0"/>
          <c:showBubbleSize val="0"/>
        </c:dLbls>
        <c:smooth val="0"/>
        <c:axId val="1527741264"/>
        <c:axId val="1527425200"/>
      </c:lineChart>
      <c:catAx>
        <c:axId val="1527741264"/>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1527425200"/>
        <c:crosses val="autoZero"/>
        <c:auto val="1"/>
        <c:lblAlgn val="ctr"/>
        <c:lblOffset val="100"/>
        <c:tickLblSkip val="5"/>
        <c:noMultiLvlLbl val="0"/>
      </c:catAx>
      <c:valAx>
        <c:axId val="1527425200"/>
        <c:scaling>
          <c:orientation val="minMax"/>
          <c:max val="2.8"/>
          <c:min val="0.8"/>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r>
                  <a:rPr lang="en-US" altLang="zh-CN" dirty="0"/>
                  <a:t>GDP\</a:t>
                </a:r>
                <a:r>
                  <a:rPr lang="zh-CN" altLang="en-US" dirty="0"/>
                  <a:t>人均</a:t>
                </a:r>
                <a:r>
                  <a:rPr lang="en-US" altLang="zh-CN" dirty="0"/>
                  <a:t>GDP</a:t>
                </a:r>
                <a:r>
                  <a:rPr lang="zh-CN" dirty="0"/>
                  <a:t>增长指数</a:t>
                </a:r>
              </a:p>
            </c:rich>
          </c:tx>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title>
        <c:numFmt formatCode="0.00"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宋体" panose="02010600030101010101" pitchFamily="2" charset="-122"/>
                <a:ea typeface="宋体" panose="02010600030101010101" pitchFamily="2" charset="-122"/>
                <a:cs typeface="+mn-cs"/>
              </a:defRPr>
            </a:pPr>
            <a:endParaRPr lang="zh-CN"/>
          </a:p>
        </c:txPr>
        <c:crossAx val="1527741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latin typeface="宋体" panose="02010600030101010101" pitchFamily="2" charset="-122"/>
          <a:ea typeface="宋体" panose="02010600030101010101" pitchFamily="2"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25BB6-49F3-4EAB-8473-9AADA0FE8D0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CN" altLang="en-US"/>
        </a:p>
      </dgm:t>
    </dgm:pt>
    <dgm:pt modelId="{DDEEE315-5B69-4CE7-8BA8-AFA7B65B494F}">
      <dgm:prSet phldrT="[文本]" custT="1"/>
      <dgm:spPr/>
      <dgm:t>
        <a:bodyPr/>
        <a:lstStyle/>
        <a:p>
          <a:r>
            <a:rPr lang="zh-CN" altLang="en-US" sz="2400" dirty="0"/>
            <a:t>国家</a:t>
          </a:r>
        </a:p>
      </dgm:t>
    </dgm:pt>
    <dgm:pt modelId="{2AF95AC4-5FB0-4047-849E-ACBEA35281DE}" type="parTrans" cxnId="{8B277A07-4BAA-423A-9F55-2289B72FF7B4}">
      <dgm:prSet/>
      <dgm:spPr/>
      <dgm:t>
        <a:bodyPr/>
        <a:lstStyle/>
        <a:p>
          <a:endParaRPr lang="zh-CN" altLang="en-US" sz="2400"/>
        </a:p>
      </dgm:t>
    </dgm:pt>
    <dgm:pt modelId="{630B8F3F-4E60-4FFD-80A5-2FF8A68FB642}" type="sibTrans" cxnId="{8B277A07-4BAA-423A-9F55-2289B72FF7B4}">
      <dgm:prSet/>
      <dgm:spPr/>
      <dgm:t>
        <a:bodyPr/>
        <a:lstStyle/>
        <a:p>
          <a:endParaRPr lang="zh-CN" altLang="en-US" sz="2400"/>
        </a:p>
      </dgm:t>
    </dgm:pt>
    <dgm:pt modelId="{0A0EB847-317A-47A7-9305-A04281C62088}">
      <dgm:prSet phldrT="[文本]" custT="1"/>
      <dgm:spPr/>
      <dgm:t>
        <a:bodyPr/>
        <a:lstStyle/>
        <a:p>
          <a:r>
            <a:rPr lang="zh-CN" altLang="en-US" sz="2400" dirty="0"/>
            <a:t>省</a:t>
          </a:r>
        </a:p>
      </dgm:t>
    </dgm:pt>
    <dgm:pt modelId="{7CC7F203-D86D-4BAA-8826-AE4467EC3669}" type="parTrans" cxnId="{DEA3B1C4-EEA2-48F1-90EE-D2563A0D8985}">
      <dgm:prSet/>
      <dgm:spPr/>
      <dgm:t>
        <a:bodyPr/>
        <a:lstStyle/>
        <a:p>
          <a:endParaRPr lang="zh-CN" altLang="en-US" sz="2400"/>
        </a:p>
      </dgm:t>
    </dgm:pt>
    <dgm:pt modelId="{A9B56193-9A7D-4E4B-BA7C-9A07E65CB4CD}" type="sibTrans" cxnId="{DEA3B1C4-EEA2-48F1-90EE-D2563A0D8985}">
      <dgm:prSet/>
      <dgm:spPr/>
      <dgm:t>
        <a:bodyPr/>
        <a:lstStyle/>
        <a:p>
          <a:endParaRPr lang="zh-CN" altLang="en-US" sz="2400"/>
        </a:p>
      </dgm:t>
    </dgm:pt>
    <dgm:pt modelId="{46C442DF-4F8A-4836-8AFB-4CE1ACD33698}">
      <dgm:prSet phldrT="[文本]" custT="1"/>
      <dgm:spPr/>
      <dgm:t>
        <a:bodyPr/>
        <a:lstStyle/>
        <a:p>
          <a:r>
            <a:rPr lang="zh-CN" altLang="en-US" sz="2400" dirty="0"/>
            <a:t>副省级市</a:t>
          </a:r>
        </a:p>
      </dgm:t>
    </dgm:pt>
    <dgm:pt modelId="{CA600833-E599-4513-91E9-89CB2EAD5B59}" type="parTrans" cxnId="{A05D70A9-708F-4B25-9B6C-EA08F10E775F}">
      <dgm:prSet/>
      <dgm:spPr/>
      <dgm:t>
        <a:bodyPr/>
        <a:lstStyle/>
        <a:p>
          <a:endParaRPr lang="zh-CN" altLang="en-US" sz="2400"/>
        </a:p>
      </dgm:t>
    </dgm:pt>
    <dgm:pt modelId="{E05B16CA-7F8B-43F7-82F8-EF59210C5A04}" type="sibTrans" cxnId="{A05D70A9-708F-4B25-9B6C-EA08F10E775F}">
      <dgm:prSet/>
      <dgm:spPr/>
      <dgm:t>
        <a:bodyPr/>
        <a:lstStyle/>
        <a:p>
          <a:endParaRPr lang="zh-CN" altLang="en-US" sz="2400"/>
        </a:p>
      </dgm:t>
    </dgm:pt>
    <dgm:pt modelId="{8C7293FE-B789-4044-B5E0-64507B5BE9B4}">
      <dgm:prSet phldrT="[文本]" custT="1"/>
      <dgm:spPr/>
      <dgm:t>
        <a:bodyPr/>
        <a:lstStyle/>
        <a:p>
          <a:r>
            <a:rPr lang="zh-CN" altLang="en-US" sz="2400" dirty="0"/>
            <a:t>地级市</a:t>
          </a:r>
        </a:p>
      </dgm:t>
    </dgm:pt>
    <dgm:pt modelId="{A119DB2C-87E1-416C-AA3D-20E5A52657DA}" type="parTrans" cxnId="{6EFB76F3-D646-4EAD-8705-54DD6014470D}">
      <dgm:prSet/>
      <dgm:spPr/>
      <dgm:t>
        <a:bodyPr/>
        <a:lstStyle/>
        <a:p>
          <a:endParaRPr lang="zh-CN" altLang="en-US" sz="2400"/>
        </a:p>
      </dgm:t>
    </dgm:pt>
    <dgm:pt modelId="{9D02F196-86DF-4C05-BDA4-33FE1A37AAD2}" type="sibTrans" cxnId="{6EFB76F3-D646-4EAD-8705-54DD6014470D}">
      <dgm:prSet/>
      <dgm:spPr/>
      <dgm:t>
        <a:bodyPr/>
        <a:lstStyle/>
        <a:p>
          <a:endParaRPr lang="zh-CN" altLang="en-US" sz="2400"/>
        </a:p>
      </dgm:t>
    </dgm:pt>
    <dgm:pt modelId="{5A0BDB5E-0729-483B-8380-C129E29FCD3D}">
      <dgm:prSet phldrT="[文本]" custT="1"/>
      <dgm:spPr/>
      <dgm:t>
        <a:bodyPr/>
        <a:lstStyle/>
        <a:p>
          <a:r>
            <a:rPr lang="zh-CN" altLang="en-US" sz="2400" dirty="0"/>
            <a:t>自治区</a:t>
          </a:r>
        </a:p>
      </dgm:t>
    </dgm:pt>
    <dgm:pt modelId="{2578C6E5-3515-4ADF-9FA8-0B1DE096222C}" type="parTrans" cxnId="{BB436B90-A3EE-40BD-B98D-6A772E6F39D3}">
      <dgm:prSet/>
      <dgm:spPr/>
      <dgm:t>
        <a:bodyPr/>
        <a:lstStyle/>
        <a:p>
          <a:endParaRPr lang="zh-CN" altLang="en-US" sz="2400"/>
        </a:p>
      </dgm:t>
    </dgm:pt>
    <dgm:pt modelId="{D2D6B44B-4D3C-45FD-AFD2-DA92A1F5CED9}" type="sibTrans" cxnId="{BB436B90-A3EE-40BD-B98D-6A772E6F39D3}">
      <dgm:prSet/>
      <dgm:spPr/>
      <dgm:t>
        <a:bodyPr/>
        <a:lstStyle/>
        <a:p>
          <a:endParaRPr lang="zh-CN" altLang="en-US" sz="2400"/>
        </a:p>
      </dgm:t>
    </dgm:pt>
    <dgm:pt modelId="{40D75285-099D-4235-AC2F-DCA90E328A30}">
      <dgm:prSet custT="1"/>
      <dgm:spPr/>
      <dgm:t>
        <a:bodyPr/>
        <a:lstStyle/>
        <a:p>
          <a:r>
            <a:rPr lang="zh-CN" altLang="en-US" sz="2400" dirty="0"/>
            <a:t>旗</a:t>
          </a:r>
        </a:p>
      </dgm:t>
    </dgm:pt>
    <dgm:pt modelId="{CC88E9B5-7EF9-4469-A25D-E3915D4AC177}" type="parTrans" cxnId="{66F79E9E-EA85-42EF-AC30-AC91EE6A4528}">
      <dgm:prSet/>
      <dgm:spPr/>
      <dgm:t>
        <a:bodyPr/>
        <a:lstStyle/>
        <a:p>
          <a:endParaRPr lang="zh-CN" altLang="en-US" sz="2400"/>
        </a:p>
      </dgm:t>
    </dgm:pt>
    <dgm:pt modelId="{24CF56D0-3DB9-4F30-8414-5468A8476DA5}" type="sibTrans" cxnId="{66F79E9E-EA85-42EF-AC30-AC91EE6A4528}">
      <dgm:prSet/>
      <dgm:spPr/>
      <dgm:t>
        <a:bodyPr/>
        <a:lstStyle/>
        <a:p>
          <a:endParaRPr lang="zh-CN" altLang="en-US" sz="2400"/>
        </a:p>
      </dgm:t>
    </dgm:pt>
    <dgm:pt modelId="{CB3010AD-E915-4AE5-8432-A7BA9EA26131}">
      <dgm:prSet custT="1"/>
      <dgm:spPr/>
      <dgm:t>
        <a:bodyPr/>
        <a:lstStyle/>
        <a:p>
          <a:r>
            <a:rPr lang="zh-CN" altLang="en-US" sz="2400" dirty="0"/>
            <a:t>自治县</a:t>
          </a:r>
        </a:p>
      </dgm:t>
    </dgm:pt>
    <dgm:pt modelId="{FFA7915D-E3A4-4F01-912E-6AA941876FF0}" type="parTrans" cxnId="{16B349DE-7014-4FE3-9170-60237B497713}">
      <dgm:prSet/>
      <dgm:spPr/>
      <dgm:t>
        <a:bodyPr/>
        <a:lstStyle/>
        <a:p>
          <a:endParaRPr lang="zh-CN" altLang="en-US" sz="2400"/>
        </a:p>
      </dgm:t>
    </dgm:pt>
    <dgm:pt modelId="{212F1ACC-CFE3-4320-B9B4-E5C5BBB8B579}" type="sibTrans" cxnId="{16B349DE-7014-4FE3-9170-60237B497713}">
      <dgm:prSet/>
      <dgm:spPr/>
      <dgm:t>
        <a:bodyPr/>
        <a:lstStyle/>
        <a:p>
          <a:endParaRPr lang="zh-CN" altLang="en-US" sz="2400"/>
        </a:p>
      </dgm:t>
    </dgm:pt>
    <dgm:pt modelId="{7516AB24-F10F-48A0-9531-DD67B49370E4}">
      <dgm:prSet custT="1"/>
      <dgm:spPr/>
      <dgm:t>
        <a:bodyPr/>
        <a:lstStyle/>
        <a:p>
          <a:r>
            <a:rPr lang="zh-CN" altLang="en-US" sz="2400" dirty="0"/>
            <a:t>县</a:t>
          </a:r>
        </a:p>
      </dgm:t>
    </dgm:pt>
    <dgm:pt modelId="{A26F03D3-FE49-4333-87D9-886063D11DC3}" type="parTrans" cxnId="{6D1419D3-AC96-487D-90A6-61463ADCD850}">
      <dgm:prSet/>
      <dgm:spPr/>
      <dgm:t>
        <a:bodyPr/>
        <a:lstStyle/>
        <a:p>
          <a:endParaRPr lang="zh-CN" altLang="en-US" sz="2400"/>
        </a:p>
      </dgm:t>
    </dgm:pt>
    <dgm:pt modelId="{45C35F84-D367-4101-B1CB-F2BD4A04FC45}" type="sibTrans" cxnId="{6D1419D3-AC96-487D-90A6-61463ADCD850}">
      <dgm:prSet/>
      <dgm:spPr/>
      <dgm:t>
        <a:bodyPr/>
        <a:lstStyle/>
        <a:p>
          <a:endParaRPr lang="zh-CN" altLang="en-US" sz="2400"/>
        </a:p>
      </dgm:t>
    </dgm:pt>
    <dgm:pt modelId="{6A04B6B4-1406-40A5-8A49-03EC823D1D2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dirty="0"/>
            <a:t>县级市</a:t>
          </a:r>
        </a:p>
        <a:p>
          <a:pPr marL="0" lvl="0" defTabSz="1066800">
            <a:lnSpc>
              <a:spcPct val="90000"/>
            </a:lnSpc>
            <a:spcBef>
              <a:spcPct val="0"/>
            </a:spcBef>
            <a:spcAft>
              <a:spcPct val="35000"/>
            </a:spcAft>
            <a:buNone/>
          </a:pPr>
          <a:endParaRPr lang="zh-CN" altLang="en-US" sz="2400" dirty="0"/>
        </a:p>
      </dgm:t>
    </dgm:pt>
    <dgm:pt modelId="{BC967A3D-41A1-4DB7-A08F-D79E6125F15F}" type="parTrans" cxnId="{A4C9A820-1569-43D6-A7F3-2B78334E2291}">
      <dgm:prSet/>
      <dgm:spPr/>
      <dgm:t>
        <a:bodyPr/>
        <a:lstStyle/>
        <a:p>
          <a:endParaRPr lang="zh-CN" altLang="en-US" sz="2400"/>
        </a:p>
      </dgm:t>
    </dgm:pt>
    <dgm:pt modelId="{0873D489-9DEF-485E-A1F0-F02F6CE0C4AD}" type="sibTrans" cxnId="{A4C9A820-1569-43D6-A7F3-2B78334E2291}">
      <dgm:prSet/>
      <dgm:spPr/>
      <dgm:t>
        <a:bodyPr/>
        <a:lstStyle/>
        <a:p>
          <a:endParaRPr lang="zh-CN" altLang="en-US" sz="2400"/>
        </a:p>
      </dgm:t>
    </dgm:pt>
    <dgm:pt modelId="{DD986656-FDDE-4124-B2FE-DCAFC6EF93D1}">
      <dgm:prSet custT="1"/>
      <dgm:spPr/>
      <dgm:t>
        <a:bodyPr/>
        <a:lstStyle/>
        <a:p>
          <a:r>
            <a:rPr lang="zh-CN" altLang="en-US" sz="2400" dirty="0"/>
            <a:t>州、盟</a:t>
          </a:r>
        </a:p>
      </dgm:t>
    </dgm:pt>
    <dgm:pt modelId="{8C677191-04A9-4E13-981F-113C193200C5}" type="parTrans" cxnId="{7BA9B301-8042-4031-8453-4BDBD6B9DB51}">
      <dgm:prSet/>
      <dgm:spPr/>
      <dgm:t>
        <a:bodyPr/>
        <a:lstStyle/>
        <a:p>
          <a:endParaRPr lang="zh-CN" altLang="en-US" sz="2400"/>
        </a:p>
      </dgm:t>
    </dgm:pt>
    <dgm:pt modelId="{49D415BC-ECD0-44DE-BCAF-EBBA2D318C1A}" type="sibTrans" cxnId="{7BA9B301-8042-4031-8453-4BDBD6B9DB51}">
      <dgm:prSet/>
      <dgm:spPr/>
      <dgm:t>
        <a:bodyPr/>
        <a:lstStyle/>
        <a:p>
          <a:endParaRPr lang="zh-CN" altLang="en-US" sz="2400"/>
        </a:p>
      </dgm:t>
    </dgm:pt>
    <dgm:pt modelId="{791DADFB-F874-408D-BB04-B9C6608C33F2}">
      <dgm:prSet custT="1"/>
      <dgm:spPr/>
      <dgm:t>
        <a:bodyPr/>
        <a:lstStyle/>
        <a:p>
          <a:r>
            <a:rPr lang="zh-CN" altLang="en-US" sz="2400" dirty="0"/>
            <a:t>直辖市</a:t>
          </a:r>
        </a:p>
      </dgm:t>
    </dgm:pt>
    <dgm:pt modelId="{98818994-7D31-4B29-A235-C12B68ABB848}" type="parTrans" cxnId="{060369D2-0742-4FFA-BA6B-5538F0B5C787}">
      <dgm:prSet/>
      <dgm:spPr/>
      <dgm:t>
        <a:bodyPr/>
        <a:lstStyle/>
        <a:p>
          <a:endParaRPr lang="zh-CN" altLang="en-US" sz="2400"/>
        </a:p>
      </dgm:t>
    </dgm:pt>
    <dgm:pt modelId="{8B2272CE-70E8-4A21-AB7B-5F24735EBA85}" type="sibTrans" cxnId="{060369D2-0742-4FFA-BA6B-5538F0B5C787}">
      <dgm:prSet/>
      <dgm:spPr/>
      <dgm:t>
        <a:bodyPr/>
        <a:lstStyle/>
        <a:p>
          <a:endParaRPr lang="zh-CN" altLang="en-US" sz="2400"/>
        </a:p>
      </dgm:t>
    </dgm:pt>
    <dgm:pt modelId="{AA65183E-B923-4414-9496-7F2E3011268B}" type="pres">
      <dgm:prSet presAssocID="{57925BB6-49F3-4EAB-8473-9AADA0FE8D00}" presName="hierChild1" presStyleCnt="0">
        <dgm:presLayoutVars>
          <dgm:chPref val="1"/>
          <dgm:dir/>
          <dgm:animOne val="branch"/>
          <dgm:animLvl val="lvl"/>
          <dgm:resizeHandles/>
        </dgm:presLayoutVars>
      </dgm:prSet>
      <dgm:spPr/>
      <dgm:t>
        <a:bodyPr/>
        <a:lstStyle/>
        <a:p>
          <a:endParaRPr lang="zh-CN" altLang="en-US"/>
        </a:p>
      </dgm:t>
    </dgm:pt>
    <dgm:pt modelId="{9528F591-48A2-48AE-9B48-6B01F1E2D5F2}" type="pres">
      <dgm:prSet presAssocID="{DDEEE315-5B69-4CE7-8BA8-AFA7B65B494F}" presName="hierRoot1" presStyleCnt="0"/>
      <dgm:spPr/>
    </dgm:pt>
    <dgm:pt modelId="{CD4F2275-13D7-42E8-BE4C-C124F4A066DF}" type="pres">
      <dgm:prSet presAssocID="{DDEEE315-5B69-4CE7-8BA8-AFA7B65B494F}" presName="composite" presStyleCnt="0"/>
      <dgm:spPr/>
    </dgm:pt>
    <dgm:pt modelId="{B7599E70-D9DE-4C95-A9BA-E3275758FFAB}" type="pres">
      <dgm:prSet presAssocID="{DDEEE315-5B69-4CE7-8BA8-AFA7B65B494F}" presName="background" presStyleLbl="node0" presStyleIdx="0" presStyleCnt="1"/>
      <dgm:spPr/>
    </dgm:pt>
    <dgm:pt modelId="{EC7001AB-A814-4624-912A-EC38DA17ECF0}" type="pres">
      <dgm:prSet presAssocID="{DDEEE315-5B69-4CE7-8BA8-AFA7B65B494F}" presName="text" presStyleLbl="fgAcc0" presStyleIdx="0" presStyleCnt="1">
        <dgm:presLayoutVars>
          <dgm:chPref val="3"/>
        </dgm:presLayoutVars>
      </dgm:prSet>
      <dgm:spPr/>
      <dgm:t>
        <a:bodyPr/>
        <a:lstStyle/>
        <a:p>
          <a:endParaRPr lang="zh-CN" altLang="en-US"/>
        </a:p>
      </dgm:t>
    </dgm:pt>
    <dgm:pt modelId="{58A97809-56FC-4C51-9472-133E5A06AE15}" type="pres">
      <dgm:prSet presAssocID="{DDEEE315-5B69-4CE7-8BA8-AFA7B65B494F}" presName="hierChild2" presStyleCnt="0"/>
      <dgm:spPr/>
    </dgm:pt>
    <dgm:pt modelId="{D19AF48B-6247-4BA0-92D2-3D79F80F473B}" type="pres">
      <dgm:prSet presAssocID="{98818994-7D31-4B29-A235-C12B68ABB848}" presName="Name10" presStyleLbl="parChTrans1D2" presStyleIdx="0" presStyleCnt="3"/>
      <dgm:spPr/>
      <dgm:t>
        <a:bodyPr/>
        <a:lstStyle/>
        <a:p>
          <a:endParaRPr lang="zh-CN" altLang="en-US"/>
        </a:p>
      </dgm:t>
    </dgm:pt>
    <dgm:pt modelId="{558B02D9-595D-4F0F-A48D-B6A274DAFAD2}" type="pres">
      <dgm:prSet presAssocID="{791DADFB-F874-408D-BB04-B9C6608C33F2}" presName="hierRoot2" presStyleCnt="0"/>
      <dgm:spPr/>
    </dgm:pt>
    <dgm:pt modelId="{F051C8B5-E93C-4D82-BA24-088A0FF767EC}" type="pres">
      <dgm:prSet presAssocID="{791DADFB-F874-408D-BB04-B9C6608C33F2}" presName="composite2" presStyleCnt="0"/>
      <dgm:spPr/>
    </dgm:pt>
    <dgm:pt modelId="{0603ECBB-7B5B-48D1-9152-D2F346FC7BB6}" type="pres">
      <dgm:prSet presAssocID="{791DADFB-F874-408D-BB04-B9C6608C33F2}" presName="background2" presStyleLbl="node2" presStyleIdx="0" presStyleCnt="3"/>
      <dgm:spPr/>
    </dgm:pt>
    <dgm:pt modelId="{24D294F6-88BB-4DD5-AF35-1DE8CCD968DD}" type="pres">
      <dgm:prSet presAssocID="{791DADFB-F874-408D-BB04-B9C6608C33F2}" presName="text2" presStyleLbl="fgAcc2" presStyleIdx="0" presStyleCnt="3">
        <dgm:presLayoutVars>
          <dgm:chPref val="3"/>
        </dgm:presLayoutVars>
      </dgm:prSet>
      <dgm:spPr/>
      <dgm:t>
        <a:bodyPr/>
        <a:lstStyle/>
        <a:p>
          <a:endParaRPr lang="zh-CN" altLang="en-US"/>
        </a:p>
      </dgm:t>
    </dgm:pt>
    <dgm:pt modelId="{8AD909FE-8B2E-4378-9712-7A1D50139179}" type="pres">
      <dgm:prSet presAssocID="{791DADFB-F874-408D-BB04-B9C6608C33F2}" presName="hierChild3" presStyleCnt="0"/>
      <dgm:spPr/>
    </dgm:pt>
    <dgm:pt modelId="{C8AFD7A0-6201-4C4E-95B8-AF6A259C3F90}" type="pres">
      <dgm:prSet presAssocID="{7CC7F203-D86D-4BAA-8826-AE4467EC3669}" presName="Name10" presStyleLbl="parChTrans1D2" presStyleIdx="1" presStyleCnt="3"/>
      <dgm:spPr/>
      <dgm:t>
        <a:bodyPr/>
        <a:lstStyle/>
        <a:p>
          <a:endParaRPr lang="zh-CN" altLang="en-US"/>
        </a:p>
      </dgm:t>
    </dgm:pt>
    <dgm:pt modelId="{06F07D98-C4E9-460F-9EF0-AE457EFE2F65}" type="pres">
      <dgm:prSet presAssocID="{0A0EB847-317A-47A7-9305-A04281C62088}" presName="hierRoot2" presStyleCnt="0"/>
      <dgm:spPr/>
    </dgm:pt>
    <dgm:pt modelId="{A393E43C-182D-4805-BA8C-EC4A30A65E0B}" type="pres">
      <dgm:prSet presAssocID="{0A0EB847-317A-47A7-9305-A04281C62088}" presName="composite2" presStyleCnt="0"/>
      <dgm:spPr/>
    </dgm:pt>
    <dgm:pt modelId="{ED3D5407-66B8-4CB4-85C4-459934FB8017}" type="pres">
      <dgm:prSet presAssocID="{0A0EB847-317A-47A7-9305-A04281C62088}" presName="background2" presStyleLbl="node2" presStyleIdx="1" presStyleCnt="3"/>
      <dgm:spPr/>
    </dgm:pt>
    <dgm:pt modelId="{53B72B9E-0D16-47EC-9752-24EFB3874CF8}" type="pres">
      <dgm:prSet presAssocID="{0A0EB847-317A-47A7-9305-A04281C62088}" presName="text2" presStyleLbl="fgAcc2" presStyleIdx="1" presStyleCnt="3">
        <dgm:presLayoutVars>
          <dgm:chPref val="3"/>
        </dgm:presLayoutVars>
      </dgm:prSet>
      <dgm:spPr/>
      <dgm:t>
        <a:bodyPr/>
        <a:lstStyle/>
        <a:p>
          <a:endParaRPr lang="zh-CN" altLang="en-US"/>
        </a:p>
      </dgm:t>
    </dgm:pt>
    <dgm:pt modelId="{432CF246-FDDD-4E41-B1FE-E686BF2CB6B0}" type="pres">
      <dgm:prSet presAssocID="{0A0EB847-317A-47A7-9305-A04281C62088}" presName="hierChild3" presStyleCnt="0"/>
      <dgm:spPr/>
    </dgm:pt>
    <dgm:pt modelId="{2E51B4D4-B671-4829-BC6E-E3F6043577DC}" type="pres">
      <dgm:prSet presAssocID="{CA600833-E599-4513-91E9-89CB2EAD5B59}" presName="Name17" presStyleLbl="parChTrans1D3" presStyleIdx="0" presStyleCnt="3"/>
      <dgm:spPr/>
      <dgm:t>
        <a:bodyPr/>
        <a:lstStyle/>
        <a:p>
          <a:endParaRPr lang="zh-CN" altLang="en-US"/>
        </a:p>
      </dgm:t>
    </dgm:pt>
    <dgm:pt modelId="{4A50990F-BEF0-457B-9288-EB5B79C389D0}" type="pres">
      <dgm:prSet presAssocID="{46C442DF-4F8A-4836-8AFB-4CE1ACD33698}" presName="hierRoot3" presStyleCnt="0"/>
      <dgm:spPr/>
    </dgm:pt>
    <dgm:pt modelId="{03A26F86-17BC-4AAE-BDB8-4FDB53160CA8}" type="pres">
      <dgm:prSet presAssocID="{46C442DF-4F8A-4836-8AFB-4CE1ACD33698}" presName="composite3" presStyleCnt="0"/>
      <dgm:spPr/>
    </dgm:pt>
    <dgm:pt modelId="{B1F26F4F-EF32-4E15-A93C-DF6D5062A5B9}" type="pres">
      <dgm:prSet presAssocID="{46C442DF-4F8A-4836-8AFB-4CE1ACD33698}" presName="background3" presStyleLbl="node3" presStyleIdx="0" presStyleCnt="3"/>
      <dgm:spPr/>
    </dgm:pt>
    <dgm:pt modelId="{B1F8A592-52B1-443F-9C35-46D32075E3C4}" type="pres">
      <dgm:prSet presAssocID="{46C442DF-4F8A-4836-8AFB-4CE1ACD33698}" presName="text3" presStyleLbl="fgAcc3" presStyleIdx="0" presStyleCnt="3">
        <dgm:presLayoutVars>
          <dgm:chPref val="3"/>
        </dgm:presLayoutVars>
      </dgm:prSet>
      <dgm:spPr/>
      <dgm:t>
        <a:bodyPr/>
        <a:lstStyle/>
        <a:p>
          <a:endParaRPr lang="zh-CN" altLang="en-US"/>
        </a:p>
      </dgm:t>
    </dgm:pt>
    <dgm:pt modelId="{7C129338-E4EE-45F0-95A0-F25A2B65ACA1}" type="pres">
      <dgm:prSet presAssocID="{46C442DF-4F8A-4836-8AFB-4CE1ACD33698}" presName="hierChild4" presStyleCnt="0"/>
      <dgm:spPr/>
    </dgm:pt>
    <dgm:pt modelId="{3190DB14-38BF-4686-BDE4-259566CA9486}" type="pres">
      <dgm:prSet presAssocID="{A119DB2C-87E1-416C-AA3D-20E5A52657DA}" presName="Name17" presStyleLbl="parChTrans1D3" presStyleIdx="1" presStyleCnt="3"/>
      <dgm:spPr/>
      <dgm:t>
        <a:bodyPr/>
        <a:lstStyle/>
        <a:p>
          <a:endParaRPr lang="zh-CN" altLang="en-US"/>
        </a:p>
      </dgm:t>
    </dgm:pt>
    <dgm:pt modelId="{5C7FB282-521D-4862-A44D-7A5312960ACD}" type="pres">
      <dgm:prSet presAssocID="{8C7293FE-B789-4044-B5E0-64507B5BE9B4}" presName="hierRoot3" presStyleCnt="0"/>
      <dgm:spPr/>
    </dgm:pt>
    <dgm:pt modelId="{573D8DC9-7293-48FC-8E25-0B082382A6A7}" type="pres">
      <dgm:prSet presAssocID="{8C7293FE-B789-4044-B5E0-64507B5BE9B4}" presName="composite3" presStyleCnt="0"/>
      <dgm:spPr/>
    </dgm:pt>
    <dgm:pt modelId="{C162C611-71AC-438D-86D4-980F3A5AC639}" type="pres">
      <dgm:prSet presAssocID="{8C7293FE-B789-4044-B5E0-64507B5BE9B4}" presName="background3" presStyleLbl="node3" presStyleIdx="1" presStyleCnt="3"/>
      <dgm:spPr/>
    </dgm:pt>
    <dgm:pt modelId="{4B8A1B02-EFD8-45AF-A0A0-A2019A7CA9BC}" type="pres">
      <dgm:prSet presAssocID="{8C7293FE-B789-4044-B5E0-64507B5BE9B4}" presName="text3" presStyleLbl="fgAcc3" presStyleIdx="1" presStyleCnt="3">
        <dgm:presLayoutVars>
          <dgm:chPref val="3"/>
        </dgm:presLayoutVars>
      </dgm:prSet>
      <dgm:spPr/>
      <dgm:t>
        <a:bodyPr/>
        <a:lstStyle/>
        <a:p>
          <a:endParaRPr lang="zh-CN" altLang="en-US"/>
        </a:p>
      </dgm:t>
    </dgm:pt>
    <dgm:pt modelId="{69FB95E2-AB7A-4DAB-BAAC-18BEECB45952}" type="pres">
      <dgm:prSet presAssocID="{8C7293FE-B789-4044-B5E0-64507B5BE9B4}" presName="hierChild4" presStyleCnt="0"/>
      <dgm:spPr/>
    </dgm:pt>
    <dgm:pt modelId="{85EB9B3C-12B5-432A-A875-E2CC9D04837C}" type="pres">
      <dgm:prSet presAssocID="{BC967A3D-41A1-4DB7-A08F-D79E6125F15F}" presName="Name23" presStyleLbl="parChTrans1D4" presStyleIdx="0" presStyleCnt="4"/>
      <dgm:spPr/>
      <dgm:t>
        <a:bodyPr/>
        <a:lstStyle/>
        <a:p>
          <a:endParaRPr lang="zh-CN" altLang="en-US"/>
        </a:p>
      </dgm:t>
    </dgm:pt>
    <dgm:pt modelId="{C5850F68-B682-478E-A18A-BA3769CFDFBA}" type="pres">
      <dgm:prSet presAssocID="{6A04B6B4-1406-40A5-8A49-03EC823D1D2F}" presName="hierRoot4" presStyleCnt="0"/>
      <dgm:spPr/>
    </dgm:pt>
    <dgm:pt modelId="{813A8173-9673-4032-8192-3134FD0CDF72}" type="pres">
      <dgm:prSet presAssocID="{6A04B6B4-1406-40A5-8A49-03EC823D1D2F}" presName="composite4" presStyleCnt="0"/>
      <dgm:spPr/>
    </dgm:pt>
    <dgm:pt modelId="{93C4BD45-5C55-4BCB-92B9-1831D8A874FB}" type="pres">
      <dgm:prSet presAssocID="{6A04B6B4-1406-40A5-8A49-03EC823D1D2F}" presName="background4" presStyleLbl="node4" presStyleIdx="0" presStyleCnt="4"/>
      <dgm:spPr/>
    </dgm:pt>
    <dgm:pt modelId="{6DF91D73-A6F5-4160-9098-30CC12FF218C}" type="pres">
      <dgm:prSet presAssocID="{6A04B6B4-1406-40A5-8A49-03EC823D1D2F}" presName="text4" presStyleLbl="fgAcc4" presStyleIdx="0" presStyleCnt="4">
        <dgm:presLayoutVars>
          <dgm:chPref val="3"/>
        </dgm:presLayoutVars>
      </dgm:prSet>
      <dgm:spPr/>
      <dgm:t>
        <a:bodyPr/>
        <a:lstStyle/>
        <a:p>
          <a:endParaRPr lang="zh-CN" altLang="en-US"/>
        </a:p>
      </dgm:t>
    </dgm:pt>
    <dgm:pt modelId="{B3680F92-E3A6-4D40-BD67-ECF624C5C010}" type="pres">
      <dgm:prSet presAssocID="{6A04B6B4-1406-40A5-8A49-03EC823D1D2F}" presName="hierChild5" presStyleCnt="0"/>
      <dgm:spPr/>
    </dgm:pt>
    <dgm:pt modelId="{6D83BA1E-4A54-4B3A-AEA5-1A8BFA00B7D3}" type="pres">
      <dgm:prSet presAssocID="{A26F03D3-FE49-4333-87D9-886063D11DC3}" presName="Name23" presStyleLbl="parChTrans1D4" presStyleIdx="1" presStyleCnt="4"/>
      <dgm:spPr/>
      <dgm:t>
        <a:bodyPr/>
        <a:lstStyle/>
        <a:p>
          <a:endParaRPr lang="zh-CN" altLang="en-US"/>
        </a:p>
      </dgm:t>
    </dgm:pt>
    <dgm:pt modelId="{9AC807C0-4B5F-46D7-B723-9FA02E867A7E}" type="pres">
      <dgm:prSet presAssocID="{7516AB24-F10F-48A0-9531-DD67B49370E4}" presName="hierRoot4" presStyleCnt="0"/>
      <dgm:spPr/>
    </dgm:pt>
    <dgm:pt modelId="{F8ADE088-DBD3-46CE-9854-1D8B137DA037}" type="pres">
      <dgm:prSet presAssocID="{7516AB24-F10F-48A0-9531-DD67B49370E4}" presName="composite4" presStyleCnt="0"/>
      <dgm:spPr/>
    </dgm:pt>
    <dgm:pt modelId="{D6C6DE95-DD1A-4379-8BEE-1B125328131B}" type="pres">
      <dgm:prSet presAssocID="{7516AB24-F10F-48A0-9531-DD67B49370E4}" presName="background4" presStyleLbl="node4" presStyleIdx="1" presStyleCnt="4"/>
      <dgm:spPr/>
    </dgm:pt>
    <dgm:pt modelId="{0BAF9A3A-1105-4E67-8201-332659394695}" type="pres">
      <dgm:prSet presAssocID="{7516AB24-F10F-48A0-9531-DD67B49370E4}" presName="text4" presStyleLbl="fgAcc4" presStyleIdx="1" presStyleCnt="4">
        <dgm:presLayoutVars>
          <dgm:chPref val="3"/>
        </dgm:presLayoutVars>
      </dgm:prSet>
      <dgm:spPr/>
      <dgm:t>
        <a:bodyPr/>
        <a:lstStyle/>
        <a:p>
          <a:endParaRPr lang="zh-CN" altLang="en-US"/>
        </a:p>
      </dgm:t>
    </dgm:pt>
    <dgm:pt modelId="{8B3ECA62-AD66-4B1F-8157-3E77796405AB}" type="pres">
      <dgm:prSet presAssocID="{7516AB24-F10F-48A0-9531-DD67B49370E4}" presName="hierChild5" presStyleCnt="0"/>
      <dgm:spPr/>
    </dgm:pt>
    <dgm:pt modelId="{3AA550D9-5502-47CC-B49F-A0C53D94FBFE}" type="pres">
      <dgm:prSet presAssocID="{FFA7915D-E3A4-4F01-912E-6AA941876FF0}" presName="Name23" presStyleLbl="parChTrans1D4" presStyleIdx="2" presStyleCnt="4"/>
      <dgm:spPr/>
      <dgm:t>
        <a:bodyPr/>
        <a:lstStyle/>
        <a:p>
          <a:endParaRPr lang="zh-CN" altLang="en-US"/>
        </a:p>
      </dgm:t>
    </dgm:pt>
    <dgm:pt modelId="{3733FD25-E1A1-4D85-B81F-523D84F95180}" type="pres">
      <dgm:prSet presAssocID="{CB3010AD-E915-4AE5-8432-A7BA9EA26131}" presName="hierRoot4" presStyleCnt="0"/>
      <dgm:spPr/>
    </dgm:pt>
    <dgm:pt modelId="{46897D43-022E-441A-BDD7-C31A63D0BE84}" type="pres">
      <dgm:prSet presAssocID="{CB3010AD-E915-4AE5-8432-A7BA9EA26131}" presName="composite4" presStyleCnt="0"/>
      <dgm:spPr/>
    </dgm:pt>
    <dgm:pt modelId="{9D52F531-8A67-487B-A6AC-DE004CEB5E7F}" type="pres">
      <dgm:prSet presAssocID="{CB3010AD-E915-4AE5-8432-A7BA9EA26131}" presName="background4" presStyleLbl="node4" presStyleIdx="2" presStyleCnt="4"/>
      <dgm:spPr/>
    </dgm:pt>
    <dgm:pt modelId="{33D20843-76DE-4D66-9686-860214D3E94A}" type="pres">
      <dgm:prSet presAssocID="{CB3010AD-E915-4AE5-8432-A7BA9EA26131}" presName="text4" presStyleLbl="fgAcc4" presStyleIdx="2" presStyleCnt="4">
        <dgm:presLayoutVars>
          <dgm:chPref val="3"/>
        </dgm:presLayoutVars>
      </dgm:prSet>
      <dgm:spPr/>
      <dgm:t>
        <a:bodyPr/>
        <a:lstStyle/>
        <a:p>
          <a:endParaRPr lang="zh-CN" altLang="en-US"/>
        </a:p>
      </dgm:t>
    </dgm:pt>
    <dgm:pt modelId="{2984F128-D9C2-4FD2-A073-AFE8901452F9}" type="pres">
      <dgm:prSet presAssocID="{CB3010AD-E915-4AE5-8432-A7BA9EA26131}" presName="hierChild5" presStyleCnt="0"/>
      <dgm:spPr/>
    </dgm:pt>
    <dgm:pt modelId="{6E96CD2E-E2CE-4439-A227-8F4F9E8BCFDD}" type="pres">
      <dgm:prSet presAssocID="{CC88E9B5-7EF9-4469-A25D-E3915D4AC177}" presName="Name23" presStyleLbl="parChTrans1D4" presStyleIdx="3" presStyleCnt="4"/>
      <dgm:spPr/>
      <dgm:t>
        <a:bodyPr/>
        <a:lstStyle/>
        <a:p>
          <a:endParaRPr lang="zh-CN" altLang="en-US"/>
        </a:p>
      </dgm:t>
    </dgm:pt>
    <dgm:pt modelId="{F87B19F9-EE73-4CD5-87E8-194BC8BBF5E1}" type="pres">
      <dgm:prSet presAssocID="{40D75285-099D-4235-AC2F-DCA90E328A30}" presName="hierRoot4" presStyleCnt="0"/>
      <dgm:spPr/>
    </dgm:pt>
    <dgm:pt modelId="{5D6E43FC-B21D-43B0-91D8-63AAB36D45A9}" type="pres">
      <dgm:prSet presAssocID="{40D75285-099D-4235-AC2F-DCA90E328A30}" presName="composite4" presStyleCnt="0"/>
      <dgm:spPr/>
    </dgm:pt>
    <dgm:pt modelId="{D9E0640D-B898-4989-93F0-0EC68F89E502}" type="pres">
      <dgm:prSet presAssocID="{40D75285-099D-4235-AC2F-DCA90E328A30}" presName="background4" presStyleLbl="node4" presStyleIdx="3" presStyleCnt="4"/>
      <dgm:spPr/>
    </dgm:pt>
    <dgm:pt modelId="{B723767F-DD27-488F-8C18-BF92FB10AB18}" type="pres">
      <dgm:prSet presAssocID="{40D75285-099D-4235-AC2F-DCA90E328A30}" presName="text4" presStyleLbl="fgAcc4" presStyleIdx="3" presStyleCnt="4">
        <dgm:presLayoutVars>
          <dgm:chPref val="3"/>
        </dgm:presLayoutVars>
      </dgm:prSet>
      <dgm:spPr/>
      <dgm:t>
        <a:bodyPr/>
        <a:lstStyle/>
        <a:p>
          <a:endParaRPr lang="zh-CN" altLang="en-US"/>
        </a:p>
      </dgm:t>
    </dgm:pt>
    <dgm:pt modelId="{EEB125E4-AFDF-43EB-9567-D6616C3A3C85}" type="pres">
      <dgm:prSet presAssocID="{40D75285-099D-4235-AC2F-DCA90E328A30}" presName="hierChild5" presStyleCnt="0"/>
      <dgm:spPr/>
    </dgm:pt>
    <dgm:pt modelId="{7408362F-E14A-422C-BBB2-37EC0C43361E}" type="pres">
      <dgm:prSet presAssocID="{8C677191-04A9-4E13-981F-113C193200C5}" presName="Name17" presStyleLbl="parChTrans1D3" presStyleIdx="2" presStyleCnt="3"/>
      <dgm:spPr/>
      <dgm:t>
        <a:bodyPr/>
        <a:lstStyle/>
        <a:p>
          <a:endParaRPr lang="zh-CN" altLang="en-US"/>
        </a:p>
      </dgm:t>
    </dgm:pt>
    <dgm:pt modelId="{671400FF-C5A0-4650-A6C7-DE1EB8EDDF86}" type="pres">
      <dgm:prSet presAssocID="{DD986656-FDDE-4124-B2FE-DCAFC6EF93D1}" presName="hierRoot3" presStyleCnt="0"/>
      <dgm:spPr/>
    </dgm:pt>
    <dgm:pt modelId="{9AC7D8B8-6441-4355-831E-06F9712C42BF}" type="pres">
      <dgm:prSet presAssocID="{DD986656-FDDE-4124-B2FE-DCAFC6EF93D1}" presName="composite3" presStyleCnt="0"/>
      <dgm:spPr/>
    </dgm:pt>
    <dgm:pt modelId="{7816B26C-D755-45A6-A2CA-8799405F9D58}" type="pres">
      <dgm:prSet presAssocID="{DD986656-FDDE-4124-B2FE-DCAFC6EF93D1}" presName="background3" presStyleLbl="node3" presStyleIdx="2" presStyleCnt="3"/>
      <dgm:spPr/>
    </dgm:pt>
    <dgm:pt modelId="{67AAD1F6-83E3-4351-958D-15AFF5CC39A2}" type="pres">
      <dgm:prSet presAssocID="{DD986656-FDDE-4124-B2FE-DCAFC6EF93D1}" presName="text3" presStyleLbl="fgAcc3" presStyleIdx="2" presStyleCnt="3">
        <dgm:presLayoutVars>
          <dgm:chPref val="3"/>
        </dgm:presLayoutVars>
      </dgm:prSet>
      <dgm:spPr/>
      <dgm:t>
        <a:bodyPr/>
        <a:lstStyle/>
        <a:p>
          <a:endParaRPr lang="zh-CN" altLang="en-US"/>
        </a:p>
      </dgm:t>
    </dgm:pt>
    <dgm:pt modelId="{251D892B-D96B-461A-B889-AFE2E2D06975}" type="pres">
      <dgm:prSet presAssocID="{DD986656-FDDE-4124-B2FE-DCAFC6EF93D1}" presName="hierChild4" presStyleCnt="0"/>
      <dgm:spPr/>
    </dgm:pt>
    <dgm:pt modelId="{DCDDAC27-091C-4EF5-907C-A1C487335FA4}" type="pres">
      <dgm:prSet presAssocID="{2578C6E5-3515-4ADF-9FA8-0B1DE096222C}" presName="Name10" presStyleLbl="parChTrans1D2" presStyleIdx="2" presStyleCnt="3"/>
      <dgm:spPr/>
      <dgm:t>
        <a:bodyPr/>
        <a:lstStyle/>
        <a:p>
          <a:endParaRPr lang="zh-CN" altLang="en-US"/>
        </a:p>
      </dgm:t>
    </dgm:pt>
    <dgm:pt modelId="{EFA72717-049D-43D5-B840-1EE5F9542857}" type="pres">
      <dgm:prSet presAssocID="{5A0BDB5E-0729-483B-8380-C129E29FCD3D}" presName="hierRoot2" presStyleCnt="0"/>
      <dgm:spPr/>
    </dgm:pt>
    <dgm:pt modelId="{00AC296F-5ECB-4E27-A3A4-BF9DBAE2E4D4}" type="pres">
      <dgm:prSet presAssocID="{5A0BDB5E-0729-483B-8380-C129E29FCD3D}" presName="composite2" presStyleCnt="0"/>
      <dgm:spPr/>
    </dgm:pt>
    <dgm:pt modelId="{6FE98DDE-847D-47EA-8DA1-F60343D201B6}" type="pres">
      <dgm:prSet presAssocID="{5A0BDB5E-0729-483B-8380-C129E29FCD3D}" presName="background2" presStyleLbl="node2" presStyleIdx="2" presStyleCnt="3"/>
      <dgm:spPr/>
    </dgm:pt>
    <dgm:pt modelId="{2E85606C-C971-4AF9-AB15-541893DE01DB}" type="pres">
      <dgm:prSet presAssocID="{5A0BDB5E-0729-483B-8380-C129E29FCD3D}" presName="text2" presStyleLbl="fgAcc2" presStyleIdx="2" presStyleCnt="3">
        <dgm:presLayoutVars>
          <dgm:chPref val="3"/>
        </dgm:presLayoutVars>
      </dgm:prSet>
      <dgm:spPr/>
      <dgm:t>
        <a:bodyPr/>
        <a:lstStyle/>
        <a:p>
          <a:endParaRPr lang="zh-CN" altLang="en-US"/>
        </a:p>
      </dgm:t>
    </dgm:pt>
    <dgm:pt modelId="{7860D42D-E004-44C9-AF87-F9B204B5EC73}" type="pres">
      <dgm:prSet presAssocID="{5A0BDB5E-0729-483B-8380-C129E29FCD3D}" presName="hierChild3" presStyleCnt="0"/>
      <dgm:spPr/>
    </dgm:pt>
  </dgm:ptLst>
  <dgm:cxnLst>
    <dgm:cxn modelId="{19695442-C43A-49EA-B23F-ED83F9A1B227}" type="presOf" srcId="{6A04B6B4-1406-40A5-8A49-03EC823D1D2F}" destId="{6DF91D73-A6F5-4160-9098-30CC12FF218C}" srcOrd="0" destOrd="0" presId="urn:microsoft.com/office/officeart/2005/8/layout/hierarchy1"/>
    <dgm:cxn modelId="{CD627F32-F1C1-4A82-8EEE-BAEBAC866520}" type="presOf" srcId="{CC88E9B5-7EF9-4469-A25D-E3915D4AC177}" destId="{6E96CD2E-E2CE-4439-A227-8F4F9E8BCFDD}" srcOrd="0" destOrd="0" presId="urn:microsoft.com/office/officeart/2005/8/layout/hierarchy1"/>
    <dgm:cxn modelId="{66F79E9E-EA85-42EF-AC30-AC91EE6A4528}" srcId="{8C7293FE-B789-4044-B5E0-64507B5BE9B4}" destId="{40D75285-099D-4235-AC2F-DCA90E328A30}" srcOrd="3" destOrd="0" parTransId="{CC88E9B5-7EF9-4469-A25D-E3915D4AC177}" sibTransId="{24CF56D0-3DB9-4F30-8414-5468A8476DA5}"/>
    <dgm:cxn modelId="{4B2DA5DE-5556-4A01-819B-BA823628E8A1}" type="presOf" srcId="{46C442DF-4F8A-4836-8AFB-4CE1ACD33698}" destId="{B1F8A592-52B1-443F-9C35-46D32075E3C4}" srcOrd="0" destOrd="0" presId="urn:microsoft.com/office/officeart/2005/8/layout/hierarchy1"/>
    <dgm:cxn modelId="{16B349DE-7014-4FE3-9170-60237B497713}" srcId="{8C7293FE-B789-4044-B5E0-64507B5BE9B4}" destId="{CB3010AD-E915-4AE5-8432-A7BA9EA26131}" srcOrd="2" destOrd="0" parTransId="{FFA7915D-E3A4-4F01-912E-6AA941876FF0}" sibTransId="{212F1ACC-CFE3-4320-B9B4-E5C5BBB8B579}"/>
    <dgm:cxn modelId="{3C20927C-5FB5-4874-BB67-78341D119564}" type="presOf" srcId="{2578C6E5-3515-4ADF-9FA8-0B1DE096222C}" destId="{DCDDAC27-091C-4EF5-907C-A1C487335FA4}" srcOrd="0" destOrd="0" presId="urn:microsoft.com/office/officeart/2005/8/layout/hierarchy1"/>
    <dgm:cxn modelId="{E65F6EFA-6D86-4BD8-BA32-B90B2C6D6CBD}" type="presOf" srcId="{A26F03D3-FE49-4333-87D9-886063D11DC3}" destId="{6D83BA1E-4A54-4B3A-AEA5-1A8BFA00B7D3}" srcOrd="0" destOrd="0" presId="urn:microsoft.com/office/officeart/2005/8/layout/hierarchy1"/>
    <dgm:cxn modelId="{DEA3B1C4-EEA2-48F1-90EE-D2563A0D8985}" srcId="{DDEEE315-5B69-4CE7-8BA8-AFA7B65B494F}" destId="{0A0EB847-317A-47A7-9305-A04281C62088}" srcOrd="1" destOrd="0" parTransId="{7CC7F203-D86D-4BAA-8826-AE4467EC3669}" sibTransId="{A9B56193-9A7D-4E4B-BA7C-9A07E65CB4CD}"/>
    <dgm:cxn modelId="{BB436B90-A3EE-40BD-B98D-6A772E6F39D3}" srcId="{DDEEE315-5B69-4CE7-8BA8-AFA7B65B494F}" destId="{5A0BDB5E-0729-483B-8380-C129E29FCD3D}" srcOrd="2" destOrd="0" parTransId="{2578C6E5-3515-4ADF-9FA8-0B1DE096222C}" sibTransId="{D2D6B44B-4D3C-45FD-AFD2-DA92A1F5CED9}"/>
    <dgm:cxn modelId="{64AC8095-F699-4A37-A360-559161BE0EA6}" type="presOf" srcId="{791DADFB-F874-408D-BB04-B9C6608C33F2}" destId="{24D294F6-88BB-4DD5-AF35-1DE8CCD968DD}" srcOrd="0" destOrd="0" presId="urn:microsoft.com/office/officeart/2005/8/layout/hierarchy1"/>
    <dgm:cxn modelId="{82D0B62E-69D9-4D3E-ADA3-D36AD8DE3C0C}" type="presOf" srcId="{7CC7F203-D86D-4BAA-8826-AE4467EC3669}" destId="{C8AFD7A0-6201-4C4E-95B8-AF6A259C3F90}" srcOrd="0" destOrd="0" presId="urn:microsoft.com/office/officeart/2005/8/layout/hierarchy1"/>
    <dgm:cxn modelId="{ABAFBBC2-00CA-4157-8E75-2A3F8A1766BE}" type="presOf" srcId="{DDEEE315-5B69-4CE7-8BA8-AFA7B65B494F}" destId="{EC7001AB-A814-4624-912A-EC38DA17ECF0}" srcOrd="0" destOrd="0" presId="urn:microsoft.com/office/officeart/2005/8/layout/hierarchy1"/>
    <dgm:cxn modelId="{1986A8A8-7BC4-48AF-800F-D47A643A53C7}" type="presOf" srcId="{A119DB2C-87E1-416C-AA3D-20E5A52657DA}" destId="{3190DB14-38BF-4686-BDE4-259566CA9486}" srcOrd="0" destOrd="0" presId="urn:microsoft.com/office/officeart/2005/8/layout/hierarchy1"/>
    <dgm:cxn modelId="{A245EFAA-8978-4F01-B7EE-7E06B2A4A368}" type="presOf" srcId="{CA600833-E599-4513-91E9-89CB2EAD5B59}" destId="{2E51B4D4-B671-4829-BC6E-E3F6043577DC}" srcOrd="0" destOrd="0" presId="urn:microsoft.com/office/officeart/2005/8/layout/hierarchy1"/>
    <dgm:cxn modelId="{261C2014-875D-4733-AD9D-A4A36323865B}" type="presOf" srcId="{5A0BDB5E-0729-483B-8380-C129E29FCD3D}" destId="{2E85606C-C971-4AF9-AB15-541893DE01DB}" srcOrd="0" destOrd="0" presId="urn:microsoft.com/office/officeart/2005/8/layout/hierarchy1"/>
    <dgm:cxn modelId="{46631D78-2EAF-4182-9E20-83863DA761EB}" type="presOf" srcId="{BC967A3D-41A1-4DB7-A08F-D79E6125F15F}" destId="{85EB9B3C-12B5-432A-A875-E2CC9D04837C}" srcOrd="0" destOrd="0" presId="urn:microsoft.com/office/officeart/2005/8/layout/hierarchy1"/>
    <dgm:cxn modelId="{6D1419D3-AC96-487D-90A6-61463ADCD850}" srcId="{8C7293FE-B789-4044-B5E0-64507B5BE9B4}" destId="{7516AB24-F10F-48A0-9531-DD67B49370E4}" srcOrd="1" destOrd="0" parTransId="{A26F03D3-FE49-4333-87D9-886063D11DC3}" sibTransId="{45C35F84-D367-4101-B1CB-F2BD4A04FC45}"/>
    <dgm:cxn modelId="{8B277A07-4BAA-423A-9F55-2289B72FF7B4}" srcId="{57925BB6-49F3-4EAB-8473-9AADA0FE8D00}" destId="{DDEEE315-5B69-4CE7-8BA8-AFA7B65B494F}" srcOrd="0" destOrd="0" parTransId="{2AF95AC4-5FB0-4047-849E-ACBEA35281DE}" sibTransId="{630B8F3F-4E60-4FFD-80A5-2FF8A68FB642}"/>
    <dgm:cxn modelId="{56E97F6C-AEE4-4412-8501-590A7D564C99}" type="presOf" srcId="{8C677191-04A9-4E13-981F-113C193200C5}" destId="{7408362F-E14A-422C-BBB2-37EC0C43361E}" srcOrd="0" destOrd="0" presId="urn:microsoft.com/office/officeart/2005/8/layout/hierarchy1"/>
    <dgm:cxn modelId="{A05D70A9-708F-4B25-9B6C-EA08F10E775F}" srcId="{0A0EB847-317A-47A7-9305-A04281C62088}" destId="{46C442DF-4F8A-4836-8AFB-4CE1ACD33698}" srcOrd="0" destOrd="0" parTransId="{CA600833-E599-4513-91E9-89CB2EAD5B59}" sibTransId="{E05B16CA-7F8B-43F7-82F8-EF59210C5A04}"/>
    <dgm:cxn modelId="{EDF9BD42-C6C4-4C0B-A250-57AE3F1A64EF}" type="presOf" srcId="{0A0EB847-317A-47A7-9305-A04281C62088}" destId="{53B72B9E-0D16-47EC-9752-24EFB3874CF8}" srcOrd="0" destOrd="0" presId="urn:microsoft.com/office/officeart/2005/8/layout/hierarchy1"/>
    <dgm:cxn modelId="{A4C9A820-1569-43D6-A7F3-2B78334E2291}" srcId="{8C7293FE-B789-4044-B5E0-64507B5BE9B4}" destId="{6A04B6B4-1406-40A5-8A49-03EC823D1D2F}" srcOrd="0" destOrd="0" parTransId="{BC967A3D-41A1-4DB7-A08F-D79E6125F15F}" sibTransId="{0873D489-9DEF-485E-A1F0-F02F6CE0C4AD}"/>
    <dgm:cxn modelId="{7BA9B301-8042-4031-8453-4BDBD6B9DB51}" srcId="{0A0EB847-317A-47A7-9305-A04281C62088}" destId="{DD986656-FDDE-4124-B2FE-DCAFC6EF93D1}" srcOrd="2" destOrd="0" parTransId="{8C677191-04A9-4E13-981F-113C193200C5}" sibTransId="{49D415BC-ECD0-44DE-BCAF-EBBA2D318C1A}"/>
    <dgm:cxn modelId="{2B5509F1-919C-4F05-BBEC-2449A3325B66}" type="presOf" srcId="{8C7293FE-B789-4044-B5E0-64507B5BE9B4}" destId="{4B8A1B02-EFD8-45AF-A0A0-A2019A7CA9BC}" srcOrd="0" destOrd="0" presId="urn:microsoft.com/office/officeart/2005/8/layout/hierarchy1"/>
    <dgm:cxn modelId="{060369D2-0742-4FFA-BA6B-5538F0B5C787}" srcId="{DDEEE315-5B69-4CE7-8BA8-AFA7B65B494F}" destId="{791DADFB-F874-408D-BB04-B9C6608C33F2}" srcOrd="0" destOrd="0" parTransId="{98818994-7D31-4B29-A235-C12B68ABB848}" sibTransId="{8B2272CE-70E8-4A21-AB7B-5F24735EBA85}"/>
    <dgm:cxn modelId="{D938D80D-C080-4F84-9B44-50D41B6EF079}" type="presOf" srcId="{CB3010AD-E915-4AE5-8432-A7BA9EA26131}" destId="{33D20843-76DE-4D66-9686-860214D3E94A}" srcOrd="0" destOrd="0" presId="urn:microsoft.com/office/officeart/2005/8/layout/hierarchy1"/>
    <dgm:cxn modelId="{6F38E7AA-AC59-4DC7-9012-7987F83614C1}" type="presOf" srcId="{57925BB6-49F3-4EAB-8473-9AADA0FE8D00}" destId="{AA65183E-B923-4414-9496-7F2E3011268B}" srcOrd="0" destOrd="0" presId="urn:microsoft.com/office/officeart/2005/8/layout/hierarchy1"/>
    <dgm:cxn modelId="{BC1A1676-2050-4172-B254-10781F79B65B}" type="presOf" srcId="{40D75285-099D-4235-AC2F-DCA90E328A30}" destId="{B723767F-DD27-488F-8C18-BF92FB10AB18}" srcOrd="0" destOrd="0" presId="urn:microsoft.com/office/officeart/2005/8/layout/hierarchy1"/>
    <dgm:cxn modelId="{0660F45A-6A2C-438B-8302-08BA94E89328}" type="presOf" srcId="{98818994-7D31-4B29-A235-C12B68ABB848}" destId="{D19AF48B-6247-4BA0-92D2-3D79F80F473B}" srcOrd="0" destOrd="0" presId="urn:microsoft.com/office/officeart/2005/8/layout/hierarchy1"/>
    <dgm:cxn modelId="{0A9678F2-4E4E-4939-88C0-F057656C1447}" type="presOf" srcId="{7516AB24-F10F-48A0-9531-DD67B49370E4}" destId="{0BAF9A3A-1105-4E67-8201-332659394695}" srcOrd="0" destOrd="0" presId="urn:microsoft.com/office/officeart/2005/8/layout/hierarchy1"/>
    <dgm:cxn modelId="{914C7B73-2E1B-4E14-BA4A-75AF5C8388CA}" type="presOf" srcId="{FFA7915D-E3A4-4F01-912E-6AA941876FF0}" destId="{3AA550D9-5502-47CC-B49F-A0C53D94FBFE}" srcOrd="0" destOrd="0" presId="urn:microsoft.com/office/officeart/2005/8/layout/hierarchy1"/>
    <dgm:cxn modelId="{6EFB76F3-D646-4EAD-8705-54DD6014470D}" srcId="{0A0EB847-317A-47A7-9305-A04281C62088}" destId="{8C7293FE-B789-4044-B5E0-64507B5BE9B4}" srcOrd="1" destOrd="0" parTransId="{A119DB2C-87E1-416C-AA3D-20E5A52657DA}" sibTransId="{9D02F196-86DF-4C05-BDA4-33FE1A37AAD2}"/>
    <dgm:cxn modelId="{B654CEE3-30B0-4D2F-9C5C-21E8F1E0F6A2}" type="presOf" srcId="{DD986656-FDDE-4124-B2FE-DCAFC6EF93D1}" destId="{67AAD1F6-83E3-4351-958D-15AFF5CC39A2}" srcOrd="0" destOrd="0" presId="urn:microsoft.com/office/officeart/2005/8/layout/hierarchy1"/>
    <dgm:cxn modelId="{3CCC2D4C-2E8A-41CB-8388-478C55788381}" type="presParOf" srcId="{AA65183E-B923-4414-9496-7F2E3011268B}" destId="{9528F591-48A2-48AE-9B48-6B01F1E2D5F2}" srcOrd="0" destOrd="0" presId="urn:microsoft.com/office/officeart/2005/8/layout/hierarchy1"/>
    <dgm:cxn modelId="{8AECE11F-A6DA-4B4F-B99D-90C3BB12ABBE}" type="presParOf" srcId="{9528F591-48A2-48AE-9B48-6B01F1E2D5F2}" destId="{CD4F2275-13D7-42E8-BE4C-C124F4A066DF}" srcOrd="0" destOrd="0" presId="urn:microsoft.com/office/officeart/2005/8/layout/hierarchy1"/>
    <dgm:cxn modelId="{5C9E32C6-720B-4CA8-83CF-96490A9112A7}" type="presParOf" srcId="{CD4F2275-13D7-42E8-BE4C-C124F4A066DF}" destId="{B7599E70-D9DE-4C95-A9BA-E3275758FFAB}" srcOrd="0" destOrd="0" presId="urn:microsoft.com/office/officeart/2005/8/layout/hierarchy1"/>
    <dgm:cxn modelId="{633E57F1-A831-44DC-837D-51B51AFE4088}" type="presParOf" srcId="{CD4F2275-13D7-42E8-BE4C-C124F4A066DF}" destId="{EC7001AB-A814-4624-912A-EC38DA17ECF0}" srcOrd="1" destOrd="0" presId="urn:microsoft.com/office/officeart/2005/8/layout/hierarchy1"/>
    <dgm:cxn modelId="{DDD65489-C697-4967-838F-6DCF55535DA2}" type="presParOf" srcId="{9528F591-48A2-48AE-9B48-6B01F1E2D5F2}" destId="{58A97809-56FC-4C51-9472-133E5A06AE15}" srcOrd="1" destOrd="0" presId="urn:microsoft.com/office/officeart/2005/8/layout/hierarchy1"/>
    <dgm:cxn modelId="{B8BDE004-A2B9-4F40-831A-E79E3957EB36}" type="presParOf" srcId="{58A97809-56FC-4C51-9472-133E5A06AE15}" destId="{D19AF48B-6247-4BA0-92D2-3D79F80F473B}" srcOrd="0" destOrd="0" presId="urn:microsoft.com/office/officeart/2005/8/layout/hierarchy1"/>
    <dgm:cxn modelId="{6763B83C-F23B-4675-81FC-2EBBD6E36A13}" type="presParOf" srcId="{58A97809-56FC-4C51-9472-133E5A06AE15}" destId="{558B02D9-595D-4F0F-A48D-B6A274DAFAD2}" srcOrd="1" destOrd="0" presId="urn:microsoft.com/office/officeart/2005/8/layout/hierarchy1"/>
    <dgm:cxn modelId="{F86D0302-E70B-46E3-A1B4-F2E6F275975E}" type="presParOf" srcId="{558B02D9-595D-4F0F-A48D-B6A274DAFAD2}" destId="{F051C8B5-E93C-4D82-BA24-088A0FF767EC}" srcOrd="0" destOrd="0" presId="urn:microsoft.com/office/officeart/2005/8/layout/hierarchy1"/>
    <dgm:cxn modelId="{747482BD-C7F6-4356-A165-F5EB3D957B3C}" type="presParOf" srcId="{F051C8B5-E93C-4D82-BA24-088A0FF767EC}" destId="{0603ECBB-7B5B-48D1-9152-D2F346FC7BB6}" srcOrd="0" destOrd="0" presId="urn:microsoft.com/office/officeart/2005/8/layout/hierarchy1"/>
    <dgm:cxn modelId="{053CFFDD-4041-4B87-BCF3-53E34F2561D6}" type="presParOf" srcId="{F051C8B5-E93C-4D82-BA24-088A0FF767EC}" destId="{24D294F6-88BB-4DD5-AF35-1DE8CCD968DD}" srcOrd="1" destOrd="0" presId="urn:microsoft.com/office/officeart/2005/8/layout/hierarchy1"/>
    <dgm:cxn modelId="{1275A78C-2B0B-41F9-839A-3919458B0C1F}" type="presParOf" srcId="{558B02D9-595D-4F0F-A48D-B6A274DAFAD2}" destId="{8AD909FE-8B2E-4378-9712-7A1D50139179}" srcOrd="1" destOrd="0" presId="urn:microsoft.com/office/officeart/2005/8/layout/hierarchy1"/>
    <dgm:cxn modelId="{11615F44-9DB2-4ED6-BA4A-5874316B1E15}" type="presParOf" srcId="{58A97809-56FC-4C51-9472-133E5A06AE15}" destId="{C8AFD7A0-6201-4C4E-95B8-AF6A259C3F90}" srcOrd="2" destOrd="0" presId="urn:microsoft.com/office/officeart/2005/8/layout/hierarchy1"/>
    <dgm:cxn modelId="{68F97B9D-A0F4-44A4-91DA-2D494CF2FA0D}" type="presParOf" srcId="{58A97809-56FC-4C51-9472-133E5A06AE15}" destId="{06F07D98-C4E9-460F-9EF0-AE457EFE2F65}" srcOrd="3" destOrd="0" presId="urn:microsoft.com/office/officeart/2005/8/layout/hierarchy1"/>
    <dgm:cxn modelId="{29717B94-EDAE-4F71-B852-DA30EAA31969}" type="presParOf" srcId="{06F07D98-C4E9-460F-9EF0-AE457EFE2F65}" destId="{A393E43C-182D-4805-BA8C-EC4A30A65E0B}" srcOrd="0" destOrd="0" presId="urn:microsoft.com/office/officeart/2005/8/layout/hierarchy1"/>
    <dgm:cxn modelId="{6B830790-98B1-4FC4-A8F5-F90727B46FEB}" type="presParOf" srcId="{A393E43C-182D-4805-BA8C-EC4A30A65E0B}" destId="{ED3D5407-66B8-4CB4-85C4-459934FB8017}" srcOrd="0" destOrd="0" presId="urn:microsoft.com/office/officeart/2005/8/layout/hierarchy1"/>
    <dgm:cxn modelId="{6862B168-88DB-4110-B921-6123CFABA657}" type="presParOf" srcId="{A393E43C-182D-4805-BA8C-EC4A30A65E0B}" destId="{53B72B9E-0D16-47EC-9752-24EFB3874CF8}" srcOrd="1" destOrd="0" presId="urn:microsoft.com/office/officeart/2005/8/layout/hierarchy1"/>
    <dgm:cxn modelId="{F664C69B-F1F4-408C-99E7-23DE9433582D}" type="presParOf" srcId="{06F07D98-C4E9-460F-9EF0-AE457EFE2F65}" destId="{432CF246-FDDD-4E41-B1FE-E686BF2CB6B0}" srcOrd="1" destOrd="0" presId="urn:microsoft.com/office/officeart/2005/8/layout/hierarchy1"/>
    <dgm:cxn modelId="{87B39CCF-6E08-446B-900F-5024B91E4CDD}" type="presParOf" srcId="{432CF246-FDDD-4E41-B1FE-E686BF2CB6B0}" destId="{2E51B4D4-B671-4829-BC6E-E3F6043577DC}" srcOrd="0" destOrd="0" presId="urn:microsoft.com/office/officeart/2005/8/layout/hierarchy1"/>
    <dgm:cxn modelId="{B155B9CD-CB36-4658-88C6-7FFA61B70955}" type="presParOf" srcId="{432CF246-FDDD-4E41-B1FE-E686BF2CB6B0}" destId="{4A50990F-BEF0-457B-9288-EB5B79C389D0}" srcOrd="1" destOrd="0" presId="urn:microsoft.com/office/officeart/2005/8/layout/hierarchy1"/>
    <dgm:cxn modelId="{6EC2E25C-B3E5-46B5-B6AF-B6719CE1A2F4}" type="presParOf" srcId="{4A50990F-BEF0-457B-9288-EB5B79C389D0}" destId="{03A26F86-17BC-4AAE-BDB8-4FDB53160CA8}" srcOrd="0" destOrd="0" presId="urn:microsoft.com/office/officeart/2005/8/layout/hierarchy1"/>
    <dgm:cxn modelId="{A1BD25C4-525B-4F79-B659-E1E80D63F798}" type="presParOf" srcId="{03A26F86-17BC-4AAE-BDB8-4FDB53160CA8}" destId="{B1F26F4F-EF32-4E15-A93C-DF6D5062A5B9}" srcOrd="0" destOrd="0" presId="urn:microsoft.com/office/officeart/2005/8/layout/hierarchy1"/>
    <dgm:cxn modelId="{DB7E4F92-788D-477A-931F-6F91ACEBD897}" type="presParOf" srcId="{03A26F86-17BC-4AAE-BDB8-4FDB53160CA8}" destId="{B1F8A592-52B1-443F-9C35-46D32075E3C4}" srcOrd="1" destOrd="0" presId="urn:microsoft.com/office/officeart/2005/8/layout/hierarchy1"/>
    <dgm:cxn modelId="{8ECE1BF1-7B34-44DB-88F3-6C4E4A9031C0}" type="presParOf" srcId="{4A50990F-BEF0-457B-9288-EB5B79C389D0}" destId="{7C129338-E4EE-45F0-95A0-F25A2B65ACA1}" srcOrd="1" destOrd="0" presId="urn:microsoft.com/office/officeart/2005/8/layout/hierarchy1"/>
    <dgm:cxn modelId="{16D6A726-0BA9-4BF8-83EC-23D8AAE27B6E}" type="presParOf" srcId="{432CF246-FDDD-4E41-B1FE-E686BF2CB6B0}" destId="{3190DB14-38BF-4686-BDE4-259566CA9486}" srcOrd="2" destOrd="0" presId="urn:microsoft.com/office/officeart/2005/8/layout/hierarchy1"/>
    <dgm:cxn modelId="{09AA4B3D-9E22-42E6-AAB6-9A2B0F6865D3}" type="presParOf" srcId="{432CF246-FDDD-4E41-B1FE-E686BF2CB6B0}" destId="{5C7FB282-521D-4862-A44D-7A5312960ACD}" srcOrd="3" destOrd="0" presId="urn:microsoft.com/office/officeart/2005/8/layout/hierarchy1"/>
    <dgm:cxn modelId="{556BF60E-CB52-49EE-A98C-E36152C77302}" type="presParOf" srcId="{5C7FB282-521D-4862-A44D-7A5312960ACD}" destId="{573D8DC9-7293-48FC-8E25-0B082382A6A7}" srcOrd="0" destOrd="0" presId="urn:microsoft.com/office/officeart/2005/8/layout/hierarchy1"/>
    <dgm:cxn modelId="{83711120-7051-4977-AEF3-9FAB5B4BD9E2}" type="presParOf" srcId="{573D8DC9-7293-48FC-8E25-0B082382A6A7}" destId="{C162C611-71AC-438D-86D4-980F3A5AC639}" srcOrd="0" destOrd="0" presId="urn:microsoft.com/office/officeart/2005/8/layout/hierarchy1"/>
    <dgm:cxn modelId="{1D5B9DEC-2458-4920-A5DB-346974E67EBC}" type="presParOf" srcId="{573D8DC9-7293-48FC-8E25-0B082382A6A7}" destId="{4B8A1B02-EFD8-45AF-A0A0-A2019A7CA9BC}" srcOrd="1" destOrd="0" presId="urn:microsoft.com/office/officeart/2005/8/layout/hierarchy1"/>
    <dgm:cxn modelId="{230A80ED-9D64-4844-9A35-27A635D4E7A9}" type="presParOf" srcId="{5C7FB282-521D-4862-A44D-7A5312960ACD}" destId="{69FB95E2-AB7A-4DAB-BAAC-18BEECB45952}" srcOrd="1" destOrd="0" presId="urn:microsoft.com/office/officeart/2005/8/layout/hierarchy1"/>
    <dgm:cxn modelId="{78A8A043-063F-4509-BD74-9C7E6BFF2EBB}" type="presParOf" srcId="{69FB95E2-AB7A-4DAB-BAAC-18BEECB45952}" destId="{85EB9B3C-12B5-432A-A875-E2CC9D04837C}" srcOrd="0" destOrd="0" presId="urn:microsoft.com/office/officeart/2005/8/layout/hierarchy1"/>
    <dgm:cxn modelId="{CF69CA9B-6851-42E8-B504-159F57A6D164}" type="presParOf" srcId="{69FB95E2-AB7A-4DAB-BAAC-18BEECB45952}" destId="{C5850F68-B682-478E-A18A-BA3769CFDFBA}" srcOrd="1" destOrd="0" presId="urn:microsoft.com/office/officeart/2005/8/layout/hierarchy1"/>
    <dgm:cxn modelId="{F072B04C-8AAD-46D7-BF36-999CBBAA04CA}" type="presParOf" srcId="{C5850F68-B682-478E-A18A-BA3769CFDFBA}" destId="{813A8173-9673-4032-8192-3134FD0CDF72}" srcOrd="0" destOrd="0" presId="urn:microsoft.com/office/officeart/2005/8/layout/hierarchy1"/>
    <dgm:cxn modelId="{8BD641E5-A90A-448A-A69E-5CD2EBD02248}" type="presParOf" srcId="{813A8173-9673-4032-8192-3134FD0CDF72}" destId="{93C4BD45-5C55-4BCB-92B9-1831D8A874FB}" srcOrd="0" destOrd="0" presId="urn:microsoft.com/office/officeart/2005/8/layout/hierarchy1"/>
    <dgm:cxn modelId="{47A24266-1F5F-410D-B8D5-61108FEFCBFC}" type="presParOf" srcId="{813A8173-9673-4032-8192-3134FD0CDF72}" destId="{6DF91D73-A6F5-4160-9098-30CC12FF218C}" srcOrd="1" destOrd="0" presId="urn:microsoft.com/office/officeart/2005/8/layout/hierarchy1"/>
    <dgm:cxn modelId="{198F4321-7342-410E-8F8B-EBBC91F76E6D}" type="presParOf" srcId="{C5850F68-B682-478E-A18A-BA3769CFDFBA}" destId="{B3680F92-E3A6-4D40-BD67-ECF624C5C010}" srcOrd="1" destOrd="0" presId="urn:microsoft.com/office/officeart/2005/8/layout/hierarchy1"/>
    <dgm:cxn modelId="{910507DB-D84B-45FD-B523-561AE9FB8C51}" type="presParOf" srcId="{69FB95E2-AB7A-4DAB-BAAC-18BEECB45952}" destId="{6D83BA1E-4A54-4B3A-AEA5-1A8BFA00B7D3}" srcOrd="2" destOrd="0" presId="urn:microsoft.com/office/officeart/2005/8/layout/hierarchy1"/>
    <dgm:cxn modelId="{5B429F8E-19E0-481E-BACC-638ADA12C6E5}" type="presParOf" srcId="{69FB95E2-AB7A-4DAB-BAAC-18BEECB45952}" destId="{9AC807C0-4B5F-46D7-B723-9FA02E867A7E}" srcOrd="3" destOrd="0" presId="urn:microsoft.com/office/officeart/2005/8/layout/hierarchy1"/>
    <dgm:cxn modelId="{C8753A9E-427B-4DC5-9435-28C6B15E8353}" type="presParOf" srcId="{9AC807C0-4B5F-46D7-B723-9FA02E867A7E}" destId="{F8ADE088-DBD3-46CE-9854-1D8B137DA037}" srcOrd="0" destOrd="0" presId="urn:microsoft.com/office/officeart/2005/8/layout/hierarchy1"/>
    <dgm:cxn modelId="{97C1A566-7DFC-45FD-9574-37861FD52028}" type="presParOf" srcId="{F8ADE088-DBD3-46CE-9854-1D8B137DA037}" destId="{D6C6DE95-DD1A-4379-8BEE-1B125328131B}" srcOrd="0" destOrd="0" presId="urn:microsoft.com/office/officeart/2005/8/layout/hierarchy1"/>
    <dgm:cxn modelId="{A0243F50-FA51-46D5-B129-E8AC300CE912}" type="presParOf" srcId="{F8ADE088-DBD3-46CE-9854-1D8B137DA037}" destId="{0BAF9A3A-1105-4E67-8201-332659394695}" srcOrd="1" destOrd="0" presId="urn:microsoft.com/office/officeart/2005/8/layout/hierarchy1"/>
    <dgm:cxn modelId="{36F6A83A-2E42-43F7-9C5E-BF1959675089}" type="presParOf" srcId="{9AC807C0-4B5F-46D7-B723-9FA02E867A7E}" destId="{8B3ECA62-AD66-4B1F-8157-3E77796405AB}" srcOrd="1" destOrd="0" presId="urn:microsoft.com/office/officeart/2005/8/layout/hierarchy1"/>
    <dgm:cxn modelId="{F6245142-6CD2-4E01-A953-8201B92C91AB}" type="presParOf" srcId="{69FB95E2-AB7A-4DAB-BAAC-18BEECB45952}" destId="{3AA550D9-5502-47CC-B49F-A0C53D94FBFE}" srcOrd="4" destOrd="0" presId="urn:microsoft.com/office/officeart/2005/8/layout/hierarchy1"/>
    <dgm:cxn modelId="{D806B362-11A1-4783-8388-EC8957EAADD3}" type="presParOf" srcId="{69FB95E2-AB7A-4DAB-BAAC-18BEECB45952}" destId="{3733FD25-E1A1-4D85-B81F-523D84F95180}" srcOrd="5" destOrd="0" presId="urn:microsoft.com/office/officeart/2005/8/layout/hierarchy1"/>
    <dgm:cxn modelId="{D2B1C9F7-00C6-4B6C-88FA-AC2C151EC778}" type="presParOf" srcId="{3733FD25-E1A1-4D85-B81F-523D84F95180}" destId="{46897D43-022E-441A-BDD7-C31A63D0BE84}" srcOrd="0" destOrd="0" presId="urn:microsoft.com/office/officeart/2005/8/layout/hierarchy1"/>
    <dgm:cxn modelId="{14A02AF4-CCF0-4AB9-8AB8-0B564D23DE66}" type="presParOf" srcId="{46897D43-022E-441A-BDD7-C31A63D0BE84}" destId="{9D52F531-8A67-487B-A6AC-DE004CEB5E7F}" srcOrd="0" destOrd="0" presId="urn:microsoft.com/office/officeart/2005/8/layout/hierarchy1"/>
    <dgm:cxn modelId="{91DA65CD-D753-4645-A8DE-832EBDD3727A}" type="presParOf" srcId="{46897D43-022E-441A-BDD7-C31A63D0BE84}" destId="{33D20843-76DE-4D66-9686-860214D3E94A}" srcOrd="1" destOrd="0" presId="urn:microsoft.com/office/officeart/2005/8/layout/hierarchy1"/>
    <dgm:cxn modelId="{2B6C0ED4-C0D9-42CC-B205-1F278739B4E7}" type="presParOf" srcId="{3733FD25-E1A1-4D85-B81F-523D84F95180}" destId="{2984F128-D9C2-4FD2-A073-AFE8901452F9}" srcOrd="1" destOrd="0" presId="urn:microsoft.com/office/officeart/2005/8/layout/hierarchy1"/>
    <dgm:cxn modelId="{BF34C980-7B0D-4CE0-9A26-670F4A838938}" type="presParOf" srcId="{69FB95E2-AB7A-4DAB-BAAC-18BEECB45952}" destId="{6E96CD2E-E2CE-4439-A227-8F4F9E8BCFDD}" srcOrd="6" destOrd="0" presId="urn:microsoft.com/office/officeart/2005/8/layout/hierarchy1"/>
    <dgm:cxn modelId="{2995F826-4649-4D41-B220-DFAA29551CA4}" type="presParOf" srcId="{69FB95E2-AB7A-4DAB-BAAC-18BEECB45952}" destId="{F87B19F9-EE73-4CD5-87E8-194BC8BBF5E1}" srcOrd="7" destOrd="0" presId="urn:microsoft.com/office/officeart/2005/8/layout/hierarchy1"/>
    <dgm:cxn modelId="{BB505A6B-8F12-4C9E-896D-0A5C11023B90}" type="presParOf" srcId="{F87B19F9-EE73-4CD5-87E8-194BC8BBF5E1}" destId="{5D6E43FC-B21D-43B0-91D8-63AAB36D45A9}" srcOrd="0" destOrd="0" presId="urn:microsoft.com/office/officeart/2005/8/layout/hierarchy1"/>
    <dgm:cxn modelId="{DA868852-D7DC-47A1-913F-FFF0E74A99C7}" type="presParOf" srcId="{5D6E43FC-B21D-43B0-91D8-63AAB36D45A9}" destId="{D9E0640D-B898-4989-93F0-0EC68F89E502}" srcOrd="0" destOrd="0" presId="urn:microsoft.com/office/officeart/2005/8/layout/hierarchy1"/>
    <dgm:cxn modelId="{BE9B5348-F59E-4D75-B0FA-CB60A04D8CFD}" type="presParOf" srcId="{5D6E43FC-B21D-43B0-91D8-63AAB36D45A9}" destId="{B723767F-DD27-488F-8C18-BF92FB10AB18}" srcOrd="1" destOrd="0" presId="urn:microsoft.com/office/officeart/2005/8/layout/hierarchy1"/>
    <dgm:cxn modelId="{E2C4EA96-8913-46B0-BABA-4E0645A3C3ED}" type="presParOf" srcId="{F87B19F9-EE73-4CD5-87E8-194BC8BBF5E1}" destId="{EEB125E4-AFDF-43EB-9567-D6616C3A3C85}" srcOrd="1" destOrd="0" presId="urn:microsoft.com/office/officeart/2005/8/layout/hierarchy1"/>
    <dgm:cxn modelId="{3D30A7BD-2D51-44A4-BDE2-835C22EBE4EF}" type="presParOf" srcId="{432CF246-FDDD-4E41-B1FE-E686BF2CB6B0}" destId="{7408362F-E14A-422C-BBB2-37EC0C43361E}" srcOrd="4" destOrd="0" presId="urn:microsoft.com/office/officeart/2005/8/layout/hierarchy1"/>
    <dgm:cxn modelId="{1903916B-F658-4524-BBB6-1390A5EF31EE}" type="presParOf" srcId="{432CF246-FDDD-4E41-B1FE-E686BF2CB6B0}" destId="{671400FF-C5A0-4650-A6C7-DE1EB8EDDF86}" srcOrd="5" destOrd="0" presId="urn:microsoft.com/office/officeart/2005/8/layout/hierarchy1"/>
    <dgm:cxn modelId="{AF79995D-9A9F-4000-88CE-32A24D6EEDC2}" type="presParOf" srcId="{671400FF-C5A0-4650-A6C7-DE1EB8EDDF86}" destId="{9AC7D8B8-6441-4355-831E-06F9712C42BF}" srcOrd="0" destOrd="0" presId="urn:microsoft.com/office/officeart/2005/8/layout/hierarchy1"/>
    <dgm:cxn modelId="{BFEA3F99-1899-4266-BE75-228D053E9163}" type="presParOf" srcId="{9AC7D8B8-6441-4355-831E-06F9712C42BF}" destId="{7816B26C-D755-45A6-A2CA-8799405F9D58}" srcOrd="0" destOrd="0" presId="urn:microsoft.com/office/officeart/2005/8/layout/hierarchy1"/>
    <dgm:cxn modelId="{202C7AE7-530E-4CE5-9A12-9D90D7131566}" type="presParOf" srcId="{9AC7D8B8-6441-4355-831E-06F9712C42BF}" destId="{67AAD1F6-83E3-4351-958D-15AFF5CC39A2}" srcOrd="1" destOrd="0" presId="urn:microsoft.com/office/officeart/2005/8/layout/hierarchy1"/>
    <dgm:cxn modelId="{CDCA6AB8-8E4A-45D3-BC2E-0226E62BF6C4}" type="presParOf" srcId="{671400FF-C5A0-4650-A6C7-DE1EB8EDDF86}" destId="{251D892B-D96B-461A-B889-AFE2E2D06975}" srcOrd="1" destOrd="0" presId="urn:microsoft.com/office/officeart/2005/8/layout/hierarchy1"/>
    <dgm:cxn modelId="{8F98C874-6EF4-4C6F-9C4B-D73FA057583C}" type="presParOf" srcId="{58A97809-56FC-4C51-9472-133E5A06AE15}" destId="{DCDDAC27-091C-4EF5-907C-A1C487335FA4}" srcOrd="4" destOrd="0" presId="urn:microsoft.com/office/officeart/2005/8/layout/hierarchy1"/>
    <dgm:cxn modelId="{27443D84-ACB8-45EC-A66B-FA08BD9D0486}" type="presParOf" srcId="{58A97809-56FC-4C51-9472-133E5A06AE15}" destId="{EFA72717-049D-43D5-B840-1EE5F9542857}" srcOrd="5" destOrd="0" presId="urn:microsoft.com/office/officeart/2005/8/layout/hierarchy1"/>
    <dgm:cxn modelId="{02CCE068-BE09-4C05-97F5-9E2EB680B3E0}" type="presParOf" srcId="{EFA72717-049D-43D5-B840-1EE5F9542857}" destId="{00AC296F-5ECB-4E27-A3A4-BF9DBAE2E4D4}" srcOrd="0" destOrd="0" presId="urn:microsoft.com/office/officeart/2005/8/layout/hierarchy1"/>
    <dgm:cxn modelId="{59509246-A195-411C-9BEA-6DDB279C5511}" type="presParOf" srcId="{00AC296F-5ECB-4E27-A3A4-BF9DBAE2E4D4}" destId="{6FE98DDE-847D-47EA-8DA1-F60343D201B6}" srcOrd="0" destOrd="0" presId="urn:microsoft.com/office/officeart/2005/8/layout/hierarchy1"/>
    <dgm:cxn modelId="{B5B91BE3-1A4F-48BC-877A-DAF591F7A6DB}" type="presParOf" srcId="{00AC296F-5ECB-4E27-A3A4-BF9DBAE2E4D4}" destId="{2E85606C-C971-4AF9-AB15-541893DE01DB}" srcOrd="1" destOrd="0" presId="urn:microsoft.com/office/officeart/2005/8/layout/hierarchy1"/>
    <dgm:cxn modelId="{966900F7-A192-4331-B65E-00570C9A0AB7}" type="presParOf" srcId="{EFA72717-049D-43D5-B840-1EE5F9542857}" destId="{7860D42D-E004-44C9-AF87-F9B204B5EC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DAC27-091C-4EF5-907C-A1C487335FA4}">
      <dsp:nvSpPr>
        <dsp:cNvPr id="0" name=""/>
        <dsp:cNvSpPr/>
      </dsp:nvSpPr>
      <dsp:spPr>
        <a:xfrm>
          <a:off x="3704428" y="901655"/>
          <a:ext cx="1733295" cy="412445"/>
        </a:xfrm>
        <a:custGeom>
          <a:avLst/>
          <a:gdLst/>
          <a:ahLst/>
          <a:cxnLst/>
          <a:rect l="0" t="0" r="0" b="0"/>
          <a:pathLst>
            <a:path>
              <a:moveTo>
                <a:pt x="0" y="0"/>
              </a:moveTo>
              <a:lnTo>
                <a:pt x="0" y="281069"/>
              </a:lnTo>
              <a:lnTo>
                <a:pt x="1733295" y="281069"/>
              </a:lnTo>
              <a:lnTo>
                <a:pt x="1733295" y="412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8362F-E14A-422C-BBB2-37EC0C43361E}">
      <dsp:nvSpPr>
        <dsp:cNvPr id="0" name=""/>
        <dsp:cNvSpPr/>
      </dsp:nvSpPr>
      <dsp:spPr>
        <a:xfrm>
          <a:off x="3704428" y="2214626"/>
          <a:ext cx="1733295" cy="412445"/>
        </a:xfrm>
        <a:custGeom>
          <a:avLst/>
          <a:gdLst/>
          <a:ahLst/>
          <a:cxnLst/>
          <a:rect l="0" t="0" r="0" b="0"/>
          <a:pathLst>
            <a:path>
              <a:moveTo>
                <a:pt x="0" y="0"/>
              </a:moveTo>
              <a:lnTo>
                <a:pt x="0" y="281069"/>
              </a:lnTo>
              <a:lnTo>
                <a:pt x="1733295" y="281069"/>
              </a:lnTo>
              <a:lnTo>
                <a:pt x="1733295"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6CD2E-E2CE-4439-A227-8F4F9E8BCFDD}">
      <dsp:nvSpPr>
        <dsp:cNvPr id="0" name=""/>
        <dsp:cNvSpPr/>
      </dsp:nvSpPr>
      <dsp:spPr>
        <a:xfrm>
          <a:off x="3704428" y="3527598"/>
          <a:ext cx="2599943" cy="412445"/>
        </a:xfrm>
        <a:custGeom>
          <a:avLst/>
          <a:gdLst/>
          <a:ahLst/>
          <a:cxnLst/>
          <a:rect l="0" t="0" r="0" b="0"/>
          <a:pathLst>
            <a:path>
              <a:moveTo>
                <a:pt x="0" y="0"/>
              </a:moveTo>
              <a:lnTo>
                <a:pt x="0" y="281069"/>
              </a:lnTo>
              <a:lnTo>
                <a:pt x="2599943" y="281069"/>
              </a:lnTo>
              <a:lnTo>
                <a:pt x="2599943"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A550D9-5502-47CC-B49F-A0C53D94FBFE}">
      <dsp:nvSpPr>
        <dsp:cNvPr id="0" name=""/>
        <dsp:cNvSpPr/>
      </dsp:nvSpPr>
      <dsp:spPr>
        <a:xfrm>
          <a:off x="3704428" y="3527598"/>
          <a:ext cx="866647" cy="412445"/>
        </a:xfrm>
        <a:custGeom>
          <a:avLst/>
          <a:gdLst/>
          <a:ahLst/>
          <a:cxnLst/>
          <a:rect l="0" t="0" r="0" b="0"/>
          <a:pathLst>
            <a:path>
              <a:moveTo>
                <a:pt x="0" y="0"/>
              </a:moveTo>
              <a:lnTo>
                <a:pt x="0" y="281069"/>
              </a:lnTo>
              <a:lnTo>
                <a:pt x="866647" y="281069"/>
              </a:lnTo>
              <a:lnTo>
                <a:pt x="866647"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83BA1E-4A54-4B3A-AEA5-1A8BFA00B7D3}">
      <dsp:nvSpPr>
        <dsp:cNvPr id="0" name=""/>
        <dsp:cNvSpPr/>
      </dsp:nvSpPr>
      <dsp:spPr>
        <a:xfrm>
          <a:off x="2837780" y="3527598"/>
          <a:ext cx="866647" cy="412445"/>
        </a:xfrm>
        <a:custGeom>
          <a:avLst/>
          <a:gdLst/>
          <a:ahLst/>
          <a:cxnLst/>
          <a:rect l="0" t="0" r="0" b="0"/>
          <a:pathLst>
            <a:path>
              <a:moveTo>
                <a:pt x="866647" y="0"/>
              </a:moveTo>
              <a:lnTo>
                <a:pt x="866647" y="281069"/>
              </a:lnTo>
              <a:lnTo>
                <a:pt x="0" y="281069"/>
              </a:lnTo>
              <a:lnTo>
                <a:pt x="0"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EB9B3C-12B5-432A-A875-E2CC9D04837C}">
      <dsp:nvSpPr>
        <dsp:cNvPr id="0" name=""/>
        <dsp:cNvSpPr/>
      </dsp:nvSpPr>
      <dsp:spPr>
        <a:xfrm>
          <a:off x="1104484" y="3527598"/>
          <a:ext cx="2599943" cy="412445"/>
        </a:xfrm>
        <a:custGeom>
          <a:avLst/>
          <a:gdLst/>
          <a:ahLst/>
          <a:cxnLst/>
          <a:rect l="0" t="0" r="0" b="0"/>
          <a:pathLst>
            <a:path>
              <a:moveTo>
                <a:pt x="2599943" y="0"/>
              </a:moveTo>
              <a:lnTo>
                <a:pt x="2599943" y="281069"/>
              </a:lnTo>
              <a:lnTo>
                <a:pt x="0" y="281069"/>
              </a:lnTo>
              <a:lnTo>
                <a:pt x="0"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0DB14-38BF-4686-BDE4-259566CA9486}">
      <dsp:nvSpPr>
        <dsp:cNvPr id="0" name=""/>
        <dsp:cNvSpPr/>
      </dsp:nvSpPr>
      <dsp:spPr>
        <a:xfrm>
          <a:off x="3658708" y="2214626"/>
          <a:ext cx="91440" cy="412445"/>
        </a:xfrm>
        <a:custGeom>
          <a:avLst/>
          <a:gdLst/>
          <a:ahLst/>
          <a:cxnLst/>
          <a:rect l="0" t="0" r="0" b="0"/>
          <a:pathLst>
            <a:path>
              <a:moveTo>
                <a:pt x="45720" y="0"/>
              </a:moveTo>
              <a:lnTo>
                <a:pt x="45720"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1B4D4-B671-4829-BC6E-E3F6043577DC}">
      <dsp:nvSpPr>
        <dsp:cNvPr id="0" name=""/>
        <dsp:cNvSpPr/>
      </dsp:nvSpPr>
      <dsp:spPr>
        <a:xfrm>
          <a:off x="1971132" y="2214626"/>
          <a:ext cx="1733295" cy="412445"/>
        </a:xfrm>
        <a:custGeom>
          <a:avLst/>
          <a:gdLst/>
          <a:ahLst/>
          <a:cxnLst/>
          <a:rect l="0" t="0" r="0" b="0"/>
          <a:pathLst>
            <a:path>
              <a:moveTo>
                <a:pt x="1733295" y="0"/>
              </a:moveTo>
              <a:lnTo>
                <a:pt x="1733295" y="281069"/>
              </a:lnTo>
              <a:lnTo>
                <a:pt x="0" y="281069"/>
              </a:lnTo>
              <a:lnTo>
                <a:pt x="0" y="412445"/>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FD7A0-6201-4C4E-95B8-AF6A259C3F90}">
      <dsp:nvSpPr>
        <dsp:cNvPr id="0" name=""/>
        <dsp:cNvSpPr/>
      </dsp:nvSpPr>
      <dsp:spPr>
        <a:xfrm>
          <a:off x="3658708" y="901655"/>
          <a:ext cx="91440" cy="412445"/>
        </a:xfrm>
        <a:custGeom>
          <a:avLst/>
          <a:gdLst/>
          <a:ahLst/>
          <a:cxnLst/>
          <a:rect l="0" t="0" r="0" b="0"/>
          <a:pathLst>
            <a:path>
              <a:moveTo>
                <a:pt x="45720" y="0"/>
              </a:moveTo>
              <a:lnTo>
                <a:pt x="45720" y="412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AF48B-6247-4BA0-92D2-3D79F80F473B}">
      <dsp:nvSpPr>
        <dsp:cNvPr id="0" name=""/>
        <dsp:cNvSpPr/>
      </dsp:nvSpPr>
      <dsp:spPr>
        <a:xfrm>
          <a:off x="1971132" y="901655"/>
          <a:ext cx="1733295" cy="412445"/>
        </a:xfrm>
        <a:custGeom>
          <a:avLst/>
          <a:gdLst/>
          <a:ahLst/>
          <a:cxnLst/>
          <a:rect l="0" t="0" r="0" b="0"/>
          <a:pathLst>
            <a:path>
              <a:moveTo>
                <a:pt x="1733295" y="0"/>
              </a:moveTo>
              <a:lnTo>
                <a:pt x="1733295" y="281069"/>
              </a:lnTo>
              <a:lnTo>
                <a:pt x="0" y="281069"/>
              </a:lnTo>
              <a:lnTo>
                <a:pt x="0" y="4124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599E70-D9DE-4C95-A9BA-E3275758FFAB}">
      <dsp:nvSpPr>
        <dsp:cNvPr id="0" name=""/>
        <dsp:cNvSpPr/>
      </dsp:nvSpPr>
      <dsp:spPr>
        <a:xfrm>
          <a:off x="2995352" y="1129"/>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7001AB-A814-4624-912A-EC38DA17ECF0}">
      <dsp:nvSpPr>
        <dsp:cNvPr id="0" name=""/>
        <dsp:cNvSpPr/>
      </dsp:nvSpPr>
      <dsp:spPr>
        <a:xfrm>
          <a:off x="3152925" y="150822"/>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国家</a:t>
          </a:r>
        </a:p>
      </dsp:txBody>
      <dsp:txXfrm>
        <a:off x="3179301" y="177198"/>
        <a:ext cx="1365399" cy="847774"/>
      </dsp:txXfrm>
    </dsp:sp>
    <dsp:sp modelId="{0603ECBB-7B5B-48D1-9152-D2F346FC7BB6}">
      <dsp:nvSpPr>
        <dsp:cNvPr id="0" name=""/>
        <dsp:cNvSpPr/>
      </dsp:nvSpPr>
      <dsp:spPr>
        <a:xfrm>
          <a:off x="1262056" y="1314100"/>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294F6-88BB-4DD5-AF35-1DE8CCD968DD}">
      <dsp:nvSpPr>
        <dsp:cNvPr id="0" name=""/>
        <dsp:cNvSpPr/>
      </dsp:nvSpPr>
      <dsp:spPr>
        <a:xfrm>
          <a:off x="1419629" y="1463794"/>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直辖市</a:t>
          </a:r>
        </a:p>
      </dsp:txBody>
      <dsp:txXfrm>
        <a:off x="1446005" y="1490170"/>
        <a:ext cx="1365399" cy="847774"/>
      </dsp:txXfrm>
    </dsp:sp>
    <dsp:sp modelId="{ED3D5407-66B8-4CB4-85C4-459934FB8017}">
      <dsp:nvSpPr>
        <dsp:cNvPr id="0" name=""/>
        <dsp:cNvSpPr/>
      </dsp:nvSpPr>
      <dsp:spPr>
        <a:xfrm>
          <a:off x="2995352" y="1314100"/>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2B9E-0D16-47EC-9752-24EFB3874CF8}">
      <dsp:nvSpPr>
        <dsp:cNvPr id="0" name=""/>
        <dsp:cNvSpPr/>
      </dsp:nvSpPr>
      <dsp:spPr>
        <a:xfrm>
          <a:off x="3152925" y="1463794"/>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省</a:t>
          </a:r>
        </a:p>
      </dsp:txBody>
      <dsp:txXfrm>
        <a:off x="3179301" y="1490170"/>
        <a:ext cx="1365399" cy="847774"/>
      </dsp:txXfrm>
    </dsp:sp>
    <dsp:sp modelId="{B1F26F4F-EF32-4E15-A93C-DF6D5062A5B9}">
      <dsp:nvSpPr>
        <dsp:cNvPr id="0" name=""/>
        <dsp:cNvSpPr/>
      </dsp:nvSpPr>
      <dsp:spPr>
        <a:xfrm>
          <a:off x="1262056" y="2627072"/>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F8A592-52B1-443F-9C35-46D32075E3C4}">
      <dsp:nvSpPr>
        <dsp:cNvPr id="0" name=""/>
        <dsp:cNvSpPr/>
      </dsp:nvSpPr>
      <dsp:spPr>
        <a:xfrm>
          <a:off x="1419629" y="2776766"/>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副省级市</a:t>
          </a:r>
        </a:p>
      </dsp:txBody>
      <dsp:txXfrm>
        <a:off x="1446005" y="2803142"/>
        <a:ext cx="1365399" cy="847774"/>
      </dsp:txXfrm>
    </dsp:sp>
    <dsp:sp modelId="{C162C611-71AC-438D-86D4-980F3A5AC639}">
      <dsp:nvSpPr>
        <dsp:cNvPr id="0" name=""/>
        <dsp:cNvSpPr/>
      </dsp:nvSpPr>
      <dsp:spPr>
        <a:xfrm>
          <a:off x="2995352" y="2627072"/>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8A1B02-EFD8-45AF-A0A0-A2019A7CA9BC}">
      <dsp:nvSpPr>
        <dsp:cNvPr id="0" name=""/>
        <dsp:cNvSpPr/>
      </dsp:nvSpPr>
      <dsp:spPr>
        <a:xfrm>
          <a:off x="3152925" y="2776766"/>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地级市</a:t>
          </a:r>
        </a:p>
      </dsp:txBody>
      <dsp:txXfrm>
        <a:off x="3179301" y="2803142"/>
        <a:ext cx="1365399" cy="847774"/>
      </dsp:txXfrm>
    </dsp:sp>
    <dsp:sp modelId="{93C4BD45-5C55-4BCB-92B9-1831D8A874FB}">
      <dsp:nvSpPr>
        <dsp:cNvPr id="0" name=""/>
        <dsp:cNvSpPr/>
      </dsp:nvSpPr>
      <dsp:spPr>
        <a:xfrm>
          <a:off x="395408" y="3940044"/>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91D73-A6F5-4160-9098-30CC12FF218C}">
      <dsp:nvSpPr>
        <dsp:cNvPr id="0" name=""/>
        <dsp:cNvSpPr/>
      </dsp:nvSpPr>
      <dsp:spPr>
        <a:xfrm>
          <a:off x="552981" y="4089737"/>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CN" altLang="en-US" sz="2400" kern="1200" dirty="0"/>
            <a:t>县级市</a:t>
          </a:r>
        </a:p>
        <a:p>
          <a:pPr marL="0" lvl="0" algn="ctr" defTabSz="1066800">
            <a:lnSpc>
              <a:spcPct val="90000"/>
            </a:lnSpc>
            <a:spcBef>
              <a:spcPct val="0"/>
            </a:spcBef>
            <a:spcAft>
              <a:spcPct val="35000"/>
            </a:spcAft>
            <a:buNone/>
          </a:pPr>
          <a:endParaRPr lang="zh-CN" altLang="en-US" sz="2400" kern="1200" dirty="0"/>
        </a:p>
      </dsp:txBody>
      <dsp:txXfrm>
        <a:off x="579357" y="4116113"/>
        <a:ext cx="1365399" cy="847774"/>
      </dsp:txXfrm>
    </dsp:sp>
    <dsp:sp modelId="{D6C6DE95-DD1A-4379-8BEE-1B125328131B}">
      <dsp:nvSpPr>
        <dsp:cNvPr id="0" name=""/>
        <dsp:cNvSpPr/>
      </dsp:nvSpPr>
      <dsp:spPr>
        <a:xfrm>
          <a:off x="2128704" y="3940044"/>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AF9A3A-1105-4E67-8201-332659394695}">
      <dsp:nvSpPr>
        <dsp:cNvPr id="0" name=""/>
        <dsp:cNvSpPr/>
      </dsp:nvSpPr>
      <dsp:spPr>
        <a:xfrm>
          <a:off x="2286277" y="4089737"/>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县</a:t>
          </a:r>
        </a:p>
      </dsp:txBody>
      <dsp:txXfrm>
        <a:off x="2312653" y="4116113"/>
        <a:ext cx="1365399" cy="847774"/>
      </dsp:txXfrm>
    </dsp:sp>
    <dsp:sp modelId="{9D52F531-8A67-487B-A6AC-DE004CEB5E7F}">
      <dsp:nvSpPr>
        <dsp:cNvPr id="0" name=""/>
        <dsp:cNvSpPr/>
      </dsp:nvSpPr>
      <dsp:spPr>
        <a:xfrm>
          <a:off x="3862000" y="3940044"/>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20843-76DE-4D66-9686-860214D3E94A}">
      <dsp:nvSpPr>
        <dsp:cNvPr id="0" name=""/>
        <dsp:cNvSpPr/>
      </dsp:nvSpPr>
      <dsp:spPr>
        <a:xfrm>
          <a:off x="4019573" y="4089737"/>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自治县</a:t>
          </a:r>
        </a:p>
      </dsp:txBody>
      <dsp:txXfrm>
        <a:off x="4045949" y="4116113"/>
        <a:ext cx="1365399" cy="847774"/>
      </dsp:txXfrm>
    </dsp:sp>
    <dsp:sp modelId="{D9E0640D-B898-4989-93F0-0EC68F89E502}">
      <dsp:nvSpPr>
        <dsp:cNvPr id="0" name=""/>
        <dsp:cNvSpPr/>
      </dsp:nvSpPr>
      <dsp:spPr>
        <a:xfrm>
          <a:off x="5595296" y="3940044"/>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3767F-DD27-488F-8C18-BF92FB10AB18}">
      <dsp:nvSpPr>
        <dsp:cNvPr id="0" name=""/>
        <dsp:cNvSpPr/>
      </dsp:nvSpPr>
      <dsp:spPr>
        <a:xfrm>
          <a:off x="5752869" y="4089737"/>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旗</a:t>
          </a:r>
        </a:p>
      </dsp:txBody>
      <dsp:txXfrm>
        <a:off x="5779245" y="4116113"/>
        <a:ext cx="1365399" cy="847774"/>
      </dsp:txXfrm>
    </dsp:sp>
    <dsp:sp modelId="{7816B26C-D755-45A6-A2CA-8799405F9D58}">
      <dsp:nvSpPr>
        <dsp:cNvPr id="0" name=""/>
        <dsp:cNvSpPr/>
      </dsp:nvSpPr>
      <dsp:spPr>
        <a:xfrm>
          <a:off x="4728648" y="2627072"/>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AAD1F6-83E3-4351-958D-15AFF5CC39A2}">
      <dsp:nvSpPr>
        <dsp:cNvPr id="0" name=""/>
        <dsp:cNvSpPr/>
      </dsp:nvSpPr>
      <dsp:spPr>
        <a:xfrm>
          <a:off x="4886221" y="2776766"/>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州、盟</a:t>
          </a:r>
        </a:p>
      </dsp:txBody>
      <dsp:txXfrm>
        <a:off x="4912597" y="2803142"/>
        <a:ext cx="1365399" cy="847774"/>
      </dsp:txXfrm>
    </dsp:sp>
    <dsp:sp modelId="{6FE98DDE-847D-47EA-8DA1-F60343D201B6}">
      <dsp:nvSpPr>
        <dsp:cNvPr id="0" name=""/>
        <dsp:cNvSpPr/>
      </dsp:nvSpPr>
      <dsp:spPr>
        <a:xfrm>
          <a:off x="4728648" y="1314100"/>
          <a:ext cx="1418151" cy="9005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85606C-C971-4AF9-AB15-541893DE01DB}">
      <dsp:nvSpPr>
        <dsp:cNvPr id="0" name=""/>
        <dsp:cNvSpPr/>
      </dsp:nvSpPr>
      <dsp:spPr>
        <a:xfrm>
          <a:off x="4886221" y="1463794"/>
          <a:ext cx="1418151" cy="90052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a:t>自治区</a:t>
          </a:r>
        </a:p>
      </dsp:txBody>
      <dsp:txXfrm>
        <a:off x="4912597" y="1490170"/>
        <a:ext cx="1365399" cy="8477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8034E-BA2E-D845-B6BD-C7C6BA983709}" type="datetimeFigureOut">
              <a:rPr kumimoji="1" lang="zh-CN" altLang="en-US" smtClean="0"/>
              <a:t>23/6/7</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99D948-6280-1A4E-A0C5-D312E199AADA}" type="slidenum">
              <a:rPr kumimoji="1" lang="zh-CN" altLang="en-US" smtClean="0"/>
              <a:t>‹#›</a:t>
            </a:fld>
            <a:endParaRPr kumimoji="1" lang="zh-CN" altLang="en-US"/>
          </a:p>
        </p:txBody>
      </p:sp>
    </p:spTree>
    <p:extLst>
      <p:ext uri="{BB962C8B-B14F-4D97-AF65-F5344CB8AC3E}">
        <p14:creationId xmlns:p14="http://schemas.microsoft.com/office/powerpoint/2010/main" val="990902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F8AA6-F298-7F48-B9CF-8738F82AB8F3}" type="datetimeFigureOut">
              <a:rPr kumimoji="1" lang="zh-CN" altLang="en-US" smtClean="0"/>
              <a:t>23/6/7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9FD5B-2E40-6C42-8845-71A5539E3BD9}" type="slidenum">
              <a:rPr kumimoji="1" lang="zh-CN" altLang="en-US" smtClean="0"/>
              <a:t>‹#›</a:t>
            </a:fld>
            <a:endParaRPr kumimoji="1" lang="zh-CN" altLang="en-US"/>
          </a:p>
        </p:txBody>
      </p:sp>
    </p:spTree>
    <p:extLst>
      <p:ext uri="{BB962C8B-B14F-4D97-AF65-F5344CB8AC3E}">
        <p14:creationId xmlns:p14="http://schemas.microsoft.com/office/powerpoint/2010/main" val="73232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进入率</a:t>
            </a:r>
            <a:r>
              <a:rPr kumimoji="1" lang="en-US" altLang="zh-CN" dirty="0" smtClean="0"/>
              <a:t>=</a:t>
            </a:r>
            <a:r>
              <a:rPr kumimoji="1" lang="zh-CN" altLang="en-US" dirty="0" smtClean="0"/>
              <a:t>当年新晋升为厅级官员数量占厅级官员比重。县处级、厅局级和省部级官员的进入率较高，没有呈现出明显的党代会周期。</a:t>
            </a:r>
            <a:endParaRPr kumimoji="1" lang="en-US" altLang="zh-CN" dirty="0" smtClean="0"/>
          </a:p>
        </p:txBody>
      </p:sp>
      <p:sp>
        <p:nvSpPr>
          <p:cNvPr id="4" name="幻灯片编号占位符 3"/>
          <p:cNvSpPr>
            <a:spLocks noGrp="1"/>
          </p:cNvSpPr>
          <p:nvPr>
            <p:ph type="sldNum" sz="quarter" idx="10"/>
          </p:nvPr>
        </p:nvSpPr>
        <p:spPr/>
        <p:txBody>
          <a:bodyPr/>
          <a:lstStyle/>
          <a:p>
            <a:fld id="{F869FD5B-2E40-6C42-8845-71A5539E3BD9}" type="slidenum">
              <a:rPr kumimoji="1" lang="zh-CN" altLang="en-US" smtClean="0"/>
              <a:t>8</a:t>
            </a:fld>
            <a:endParaRPr kumimoji="1" lang="zh-CN" altLang="en-US"/>
          </a:p>
        </p:txBody>
      </p:sp>
    </p:spTree>
    <p:extLst>
      <p:ext uri="{BB962C8B-B14F-4D97-AF65-F5344CB8AC3E}">
        <p14:creationId xmlns:p14="http://schemas.microsoft.com/office/powerpoint/2010/main" val="1612453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最直白的理解，就是县处级晋升为厅局级，厅局级晋升为省部级，省部级晋升为国家级。</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晋升率</a:t>
            </a:r>
            <a:r>
              <a:rPr kumimoji="1" lang="en-US" altLang="zh-CN" dirty="0" smtClean="0"/>
              <a:t>=</a:t>
            </a:r>
            <a:r>
              <a:rPr kumimoji="1" lang="zh-CN" altLang="en-US" dirty="0" smtClean="0"/>
              <a:t>当年新晋升为厅级官员数量占处级官员比重（县处级和厅局级）。</a:t>
            </a:r>
            <a:endParaRPr kumimoji="1"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dirty="0" smtClean="0"/>
              <a:t>县处级的晋升率不到</a:t>
            </a:r>
            <a:r>
              <a:rPr kumimoji="1" lang="en-US" altLang="zh-CN" dirty="0" smtClean="0"/>
              <a:t>1%</a:t>
            </a:r>
            <a:r>
              <a:rPr kumimoji="1" lang="zh-CN" altLang="en-US" dirty="0" smtClean="0"/>
              <a:t>，厅局级的晋升率不到</a:t>
            </a:r>
            <a:r>
              <a:rPr kumimoji="1" lang="en-US" altLang="zh-CN" dirty="0" smtClean="0"/>
              <a:t>0.5%</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F869FD5B-2E40-6C42-8845-71A5539E3BD9}" type="slidenum">
              <a:rPr kumimoji="1" lang="zh-CN" altLang="en-US" smtClean="0"/>
              <a:t>9</a:t>
            </a:fld>
            <a:endParaRPr kumimoji="1" lang="zh-CN" altLang="en-US"/>
          </a:p>
        </p:txBody>
      </p:sp>
    </p:spTree>
    <p:extLst>
      <p:ext uri="{BB962C8B-B14F-4D97-AF65-F5344CB8AC3E}">
        <p14:creationId xmlns:p14="http://schemas.microsoft.com/office/powerpoint/2010/main" val="1798729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F869FD5B-2E40-6C42-8845-71A5539E3BD9}" type="slidenum">
              <a:rPr kumimoji="1" lang="zh-CN" altLang="en-US" smtClean="0"/>
              <a:t>23</a:t>
            </a:fld>
            <a:endParaRPr kumimoji="1" lang="zh-CN" altLang="en-US"/>
          </a:p>
        </p:txBody>
      </p:sp>
    </p:spTree>
    <p:extLst>
      <p:ext uri="{BB962C8B-B14F-4D97-AF65-F5344CB8AC3E}">
        <p14:creationId xmlns:p14="http://schemas.microsoft.com/office/powerpoint/2010/main" val="2087406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lgn="l">
              <a:defRPr/>
            </a:lvl1p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8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182964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58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ctr"/>
          <a:lstStyle>
            <a:lvl1pPr marL="91440" indent="-91440">
              <a:buFont typeface="Wingdings" charset="2"/>
              <a:buChar char="p"/>
              <a:defRPr sz="2800"/>
            </a:lvl1pPr>
            <a:lvl2pPr marL="265176" indent="-137160">
              <a:buFont typeface="Wingdings" charset="2"/>
              <a:buChar char="p"/>
              <a:defRPr sz="2400"/>
            </a:lvl2pPr>
            <a:lvl3pPr>
              <a:defRPr sz="2000"/>
            </a:lvl3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19532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zh-CN" altLang="en-US"/>
              <a:t>单击此处编辑母版标题样式</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39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24128"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Content Placeholder 3"/>
          <p:cNvSpPr>
            <a:spLocks noGrp="1"/>
          </p:cNvSpPr>
          <p:nvPr>
            <p:ph sz="half" idx="2"/>
          </p:nvPr>
        </p:nvSpPr>
        <p:spPr>
          <a:xfrm>
            <a:off x="5989320" y="2286000"/>
            <a:ext cx="4754880" cy="4023360"/>
          </a:xfrm>
        </p:spPr>
        <p:txBody>
          <a:bodyPr anchor="ctr"/>
          <a:lstStyle>
            <a:lvl1pPr marL="91440" indent="-91440">
              <a:buFont typeface="Wingdings" charset="2"/>
              <a:buChar char="p"/>
              <a:defRPr sz="2800"/>
            </a:lvl1pPr>
            <a:lvl2pPr marL="265176" indent="-137160">
              <a:buFont typeface="Wingdings" charset="2"/>
              <a:buChar char="p"/>
              <a:defRPr sz="2400"/>
            </a:lvl2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57038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zh-CN" altLang="en-US"/>
              <a:t>单击此处编辑母版文本样式</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187932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49667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228220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zh-CN" altLang="en-US"/>
              <a:t>单击此处编辑母版标题样式</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spTree>
    <p:extLst>
      <p:ext uri="{BB962C8B-B14F-4D97-AF65-F5344CB8AC3E}">
        <p14:creationId xmlns:p14="http://schemas.microsoft.com/office/powerpoint/2010/main" val="335173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58E56B9-A36C-CB4E-91A6-F27AF0138B9A}" type="datetimeFigureOut">
              <a:rPr kumimoji="1" lang="zh-CN" altLang="en-US" smtClean="0"/>
              <a:t>23/6/7</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9DEE550-3DE4-6949-A5B5-1F73E070940A}" type="slidenum">
              <a:rPr kumimoji="1" lang="zh-CN" altLang="en-US" smtClean="0"/>
              <a:t>‹#›</a:t>
            </a:fld>
            <a:endParaRPr kumimoji="1" lang="zh-CN" alt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4267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58E56B9-A36C-CB4E-91A6-F27AF0138B9A}" type="datetimeFigureOut">
              <a:rPr kumimoji="1" lang="zh-CN" altLang="en-US" smtClean="0"/>
              <a:t>23/6/7</a:t>
            </a:fld>
            <a:endParaRPr kumimoji="1" lang="zh-CN" alt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kumimoji="1" lang="zh-CN" alt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9DEE550-3DE4-6949-A5B5-1F73E070940A}" type="slidenum">
              <a:rPr kumimoji="1" lang="zh-CN" altLang="en-US" smtClean="0"/>
              <a:t>‹#›</a:t>
            </a:fld>
            <a:endParaRPr kumimoji="1" lang="zh-CN" alt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067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7.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1600" y="4960137"/>
            <a:ext cx="8128000" cy="1463040"/>
          </a:xfrm>
        </p:spPr>
        <p:txBody>
          <a:bodyPr>
            <a:normAutofit/>
          </a:bodyPr>
          <a:lstStyle/>
          <a:p>
            <a:r>
              <a:rPr kumimoji="1" lang="zh-CN" altLang="en-US" dirty="0"/>
              <a:t>央地行政关系：放权与</a:t>
            </a:r>
            <a:r>
              <a:rPr kumimoji="1" lang="zh-CN" altLang="en-US" sz="4400" dirty="0"/>
              <a:t>协调</a:t>
            </a:r>
          </a:p>
        </p:txBody>
      </p:sp>
      <p:sp>
        <p:nvSpPr>
          <p:cNvPr id="4" name="副标题 3"/>
          <p:cNvSpPr>
            <a:spLocks noGrp="1"/>
          </p:cNvSpPr>
          <p:nvPr>
            <p:ph type="subTitle" idx="1"/>
          </p:nvPr>
        </p:nvSpPr>
        <p:spPr/>
        <p:txBody>
          <a:bodyPr/>
          <a:lstStyle/>
          <a:p>
            <a:endParaRPr kumimoji="1" lang="zh-CN" altLang="en-US"/>
          </a:p>
        </p:txBody>
      </p:sp>
    </p:spTree>
    <p:extLst>
      <p:ext uri="{BB962C8B-B14F-4D97-AF65-F5344CB8AC3E}">
        <p14:creationId xmlns:p14="http://schemas.microsoft.com/office/powerpoint/2010/main" val="61564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地方</a:t>
            </a:r>
            <a:r>
              <a:rPr lang="zh-CN" altLang="en-US" dirty="0"/>
              <a:t>官员“市场结构”</a:t>
            </a:r>
            <a:endParaRPr kumimoji="1" lang="zh-CN" altLang="en-US" dirty="0"/>
          </a:p>
        </p:txBody>
      </p:sp>
      <p:sp>
        <p:nvSpPr>
          <p:cNvPr id="3" name="内容占位符 2"/>
          <p:cNvSpPr>
            <a:spLocks noGrp="1"/>
          </p:cNvSpPr>
          <p:nvPr>
            <p:ph idx="1"/>
          </p:nvPr>
        </p:nvSpPr>
        <p:spPr>
          <a:xfrm>
            <a:off x="758121" y="2351316"/>
            <a:ext cx="4711654" cy="3434342"/>
          </a:xfrm>
        </p:spPr>
        <p:txBody>
          <a:bodyPr anchor="t">
            <a:normAutofit lnSpcReduction="10000"/>
          </a:bodyPr>
          <a:lstStyle/>
          <a:p>
            <a:pPr>
              <a:lnSpc>
                <a:spcPct val="200000"/>
              </a:lnSpc>
              <a:spcBef>
                <a:spcPts val="500"/>
              </a:spcBef>
            </a:pPr>
            <a:r>
              <a:rPr lang="zh-CN" altLang="en-US" b="1" dirty="0"/>
              <a:t>基本的特征</a:t>
            </a:r>
          </a:p>
          <a:p>
            <a:pPr lvl="1">
              <a:lnSpc>
                <a:spcPct val="200000"/>
              </a:lnSpc>
              <a:spcBef>
                <a:spcPts val="500"/>
              </a:spcBef>
            </a:pPr>
            <a:r>
              <a:rPr lang="en-US" altLang="zh-CN" b="1" dirty="0"/>
              <a:t>1</a:t>
            </a:r>
            <a:r>
              <a:rPr lang="zh-CN" altLang="en-US" b="1" dirty="0"/>
              <a:t>个上级，</a:t>
            </a:r>
            <a:r>
              <a:rPr lang="en-US" altLang="zh-CN" b="1" dirty="0"/>
              <a:t>n</a:t>
            </a:r>
            <a:r>
              <a:rPr lang="zh-CN" altLang="en-US" b="1" dirty="0"/>
              <a:t>个下级</a:t>
            </a:r>
          </a:p>
          <a:p>
            <a:pPr lvl="1">
              <a:lnSpc>
                <a:spcPct val="200000"/>
              </a:lnSpc>
              <a:spcBef>
                <a:spcPts val="500"/>
              </a:spcBef>
            </a:pPr>
            <a:r>
              <a:rPr lang="zh-CN" altLang="en-US" b="1" dirty="0"/>
              <a:t>上级任命下级</a:t>
            </a:r>
          </a:p>
          <a:p>
            <a:pPr lvl="1">
              <a:lnSpc>
                <a:spcPct val="200000"/>
              </a:lnSpc>
              <a:spcBef>
                <a:spcPts val="500"/>
              </a:spcBef>
            </a:pPr>
            <a:r>
              <a:rPr lang="zh-CN" altLang="en-US" b="1" dirty="0"/>
              <a:t>上级是需求方，下级是供给方</a:t>
            </a:r>
            <a:endParaRPr lang="en-US" altLang="zh-CN" sz="2000"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6762682" y="2354091"/>
            <a:ext cx="4711654" cy="3897080"/>
          </a:xfrm>
          <a:prstGeom prst="rect">
            <a:avLst/>
          </a:prstGeom>
        </p:spPr>
        <p:txBody>
          <a:bodyPr vert="horz" lIns="45720" tIns="45720" rIns="45720" bIns="45720" rtlCol="0" anchor="t">
            <a:normAutofit fontScale="85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60000"/>
              </a:lnSpc>
              <a:spcBef>
                <a:spcPts val="500"/>
              </a:spcBef>
            </a:pPr>
            <a:r>
              <a:rPr lang="zh-CN" altLang="en-US" sz="3100" b="1" dirty="0"/>
              <a:t>地方官员结构</a:t>
            </a:r>
          </a:p>
          <a:p>
            <a:pPr lvl="1">
              <a:lnSpc>
                <a:spcPct val="160000"/>
              </a:lnSpc>
              <a:spcBef>
                <a:spcPts val="500"/>
              </a:spcBef>
            </a:pPr>
            <a:r>
              <a:rPr lang="zh-CN" altLang="en-US" b="1" dirty="0" smtClean="0"/>
              <a:t>“买方垄断”</a:t>
            </a:r>
            <a:endParaRPr lang="en-US" altLang="zh-CN" b="1" dirty="0" smtClean="0"/>
          </a:p>
          <a:p>
            <a:pPr lvl="1">
              <a:lnSpc>
                <a:spcPct val="160000"/>
              </a:lnSpc>
              <a:spcBef>
                <a:spcPts val="500"/>
              </a:spcBef>
            </a:pPr>
            <a:r>
              <a:rPr lang="zh-CN" altLang="en-US" b="1" dirty="0"/>
              <a:t>量少价低</a:t>
            </a:r>
            <a:endParaRPr lang="en-US" altLang="zh-CN" b="1" dirty="0"/>
          </a:p>
          <a:p>
            <a:pPr>
              <a:lnSpc>
                <a:spcPct val="160000"/>
              </a:lnSpc>
              <a:spcBef>
                <a:spcPts val="500"/>
              </a:spcBef>
            </a:pPr>
            <a:r>
              <a:rPr lang="zh-CN" altLang="en-US" sz="3100" b="1" dirty="0"/>
              <a:t>压力型体制（荣敬本，</a:t>
            </a:r>
            <a:r>
              <a:rPr lang="en-US" altLang="zh-CN" sz="3100" b="1" dirty="0"/>
              <a:t>1998</a:t>
            </a:r>
            <a:r>
              <a:rPr lang="zh-CN" altLang="en-US" sz="3100" b="1" dirty="0"/>
              <a:t>）</a:t>
            </a:r>
          </a:p>
          <a:p>
            <a:pPr>
              <a:lnSpc>
                <a:spcPct val="160000"/>
              </a:lnSpc>
              <a:spcBef>
                <a:spcPts val="500"/>
              </a:spcBef>
            </a:pPr>
            <a:r>
              <a:rPr lang="zh-CN" altLang="en-US" sz="3100" b="1" dirty="0"/>
              <a:t>行政发包制（周黎安，</a:t>
            </a:r>
            <a:r>
              <a:rPr lang="en-US" altLang="zh-CN" sz="3100" b="1" dirty="0"/>
              <a:t>2014</a:t>
            </a:r>
            <a:r>
              <a:rPr lang="zh-CN" altLang="en-US" sz="3100" b="1" dirty="0"/>
              <a:t>）</a:t>
            </a:r>
          </a:p>
          <a:p>
            <a:pPr>
              <a:lnSpc>
                <a:spcPct val="160000"/>
              </a:lnSpc>
              <a:spcBef>
                <a:spcPts val="500"/>
              </a:spcBef>
            </a:pPr>
            <a:r>
              <a:rPr lang="zh-CN" altLang="en-US" sz="3100" b="1" dirty="0"/>
              <a:t>上下分治（曹正汉，</a:t>
            </a:r>
            <a:r>
              <a:rPr lang="en-US" altLang="zh-CN" sz="3100" b="1" dirty="0"/>
              <a:t>2011</a:t>
            </a:r>
            <a:r>
              <a:rPr lang="zh-CN" altLang="en-US" sz="3100" b="1" dirty="0"/>
              <a:t>）</a:t>
            </a:r>
          </a:p>
          <a:p>
            <a:pPr lvl="1">
              <a:lnSpc>
                <a:spcPct val="160000"/>
              </a:lnSpc>
              <a:spcBef>
                <a:spcPts val="500"/>
              </a:spcBef>
            </a:pPr>
            <a:endParaRPr lang="en-US" altLang="zh-CN" sz="2000" dirty="0"/>
          </a:p>
        </p:txBody>
      </p:sp>
    </p:spTree>
    <p:extLst>
      <p:ext uri="{BB962C8B-B14F-4D97-AF65-F5344CB8AC3E}">
        <p14:creationId xmlns:p14="http://schemas.microsoft.com/office/powerpoint/2010/main" val="200202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中国</a:t>
            </a:r>
            <a:r>
              <a:rPr lang="zh-CN" altLang="en-US" dirty="0"/>
              <a:t>发展的治理结构</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370714"/>
            <a:ext cx="4991514" cy="3902069"/>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2400" b="1" dirty="0"/>
              <a:t>中国早已形成中央集权的治理结构</a:t>
            </a:r>
          </a:p>
          <a:p>
            <a:pPr>
              <a:lnSpc>
                <a:spcPct val="200000"/>
              </a:lnSpc>
              <a:spcBef>
                <a:spcPts val="500"/>
              </a:spcBef>
            </a:pPr>
            <a:r>
              <a:rPr lang="zh-CN" altLang="en-US" sz="2400" b="1" dirty="0"/>
              <a:t>中央的目标是稳定与发展</a:t>
            </a:r>
          </a:p>
          <a:p>
            <a:pPr lvl="1">
              <a:lnSpc>
                <a:spcPct val="200000"/>
              </a:lnSpc>
              <a:spcBef>
                <a:spcPts val="500"/>
              </a:spcBef>
            </a:pPr>
            <a:r>
              <a:rPr lang="zh-CN" altLang="en-US" sz="2000" b="1" dirty="0"/>
              <a:t>长期发展</a:t>
            </a:r>
          </a:p>
          <a:p>
            <a:pPr lvl="1">
              <a:lnSpc>
                <a:spcPct val="200000"/>
              </a:lnSpc>
              <a:spcBef>
                <a:spcPts val="500"/>
              </a:spcBef>
            </a:pPr>
            <a:r>
              <a:rPr lang="zh-CN" altLang="en-US" sz="2000" b="1" dirty="0"/>
              <a:t>全局发展</a:t>
            </a:r>
          </a:p>
          <a:p>
            <a:pPr lvl="1">
              <a:lnSpc>
                <a:spcPct val="200000"/>
              </a:lnSpc>
              <a:spcBef>
                <a:spcPts val="500"/>
              </a:spcBef>
            </a:pPr>
            <a:r>
              <a:rPr lang="zh-CN" altLang="en-US" sz="2000" b="1" dirty="0"/>
              <a:t>多维发展</a:t>
            </a:r>
            <a:endParaRPr lang="en-US" altLang="zh-CN" sz="1400" dirty="0"/>
          </a:p>
        </p:txBody>
      </p:sp>
      <p:sp>
        <p:nvSpPr>
          <p:cNvPr id="26" name="内容占位符 2">
            <a:extLst>
              <a:ext uri="{FF2B5EF4-FFF2-40B4-BE49-F238E27FC236}">
                <a16:creationId xmlns:a16="http://schemas.microsoft.com/office/drawing/2014/main" xmlns="" id="{621DF609-F474-4CD3-B76E-6E611C2DDE9B}"/>
              </a:ext>
            </a:extLst>
          </p:cNvPr>
          <p:cNvSpPr txBox="1">
            <a:spLocks/>
          </p:cNvSpPr>
          <p:nvPr/>
        </p:nvSpPr>
        <p:spPr>
          <a:xfrm>
            <a:off x="6432934" y="2323614"/>
            <a:ext cx="5759065" cy="3915919"/>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b="1" dirty="0"/>
              <a:t>中央激励约束地方政府（钱与人）</a:t>
            </a:r>
          </a:p>
          <a:p>
            <a:pPr lvl="1">
              <a:lnSpc>
                <a:spcPct val="200000"/>
              </a:lnSpc>
              <a:spcBef>
                <a:spcPts val="500"/>
              </a:spcBef>
            </a:pPr>
            <a:r>
              <a:rPr lang="zh-CN" altLang="en-US" b="1" dirty="0"/>
              <a:t>财政分权（后面专门讨论）</a:t>
            </a:r>
          </a:p>
          <a:p>
            <a:pPr lvl="1">
              <a:lnSpc>
                <a:spcPct val="200000"/>
              </a:lnSpc>
              <a:spcBef>
                <a:spcPts val="500"/>
              </a:spcBef>
            </a:pPr>
            <a:r>
              <a:rPr lang="zh-CN" altLang="en-US" b="1" dirty="0"/>
              <a:t>职务晋升</a:t>
            </a:r>
          </a:p>
          <a:p>
            <a:pPr lvl="2">
              <a:lnSpc>
                <a:spcPct val="200000"/>
              </a:lnSpc>
              <a:spcBef>
                <a:spcPts val="500"/>
              </a:spcBef>
            </a:pPr>
            <a:r>
              <a:rPr lang="zh-CN" altLang="en-US" sz="1800" b="1" dirty="0"/>
              <a:t>指标</a:t>
            </a:r>
            <a:r>
              <a:rPr lang="en-US" altLang="zh-CN" sz="1800" b="1" dirty="0"/>
              <a:t>+</a:t>
            </a:r>
            <a:r>
              <a:rPr lang="zh-CN" altLang="en-US" sz="1800" b="1" dirty="0"/>
              <a:t>考核（结果导向）</a:t>
            </a:r>
          </a:p>
          <a:p>
            <a:pPr lvl="2">
              <a:lnSpc>
                <a:spcPct val="200000"/>
              </a:lnSpc>
              <a:spcBef>
                <a:spcPts val="500"/>
              </a:spcBef>
            </a:pPr>
            <a:r>
              <a:rPr lang="zh-CN" altLang="en-US" sz="1800" b="1" dirty="0"/>
              <a:t>责任</a:t>
            </a:r>
            <a:r>
              <a:rPr lang="en-US" altLang="zh-CN" sz="1800" b="1" dirty="0"/>
              <a:t>+ </a:t>
            </a:r>
            <a:r>
              <a:rPr lang="zh-CN" altLang="en-US" sz="1800" b="1" dirty="0"/>
              <a:t>利益（剩余索取）</a:t>
            </a:r>
            <a:endParaRPr lang="en-US" altLang="zh-CN" sz="1600" dirty="0"/>
          </a:p>
        </p:txBody>
      </p:sp>
    </p:spTree>
    <p:extLst>
      <p:ext uri="{BB962C8B-B14F-4D97-AF65-F5344CB8AC3E}">
        <p14:creationId xmlns:p14="http://schemas.microsoft.com/office/powerpoint/2010/main" val="92042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中国</a:t>
            </a:r>
            <a:r>
              <a:rPr lang="zh-CN" altLang="en-US" dirty="0"/>
              <a:t>发展的治理结构</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3431" y="1868701"/>
            <a:ext cx="5523529" cy="477316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2400" b="1" dirty="0"/>
              <a:t>地方政府的双重属性</a:t>
            </a:r>
          </a:p>
          <a:p>
            <a:pPr lvl="1">
              <a:lnSpc>
                <a:spcPct val="200000"/>
              </a:lnSpc>
              <a:spcBef>
                <a:spcPts val="500"/>
              </a:spcBef>
            </a:pPr>
            <a:r>
              <a:rPr lang="zh-CN" altLang="en-US" sz="2000" b="1" dirty="0"/>
              <a:t>微观属性：辖区利益的代表</a:t>
            </a:r>
          </a:p>
          <a:p>
            <a:pPr lvl="1">
              <a:lnSpc>
                <a:spcPct val="200000"/>
              </a:lnSpc>
              <a:spcBef>
                <a:spcPts val="500"/>
              </a:spcBef>
            </a:pPr>
            <a:r>
              <a:rPr lang="zh-CN" altLang="en-US" sz="2000" b="1" dirty="0"/>
              <a:t>宏观属性：全局利益的代表</a:t>
            </a:r>
          </a:p>
          <a:p>
            <a:pPr>
              <a:lnSpc>
                <a:spcPct val="200000"/>
              </a:lnSpc>
              <a:spcBef>
                <a:spcPts val="500"/>
              </a:spcBef>
            </a:pPr>
            <a:r>
              <a:rPr lang="zh-CN" altLang="en-US" sz="2400" b="1" dirty="0"/>
              <a:t>中央放权与协调地方改革</a:t>
            </a:r>
          </a:p>
          <a:p>
            <a:pPr lvl="1">
              <a:lnSpc>
                <a:spcPct val="200000"/>
              </a:lnSpc>
              <a:spcBef>
                <a:spcPts val="500"/>
              </a:spcBef>
            </a:pPr>
            <a:r>
              <a:rPr lang="zh-CN" altLang="en-US" sz="2000" b="1" dirty="0"/>
              <a:t>目标不会自发实现，需要新政策</a:t>
            </a:r>
            <a:endParaRPr lang="en-US" altLang="zh-CN" sz="2000" b="1" dirty="0"/>
          </a:p>
          <a:p>
            <a:pPr lvl="1">
              <a:lnSpc>
                <a:spcPct val="200000"/>
              </a:lnSpc>
              <a:spcBef>
                <a:spcPts val="500"/>
              </a:spcBef>
            </a:pPr>
            <a:r>
              <a:rPr lang="zh-CN" altLang="en-US" sz="2000" b="1" dirty="0"/>
              <a:t>中央探索？地方探索？</a:t>
            </a:r>
          </a:p>
          <a:p>
            <a:pPr lvl="1">
              <a:lnSpc>
                <a:spcPct val="200000"/>
              </a:lnSpc>
              <a:spcBef>
                <a:spcPts val="500"/>
              </a:spcBef>
            </a:pPr>
            <a:endParaRPr lang="en-US" altLang="zh-CN" sz="1400" dirty="0"/>
          </a:p>
        </p:txBody>
      </p:sp>
      <p:sp>
        <p:nvSpPr>
          <p:cNvPr id="28" name="形状 27">
            <a:extLst>
              <a:ext uri="{FF2B5EF4-FFF2-40B4-BE49-F238E27FC236}">
                <a16:creationId xmlns:a16="http://schemas.microsoft.com/office/drawing/2014/main" xmlns="" id="{B84A4FA6-27E6-4B6A-A65A-32084BFA4007}"/>
              </a:ext>
            </a:extLst>
          </p:cNvPr>
          <p:cNvSpPr/>
          <p:nvPr/>
        </p:nvSpPr>
        <p:spPr>
          <a:xfrm>
            <a:off x="6622850" y="2223386"/>
            <a:ext cx="4824536" cy="3015335"/>
          </a:xfrm>
          <a:prstGeom prst="swooshArrow">
            <a:avLst>
              <a:gd name="adj1" fmla="val 25000"/>
              <a:gd name="adj2" fmla="val 2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9" name="组合 28">
            <a:extLst>
              <a:ext uri="{FF2B5EF4-FFF2-40B4-BE49-F238E27FC236}">
                <a16:creationId xmlns:a16="http://schemas.microsoft.com/office/drawing/2014/main" xmlns="" id="{034D31B6-106D-4394-8682-9C0EB8CCD8F9}"/>
              </a:ext>
            </a:extLst>
          </p:cNvPr>
          <p:cNvGrpSpPr/>
          <p:nvPr/>
        </p:nvGrpSpPr>
        <p:grpSpPr>
          <a:xfrm>
            <a:off x="6178661" y="5053399"/>
            <a:ext cx="586451" cy="1363582"/>
            <a:chOff x="395536" y="4513690"/>
            <a:chExt cx="586451" cy="1363582"/>
          </a:xfrm>
        </p:grpSpPr>
        <p:sp>
          <p:nvSpPr>
            <p:cNvPr id="30" name="椭圆 29">
              <a:extLst>
                <a:ext uri="{FF2B5EF4-FFF2-40B4-BE49-F238E27FC236}">
                  <a16:creationId xmlns:a16="http://schemas.microsoft.com/office/drawing/2014/main" xmlns="" id="{D9C6556C-E6EE-46CB-AABF-FC07489D8BD2}"/>
                </a:ext>
              </a:extLst>
            </p:cNvPr>
            <p:cNvSpPr/>
            <p:nvPr/>
          </p:nvSpPr>
          <p:spPr>
            <a:xfrm>
              <a:off x="491598" y="4513690"/>
              <a:ext cx="435502" cy="435502"/>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任意多边形: 形状 30">
              <a:extLst>
                <a:ext uri="{FF2B5EF4-FFF2-40B4-BE49-F238E27FC236}">
                  <a16:creationId xmlns:a16="http://schemas.microsoft.com/office/drawing/2014/main" xmlns="" id="{FA752B2D-E327-4725-A889-456DFC0A83C1}"/>
                </a:ext>
              </a:extLst>
            </p:cNvPr>
            <p:cNvSpPr/>
            <p:nvPr/>
          </p:nvSpPr>
          <p:spPr>
            <a:xfrm>
              <a:off x="395536" y="5005841"/>
              <a:ext cx="586451" cy="871431"/>
            </a:xfrm>
            <a:custGeom>
              <a:avLst/>
              <a:gdLst>
                <a:gd name="connsiteX0" fmla="*/ 0 w 586451"/>
                <a:gd name="connsiteY0" fmla="*/ 0 h 871431"/>
                <a:gd name="connsiteX1" fmla="*/ 586451 w 586451"/>
                <a:gd name="connsiteY1" fmla="*/ 0 h 871431"/>
                <a:gd name="connsiteX2" fmla="*/ 586451 w 586451"/>
                <a:gd name="connsiteY2" fmla="*/ 871431 h 871431"/>
                <a:gd name="connsiteX3" fmla="*/ 0 w 586451"/>
                <a:gd name="connsiteY3" fmla="*/ 871431 h 871431"/>
                <a:gd name="connsiteX4" fmla="*/ 0 w 586451"/>
                <a:gd name="connsiteY4" fmla="*/ 0 h 87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451" h="871431">
                  <a:moveTo>
                    <a:pt x="0" y="0"/>
                  </a:moveTo>
                  <a:lnTo>
                    <a:pt x="586451" y="0"/>
                  </a:lnTo>
                  <a:lnTo>
                    <a:pt x="586451" y="871431"/>
                  </a:lnTo>
                  <a:lnTo>
                    <a:pt x="0" y="8714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467" tIns="0" rIns="0" bIns="0" numCol="1" spcCol="1270" anchor="t" anchorCtr="0">
              <a:noAutofit/>
            </a:bodyPr>
            <a:lstStyle/>
            <a:p>
              <a:pPr defTabSz="1289050">
                <a:lnSpc>
                  <a:spcPct val="90000"/>
                </a:lnSpc>
                <a:spcBef>
                  <a:spcPct val="0"/>
                </a:spcBef>
                <a:spcAft>
                  <a:spcPct val="35000"/>
                </a:spcAft>
              </a:pPr>
              <a:r>
                <a:rPr lang="zh-CN" altLang="en-US" sz="2900" b="1" dirty="0"/>
                <a:t>现状</a:t>
              </a:r>
            </a:p>
          </p:txBody>
        </p:sp>
      </p:grpSp>
      <p:grpSp>
        <p:nvGrpSpPr>
          <p:cNvPr id="32" name="组合 31">
            <a:extLst>
              <a:ext uri="{FF2B5EF4-FFF2-40B4-BE49-F238E27FC236}">
                <a16:creationId xmlns:a16="http://schemas.microsoft.com/office/drawing/2014/main" xmlns="" id="{F1437C6E-4951-4E8F-8AC6-828C5ACE54EA}"/>
              </a:ext>
            </a:extLst>
          </p:cNvPr>
          <p:cNvGrpSpPr/>
          <p:nvPr/>
        </p:nvGrpSpPr>
        <p:grpSpPr>
          <a:xfrm>
            <a:off x="8257574" y="3245179"/>
            <a:ext cx="801409" cy="2176591"/>
            <a:chOff x="2474449" y="2705469"/>
            <a:chExt cx="801409" cy="2176591"/>
          </a:xfrm>
        </p:grpSpPr>
        <p:sp>
          <p:nvSpPr>
            <p:cNvPr id="33" name="椭圆 32">
              <a:extLst>
                <a:ext uri="{FF2B5EF4-FFF2-40B4-BE49-F238E27FC236}">
                  <a16:creationId xmlns:a16="http://schemas.microsoft.com/office/drawing/2014/main" xmlns="" id="{E7CCCFE2-7B8B-4DA3-829C-48D48C6D28D8}"/>
                </a:ext>
              </a:extLst>
            </p:cNvPr>
            <p:cNvSpPr/>
            <p:nvPr/>
          </p:nvSpPr>
          <p:spPr>
            <a:xfrm>
              <a:off x="2552325" y="2705469"/>
              <a:ext cx="435499" cy="435499"/>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4" name="任意多边形: 形状 33">
              <a:extLst>
                <a:ext uri="{FF2B5EF4-FFF2-40B4-BE49-F238E27FC236}">
                  <a16:creationId xmlns:a16="http://schemas.microsoft.com/office/drawing/2014/main" xmlns="" id="{822C767D-4B17-4C40-B2EE-FE772496695E}"/>
                </a:ext>
              </a:extLst>
            </p:cNvPr>
            <p:cNvSpPr/>
            <p:nvPr/>
          </p:nvSpPr>
          <p:spPr>
            <a:xfrm>
              <a:off x="2474449" y="3241718"/>
              <a:ext cx="801409" cy="1640342"/>
            </a:xfrm>
            <a:custGeom>
              <a:avLst/>
              <a:gdLst>
                <a:gd name="connsiteX0" fmla="*/ 0 w 801409"/>
                <a:gd name="connsiteY0" fmla="*/ 0 h 1640342"/>
                <a:gd name="connsiteX1" fmla="*/ 801409 w 801409"/>
                <a:gd name="connsiteY1" fmla="*/ 0 h 1640342"/>
                <a:gd name="connsiteX2" fmla="*/ 801409 w 801409"/>
                <a:gd name="connsiteY2" fmla="*/ 1640342 h 1640342"/>
                <a:gd name="connsiteX3" fmla="*/ 0 w 801409"/>
                <a:gd name="connsiteY3" fmla="*/ 1640342 h 1640342"/>
                <a:gd name="connsiteX4" fmla="*/ 0 w 801409"/>
                <a:gd name="connsiteY4" fmla="*/ 0 h 164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09" h="1640342">
                  <a:moveTo>
                    <a:pt x="0" y="0"/>
                  </a:moveTo>
                  <a:lnTo>
                    <a:pt x="801409" y="0"/>
                  </a:lnTo>
                  <a:lnTo>
                    <a:pt x="801409" y="1640342"/>
                  </a:lnTo>
                  <a:lnTo>
                    <a:pt x="0" y="1640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2" tIns="0" rIns="0" bIns="0" numCol="1" spcCol="1270" anchor="t" anchorCtr="0">
              <a:noAutofit/>
            </a:bodyPr>
            <a:lstStyle/>
            <a:p>
              <a:pPr defTabSz="1289050">
                <a:lnSpc>
                  <a:spcPct val="90000"/>
                </a:lnSpc>
                <a:spcBef>
                  <a:spcPct val="0"/>
                </a:spcBef>
                <a:spcAft>
                  <a:spcPct val="35000"/>
                </a:spcAft>
              </a:pPr>
              <a:r>
                <a:rPr lang="zh-CN" altLang="en-US" sz="2900" b="1" dirty="0">
                  <a:solidFill>
                    <a:srgbClr val="FF0000"/>
                  </a:solidFill>
                </a:rPr>
                <a:t>新政策</a:t>
              </a:r>
            </a:p>
          </p:txBody>
        </p:sp>
      </p:grpSp>
      <p:grpSp>
        <p:nvGrpSpPr>
          <p:cNvPr id="35" name="组合 34">
            <a:extLst>
              <a:ext uri="{FF2B5EF4-FFF2-40B4-BE49-F238E27FC236}">
                <a16:creationId xmlns:a16="http://schemas.microsoft.com/office/drawing/2014/main" xmlns="" id="{A8941330-3223-4A00-A01C-39216742D5BD}"/>
              </a:ext>
            </a:extLst>
          </p:cNvPr>
          <p:cNvGrpSpPr/>
          <p:nvPr/>
        </p:nvGrpSpPr>
        <p:grpSpPr>
          <a:xfrm>
            <a:off x="11171496" y="2578145"/>
            <a:ext cx="551780" cy="1472806"/>
            <a:chOff x="5388372" y="2038436"/>
            <a:chExt cx="551780" cy="1472806"/>
          </a:xfrm>
        </p:grpSpPr>
        <p:sp>
          <p:nvSpPr>
            <p:cNvPr id="36" name="椭圆 35">
              <a:extLst>
                <a:ext uri="{FF2B5EF4-FFF2-40B4-BE49-F238E27FC236}">
                  <a16:creationId xmlns:a16="http://schemas.microsoft.com/office/drawing/2014/main" xmlns="" id="{797A536F-0AE3-4DF6-AB5B-71CBFC0DBD1A}"/>
                </a:ext>
              </a:extLst>
            </p:cNvPr>
            <p:cNvSpPr/>
            <p:nvPr/>
          </p:nvSpPr>
          <p:spPr>
            <a:xfrm>
              <a:off x="5504654" y="2038436"/>
              <a:ext cx="435498" cy="43549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任意多边形: 形状 36">
              <a:extLst>
                <a:ext uri="{FF2B5EF4-FFF2-40B4-BE49-F238E27FC236}">
                  <a16:creationId xmlns:a16="http://schemas.microsoft.com/office/drawing/2014/main" xmlns="" id="{F0D24AE6-BBA1-4927-83AD-8FB8BF7E9E33}"/>
                </a:ext>
              </a:extLst>
            </p:cNvPr>
            <p:cNvSpPr/>
            <p:nvPr/>
          </p:nvSpPr>
          <p:spPr>
            <a:xfrm>
              <a:off x="5388372" y="2493507"/>
              <a:ext cx="551780" cy="1017735"/>
            </a:xfrm>
            <a:custGeom>
              <a:avLst/>
              <a:gdLst>
                <a:gd name="connsiteX0" fmla="*/ 0 w 551780"/>
                <a:gd name="connsiteY0" fmla="*/ 0 h 1017735"/>
                <a:gd name="connsiteX1" fmla="*/ 551780 w 551780"/>
                <a:gd name="connsiteY1" fmla="*/ 0 h 1017735"/>
                <a:gd name="connsiteX2" fmla="*/ 551780 w 551780"/>
                <a:gd name="connsiteY2" fmla="*/ 1017735 h 1017735"/>
                <a:gd name="connsiteX3" fmla="*/ 0 w 551780"/>
                <a:gd name="connsiteY3" fmla="*/ 1017735 h 1017735"/>
                <a:gd name="connsiteX4" fmla="*/ 0 w 551780"/>
                <a:gd name="connsiteY4" fmla="*/ 0 h 101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80" h="1017735">
                  <a:moveTo>
                    <a:pt x="0" y="0"/>
                  </a:moveTo>
                  <a:lnTo>
                    <a:pt x="551780" y="0"/>
                  </a:lnTo>
                  <a:lnTo>
                    <a:pt x="551780" y="1017735"/>
                  </a:lnTo>
                  <a:lnTo>
                    <a:pt x="0" y="1017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167" tIns="0" rIns="0" bIns="0" numCol="1" spcCol="1270" anchor="t" anchorCtr="0">
              <a:noAutofit/>
            </a:bodyPr>
            <a:lstStyle/>
            <a:p>
              <a:pPr defTabSz="1289050">
                <a:lnSpc>
                  <a:spcPct val="90000"/>
                </a:lnSpc>
                <a:spcBef>
                  <a:spcPct val="0"/>
                </a:spcBef>
                <a:spcAft>
                  <a:spcPct val="35000"/>
                </a:spcAft>
              </a:pPr>
              <a:r>
                <a:rPr lang="zh-CN" altLang="en-US" sz="2900" b="1" dirty="0"/>
                <a:t>目标</a:t>
              </a:r>
            </a:p>
          </p:txBody>
        </p:sp>
      </p:grpSp>
    </p:spTree>
    <p:extLst>
      <p:ext uri="{BB962C8B-B14F-4D97-AF65-F5344CB8AC3E}">
        <p14:creationId xmlns:p14="http://schemas.microsoft.com/office/powerpoint/2010/main" val="409294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中国</a:t>
            </a:r>
            <a:r>
              <a:rPr lang="zh-CN" altLang="en-US" dirty="0"/>
              <a:t>发展的治理结构</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399011" y="2370714"/>
            <a:ext cx="6033923" cy="4113213"/>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b="1" dirty="0"/>
              <a:t>信息不充分时，放权地方先行一步</a:t>
            </a:r>
          </a:p>
          <a:p>
            <a:pPr lvl="1">
              <a:lnSpc>
                <a:spcPct val="200000"/>
              </a:lnSpc>
              <a:spcBef>
                <a:spcPts val="500"/>
              </a:spcBef>
            </a:pPr>
            <a:r>
              <a:rPr lang="zh-CN" altLang="en-US" b="1" dirty="0"/>
              <a:t>中央鉴定地方改革</a:t>
            </a:r>
          </a:p>
          <a:p>
            <a:pPr lvl="1">
              <a:lnSpc>
                <a:spcPct val="200000"/>
              </a:lnSpc>
              <a:spcBef>
                <a:spcPts val="500"/>
              </a:spcBef>
            </a:pPr>
            <a:r>
              <a:rPr lang="zh-CN" altLang="en-US" b="1" dirty="0"/>
              <a:t>中央推广地方改革</a:t>
            </a:r>
          </a:p>
          <a:p>
            <a:pPr lvl="1">
              <a:lnSpc>
                <a:spcPct val="200000"/>
              </a:lnSpc>
              <a:spcBef>
                <a:spcPts val="500"/>
              </a:spcBef>
            </a:pPr>
            <a:endParaRPr lang="en-US" altLang="zh-CN" sz="1600" dirty="0"/>
          </a:p>
        </p:txBody>
      </p:sp>
      <p:sp>
        <p:nvSpPr>
          <p:cNvPr id="26" name="内容占位符 2">
            <a:extLst>
              <a:ext uri="{FF2B5EF4-FFF2-40B4-BE49-F238E27FC236}">
                <a16:creationId xmlns:a16="http://schemas.microsoft.com/office/drawing/2014/main" xmlns="" id="{621DF609-F474-4CD3-B76E-6E611C2DDE9B}"/>
              </a:ext>
            </a:extLst>
          </p:cNvPr>
          <p:cNvSpPr txBox="1">
            <a:spLocks/>
          </p:cNvSpPr>
          <p:nvPr/>
        </p:nvSpPr>
        <p:spPr>
          <a:xfrm>
            <a:off x="6432934" y="2370714"/>
            <a:ext cx="5759065" cy="3868819"/>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b="1" dirty="0"/>
              <a:t>信息充分时，中央顶层设计</a:t>
            </a:r>
            <a:endParaRPr lang="en-US" altLang="zh-CN" b="1" dirty="0"/>
          </a:p>
          <a:p>
            <a:pPr lvl="1">
              <a:lnSpc>
                <a:spcPct val="200000"/>
              </a:lnSpc>
              <a:spcBef>
                <a:spcPts val="500"/>
              </a:spcBef>
            </a:pPr>
            <a:r>
              <a:rPr lang="zh-CN" altLang="en-US" b="1" dirty="0"/>
              <a:t>中央协调</a:t>
            </a:r>
            <a:endParaRPr lang="en-US" altLang="zh-CN" b="1" dirty="0"/>
          </a:p>
          <a:p>
            <a:pPr lvl="1">
              <a:lnSpc>
                <a:spcPct val="200000"/>
              </a:lnSpc>
              <a:spcBef>
                <a:spcPts val="500"/>
              </a:spcBef>
            </a:pPr>
            <a:r>
              <a:rPr lang="zh-CN" altLang="en-US" b="1" dirty="0"/>
              <a:t>地方同步推进</a:t>
            </a:r>
            <a:endParaRPr lang="en-US" altLang="zh-CN" sz="1600" dirty="0"/>
          </a:p>
        </p:txBody>
      </p:sp>
    </p:spTree>
    <p:extLst>
      <p:ext uri="{BB962C8B-B14F-4D97-AF65-F5344CB8AC3E}">
        <p14:creationId xmlns:p14="http://schemas.microsoft.com/office/powerpoint/2010/main" val="279752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209435" cy="2570295"/>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中央放权与协调、地方试点与同步、地区差距扩大与缩小这三个循环交织的动态关系</a:t>
            </a:r>
            <a:endParaRPr lang="en-US" altLang="zh-CN" sz="2000" dirty="0"/>
          </a:p>
        </p:txBody>
      </p:sp>
    </p:spTree>
    <p:extLst>
      <p:ext uri="{BB962C8B-B14F-4D97-AF65-F5344CB8AC3E}">
        <p14:creationId xmlns:p14="http://schemas.microsoft.com/office/powerpoint/2010/main" val="590686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dirty="0"/>
              <a:t>实践：建设小康社会下的央地关系</a:t>
            </a:r>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263411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8" y="585216"/>
            <a:ext cx="2023872" cy="1499616"/>
          </a:xfrm>
        </p:spPr>
        <p:txBody>
          <a:bodyPr>
            <a:normAutofit fontScale="90000"/>
          </a:bodyPr>
          <a:lstStyle/>
          <a:p>
            <a:r>
              <a:rPr lang="zh-CN" altLang="en-US" dirty="0"/>
              <a:t>中国人均</a:t>
            </a:r>
            <a:r>
              <a:rPr lang="en-US" altLang="zh-CN" dirty="0"/>
              <a:t>GDP</a:t>
            </a:r>
            <a:endParaRPr kumimoji="1" lang="zh-CN" altLang="en-US" dirty="0"/>
          </a:p>
        </p:txBody>
      </p:sp>
      <p:graphicFrame>
        <p:nvGraphicFramePr>
          <p:cNvPr id="4" name="表格 3">
            <a:extLst>
              <a:ext uri="{FF2B5EF4-FFF2-40B4-BE49-F238E27FC236}">
                <a16:creationId xmlns:a16="http://schemas.microsoft.com/office/drawing/2014/main" xmlns="" id="{B9C4DB84-87B8-4CDA-8EEB-1729161B969C}"/>
              </a:ext>
            </a:extLst>
          </p:cNvPr>
          <p:cNvGraphicFramePr>
            <a:graphicFrameLocks noGrp="1"/>
          </p:cNvGraphicFramePr>
          <p:nvPr>
            <p:extLst>
              <p:ext uri="{D42A27DB-BD31-4B8C-83A1-F6EECF244321}">
                <p14:modId xmlns:p14="http://schemas.microsoft.com/office/powerpoint/2010/main" val="309376232"/>
              </p:ext>
            </p:extLst>
          </p:nvPr>
        </p:nvGraphicFramePr>
        <p:xfrm>
          <a:off x="4413033" y="271579"/>
          <a:ext cx="7056784" cy="5913089"/>
        </p:xfrm>
        <a:graphic>
          <a:graphicData uri="http://schemas.openxmlformats.org/drawingml/2006/table">
            <a:tbl>
              <a:tblPr>
                <a:tableStyleId>{5C22544A-7EE6-4342-B048-85BDC9FD1C3A}</a:tableStyleId>
              </a:tblPr>
              <a:tblGrid>
                <a:gridCol w="2297730">
                  <a:extLst>
                    <a:ext uri="{9D8B030D-6E8A-4147-A177-3AD203B41FA5}">
                      <a16:colId xmlns:a16="http://schemas.microsoft.com/office/drawing/2014/main" xmlns="" val="492269793"/>
                    </a:ext>
                  </a:extLst>
                </a:gridCol>
                <a:gridCol w="1219508">
                  <a:extLst>
                    <a:ext uri="{9D8B030D-6E8A-4147-A177-3AD203B41FA5}">
                      <a16:colId xmlns:a16="http://schemas.microsoft.com/office/drawing/2014/main" xmlns="" val="1914205924"/>
                    </a:ext>
                  </a:extLst>
                </a:gridCol>
                <a:gridCol w="1160019">
                  <a:extLst>
                    <a:ext uri="{9D8B030D-6E8A-4147-A177-3AD203B41FA5}">
                      <a16:colId xmlns:a16="http://schemas.microsoft.com/office/drawing/2014/main" xmlns="" val="2850636375"/>
                    </a:ext>
                  </a:extLst>
                </a:gridCol>
                <a:gridCol w="1219508">
                  <a:extLst>
                    <a:ext uri="{9D8B030D-6E8A-4147-A177-3AD203B41FA5}">
                      <a16:colId xmlns:a16="http://schemas.microsoft.com/office/drawing/2014/main" xmlns="" val="2347435744"/>
                    </a:ext>
                  </a:extLst>
                </a:gridCol>
                <a:gridCol w="1160019">
                  <a:extLst>
                    <a:ext uri="{9D8B030D-6E8A-4147-A177-3AD203B41FA5}">
                      <a16:colId xmlns:a16="http://schemas.microsoft.com/office/drawing/2014/main" xmlns="" val="3829004994"/>
                    </a:ext>
                  </a:extLst>
                </a:gridCol>
              </a:tblGrid>
              <a:tr h="454853">
                <a:tc>
                  <a:txBody>
                    <a:bodyPr/>
                    <a:lstStyle/>
                    <a:p>
                      <a:pPr algn="l" fontAlgn="b"/>
                      <a:r>
                        <a:rPr lang="en-US" sz="2000" b="1" u="none" strike="noStrike" dirty="0">
                          <a:effectLst/>
                          <a:latin typeface="Times New Roman" panose="02020603050405020304" pitchFamily="18" charset="0"/>
                          <a:cs typeface="Times New Roman" panose="02020603050405020304" pitchFamily="18" charset="0"/>
                        </a:rPr>
                        <a:t>Country </a:t>
                      </a:r>
                      <a:r>
                        <a:rPr lang="en-US" sz="2000" b="1" u="none" strike="noStrike" dirty="0" smtClean="0">
                          <a:effectLst/>
                          <a:latin typeface="Times New Roman" panose="02020603050405020304" pitchFamily="18" charset="0"/>
                          <a:cs typeface="Times New Roman" panose="02020603050405020304" pitchFamily="18" charset="0"/>
                        </a:rPr>
                        <a:t>Name</a:t>
                      </a:r>
                      <a:r>
                        <a:rPr lang="zh-CN" altLang="en-US" sz="2000" b="1" u="none" strike="noStrike" dirty="0" smtClean="0">
                          <a:effectLst/>
                          <a:latin typeface="Times New Roman" panose="02020603050405020304" pitchFamily="18" charset="0"/>
                          <a:cs typeface="Times New Roman" panose="02020603050405020304" pitchFamily="18" charset="0"/>
                        </a:rPr>
                        <a:t>国名</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1978</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2018</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2019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2020</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870948135"/>
                  </a:ext>
                </a:extLst>
              </a:tr>
              <a:tr h="454853">
                <a:tc>
                  <a:txBody>
                    <a:bodyPr/>
                    <a:lstStyle/>
                    <a:p>
                      <a:pPr algn="l" fontAlgn="b"/>
                      <a:r>
                        <a:rPr lang="en-US" sz="2000" b="1" u="none" strike="noStrike" dirty="0" smtClean="0">
                          <a:effectLst/>
                          <a:latin typeface="Times New Roman" panose="02020603050405020304" pitchFamily="18" charset="0"/>
                          <a:cs typeface="Times New Roman" panose="02020603050405020304" pitchFamily="18" charset="0"/>
                        </a:rPr>
                        <a:t>Somalia</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105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315</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320</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309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907372124"/>
                  </a:ext>
                </a:extLst>
              </a:tr>
              <a:tr h="454853">
                <a:tc>
                  <a:txBody>
                    <a:bodyPr/>
                    <a:lstStyle/>
                    <a:p>
                      <a:pPr algn="l" fontAlgn="b"/>
                      <a:r>
                        <a:rPr lang="en-US" sz="2000" b="1" u="none" strike="noStrike" dirty="0" smtClean="0">
                          <a:effectLst/>
                          <a:latin typeface="Times New Roman" panose="02020603050405020304" pitchFamily="18" charset="0"/>
                          <a:cs typeface="Times New Roman" panose="02020603050405020304" pitchFamily="18" charset="0"/>
                        </a:rPr>
                        <a:t>Nepal</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112</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1179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1195</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1155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2356200302"/>
                  </a:ext>
                </a:extLst>
              </a:tr>
              <a:tr h="454853">
                <a:tc>
                  <a:txBody>
                    <a:bodyPr/>
                    <a:lstStyle/>
                    <a:p>
                      <a:pPr algn="l" fontAlgn="b"/>
                      <a:r>
                        <a:rPr lang="en-US" sz="2000" b="1" u="none" strike="noStrike" dirty="0" smtClean="0">
                          <a:effectLst/>
                          <a:latin typeface="Times New Roman" panose="02020603050405020304" pitchFamily="18" charset="0"/>
                          <a:cs typeface="Times New Roman" panose="02020603050405020304" pitchFamily="18" charset="0"/>
                        </a:rPr>
                        <a:t>Burundi</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155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272</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261</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274</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3879778188"/>
                  </a:ext>
                </a:extLst>
              </a:tr>
              <a:tr h="454853">
                <a:tc>
                  <a:txBody>
                    <a:bodyPr/>
                    <a:lstStyle/>
                    <a:p>
                      <a:pPr algn="l" fontAlgn="b"/>
                      <a:r>
                        <a:rPr lang="en-US" sz="2000" b="1" u="none" strike="noStrike" dirty="0" smtClean="0">
                          <a:solidFill>
                            <a:srgbClr val="FF0000"/>
                          </a:solidFill>
                          <a:effectLst/>
                          <a:latin typeface="Times New Roman" panose="02020603050405020304" pitchFamily="18" charset="0"/>
                          <a:cs typeface="Times New Roman" panose="02020603050405020304" pitchFamily="18" charset="0"/>
                        </a:rPr>
                        <a:t>China</a:t>
                      </a:r>
                      <a:r>
                        <a:rPr lang="zh-CN" altLang="en-US" sz="2000" b="1" u="none" strike="noStrike" dirty="0" smtClean="0">
                          <a:solidFill>
                            <a:srgbClr val="FF0000"/>
                          </a:solidFill>
                          <a:effectLst/>
                          <a:latin typeface="Times New Roman" panose="02020603050405020304" pitchFamily="18" charset="0"/>
                          <a:cs typeface="Times New Roman" panose="02020603050405020304" pitchFamily="18" charset="0"/>
                        </a:rPr>
                        <a:t>中国</a:t>
                      </a:r>
                      <a:endParaRPr lang="en-US" sz="2000" b="1"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solidFill>
                            <a:srgbClr val="FF0000"/>
                          </a:solidFill>
                          <a:effectLst/>
                          <a:latin typeface="Times New Roman" panose="02020603050405020304" pitchFamily="18" charset="0"/>
                          <a:cs typeface="Times New Roman" panose="02020603050405020304" pitchFamily="18" charset="0"/>
                        </a:rPr>
                        <a:t>156</a:t>
                      </a:r>
                      <a:endParaRPr lang="en-US" altLang="zh-CN" sz="2000" b="1" i="0" u="none" strike="noStrike">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solidFill>
                            <a:srgbClr val="FF0000"/>
                          </a:solidFill>
                          <a:effectLst/>
                          <a:latin typeface="Times New Roman" panose="02020603050405020304" pitchFamily="18" charset="0"/>
                          <a:cs typeface="Times New Roman" panose="02020603050405020304" pitchFamily="18" charset="0"/>
                        </a:rPr>
                        <a:t>9977</a:t>
                      </a:r>
                      <a:endParaRPr lang="en-US" altLang="zh-CN" sz="2000" b="1" i="0" u="none" strike="noStrike">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solidFill>
                            <a:srgbClr val="FF0000"/>
                          </a:solidFill>
                          <a:effectLst/>
                          <a:latin typeface="Times New Roman" panose="02020603050405020304" pitchFamily="18" charset="0"/>
                          <a:cs typeface="Times New Roman" panose="02020603050405020304" pitchFamily="18" charset="0"/>
                        </a:rPr>
                        <a:t>10217</a:t>
                      </a:r>
                      <a:endParaRPr lang="en-US" altLang="zh-CN" sz="2000" b="1" i="0" u="none" strike="noStrike">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solidFill>
                            <a:srgbClr val="FF0000"/>
                          </a:solidFill>
                          <a:effectLst/>
                          <a:latin typeface="Times New Roman" panose="02020603050405020304" pitchFamily="18" charset="0"/>
                          <a:cs typeface="Times New Roman" panose="02020603050405020304" pitchFamily="18" charset="0"/>
                        </a:rPr>
                        <a:t>10500</a:t>
                      </a:r>
                      <a:endParaRPr lang="en-US" altLang="zh-CN" sz="2000" b="1" i="0" u="none" strike="noStrike" dirty="0">
                        <a:solidFill>
                          <a:srgbClr val="FF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681045385"/>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Guinea-Bissau</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159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803</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749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728</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698877864"/>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Malawi</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161</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535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583</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625</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218711970"/>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Bangladesh</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176</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1698</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1856</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1969</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3303717164"/>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Mali</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179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895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879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859</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372247787"/>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Haiti</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180</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1435</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1272</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1177</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3346371813"/>
                  </a:ext>
                </a:extLst>
              </a:tr>
              <a:tr h="454853">
                <a:tc>
                  <a:txBody>
                    <a:bodyPr/>
                    <a:lstStyle/>
                    <a:p>
                      <a:pPr algn="l" fontAlgn="b"/>
                      <a:r>
                        <a:rPr lang="en-US" sz="2000" b="1" u="none" strike="noStrike" dirty="0">
                          <a:effectLst/>
                          <a:latin typeface="Times New Roman" panose="02020603050405020304" pitchFamily="18" charset="0"/>
                          <a:cs typeface="Times New Roman" panose="02020603050405020304" pitchFamily="18" charset="0"/>
                        </a:rPr>
                        <a:t>Sri Lanka</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188</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4059</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3852</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3682</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2734011456"/>
                  </a:ext>
                </a:extLst>
              </a:tr>
              <a:tr h="454853">
                <a:tc>
                  <a:txBody>
                    <a:bodyPr/>
                    <a:lstStyle/>
                    <a:p>
                      <a:pPr algn="l" fontAlgn="b"/>
                      <a:r>
                        <a:rPr lang="en-US" sz="2000" b="1" u="none" strike="noStrike">
                          <a:effectLst/>
                          <a:latin typeface="Times New Roman" panose="02020603050405020304" pitchFamily="18" charset="0"/>
                          <a:cs typeface="Times New Roman" panose="02020603050405020304" pitchFamily="18" charset="0"/>
                        </a:rPr>
                        <a:t>Rwanda</a:t>
                      </a:r>
                      <a:endParaRPr lang="en-US"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188</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784</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820</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798</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3556043461"/>
                  </a:ext>
                </a:extLst>
              </a:tr>
              <a:tr h="454853">
                <a:tc>
                  <a:txBody>
                    <a:bodyPr/>
                    <a:lstStyle/>
                    <a:p>
                      <a:pPr algn="l" fontAlgn="b"/>
                      <a:r>
                        <a:rPr lang="en-US" sz="2000" b="1" u="none" strike="noStrike" dirty="0">
                          <a:effectLst/>
                          <a:latin typeface="Times New Roman" panose="02020603050405020304" pitchFamily="18" charset="0"/>
                          <a:cs typeface="Times New Roman" panose="02020603050405020304" pitchFamily="18" charset="0"/>
                        </a:rPr>
                        <a:t>India</a:t>
                      </a:r>
                      <a:endParaRPr lang="en-US"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206</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1997</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a:effectLst/>
                          <a:latin typeface="Times New Roman" panose="02020603050405020304" pitchFamily="18" charset="0"/>
                          <a:cs typeface="Times New Roman" panose="02020603050405020304" pitchFamily="18" charset="0"/>
                        </a:rPr>
                        <a:t>2101</a:t>
                      </a:r>
                      <a:endParaRPr lang="en-US" altLang="zh-CN" sz="2000" b="1" i="0" u="none" strike="noStrike">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tc>
                  <a:txBody>
                    <a:bodyPr/>
                    <a:lstStyle/>
                    <a:p>
                      <a:pPr algn="r" fontAlgn="b"/>
                      <a:r>
                        <a:rPr lang="en-US" altLang="zh-CN" sz="2000" b="1" u="none" strike="noStrike" dirty="0">
                          <a:effectLst/>
                          <a:latin typeface="Times New Roman" panose="02020603050405020304" pitchFamily="18" charset="0"/>
                          <a:cs typeface="Times New Roman" panose="02020603050405020304" pitchFamily="18" charset="0"/>
                        </a:rPr>
                        <a:t>1901</a:t>
                      </a:r>
                      <a:endParaRPr lang="en-US" altLang="zh-CN" sz="2000" b="1"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b"/>
                </a:tc>
                <a:extLst>
                  <a:ext uri="{0D108BD9-81ED-4DB2-BD59-A6C34878D82A}">
                    <a16:rowId xmlns:a16="http://schemas.microsoft.com/office/drawing/2014/main" xmlns="" val="1175609979"/>
                  </a:ext>
                </a:extLst>
              </a:tr>
            </a:tbl>
          </a:graphicData>
        </a:graphic>
      </p:graphicFrame>
      <p:sp>
        <p:nvSpPr>
          <p:cNvPr id="5" name="矩形 4">
            <a:extLst>
              <a:ext uri="{FF2B5EF4-FFF2-40B4-BE49-F238E27FC236}">
                <a16:creationId xmlns:a16="http://schemas.microsoft.com/office/drawing/2014/main" xmlns="" id="{B83E5AB3-8857-4831-B8F2-A93C071DAD2B}"/>
              </a:ext>
            </a:extLst>
          </p:cNvPr>
          <p:cNvSpPr/>
          <p:nvPr/>
        </p:nvSpPr>
        <p:spPr>
          <a:xfrm>
            <a:off x="5187541" y="6481083"/>
            <a:ext cx="3185744" cy="307777"/>
          </a:xfrm>
          <a:prstGeom prst="rect">
            <a:avLst/>
          </a:prstGeom>
        </p:spPr>
        <p:txBody>
          <a:bodyPr wrap="none">
            <a:spAutoFit/>
          </a:bodyPr>
          <a:lstStyle/>
          <a:p>
            <a:r>
              <a:rPr lang="zh-CN" altLang="en-US" sz="1400" b="1" dirty="0"/>
              <a:t>数据来源于</a:t>
            </a:r>
            <a:r>
              <a:rPr lang="en-US" altLang="zh-CN" sz="1400" b="1" dirty="0"/>
              <a:t>world bank 2021</a:t>
            </a:r>
            <a:r>
              <a:rPr lang="zh-CN" altLang="en-US" sz="1400" b="1" dirty="0"/>
              <a:t>年</a:t>
            </a:r>
            <a:r>
              <a:rPr lang="en-US" altLang="zh-CN" sz="1400" b="1" dirty="0"/>
              <a:t>6</a:t>
            </a:r>
            <a:r>
              <a:rPr lang="zh-CN" altLang="en-US" sz="1400" b="1" dirty="0"/>
              <a:t>月</a:t>
            </a:r>
            <a:r>
              <a:rPr lang="en-US" altLang="zh-CN" sz="1400" b="1" dirty="0"/>
              <a:t>30</a:t>
            </a:r>
            <a:r>
              <a:rPr lang="zh-CN" altLang="en-US" sz="1400" b="1" dirty="0"/>
              <a:t>日</a:t>
            </a:r>
          </a:p>
        </p:txBody>
      </p:sp>
      <p:sp>
        <p:nvSpPr>
          <p:cNvPr id="7" name="内容占位符 2">
            <a:extLst>
              <a:ext uri="{FF2B5EF4-FFF2-40B4-BE49-F238E27FC236}">
                <a16:creationId xmlns:a16="http://schemas.microsoft.com/office/drawing/2014/main" xmlns="" id="{70F5B2EF-2CF5-4815-B652-524E82B6CCDE}"/>
              </a:ext>
            </a:extLst>
          </p:cNvPr>
          <p:cNvSpPr txBox="1">
            <a:spLocks/>
          </p:cNvSpPr>
          <p:nvPr/>
        </p:nvSpPr>
        <p:spPr>
          <a:xfrm>
            <a:off x="827395" y="2084832"/>
            <a:ext cx="2697202" cy="2570295"/>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en-US" altLang="zh-CN" sz="3200" dirty="0"/>
              <a:t>1978</a:t>
            </a:r>
            <a:r>
              <a:rPr lang="zh-CN" altLang="en-US" sz="3200" dirty="0"/>
              <a:t>年倒数第四位</a:t>
            </a:r>
            <a:endParaRPr lang="en-US" altLang="zh-CN" sz="3200" dirty="0"/>
          </a:p>
        </p:txBody>
      </p:sp>
    </p:spTree>
    <p:extLst>
      <p:ext uri="{BB962C8B-B14F-4D97-AF65-F5344CB8AC3E}">
        <p14:creationId xmlns:p14="http://schemas.microsoft.com/office/powerpoint/2010/main" val="214152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2650097" cy="1499616"/>
          </a:xfrm>
        </p:spPr>
        <p:txBody>
          <a:bodyPr>
            <a:normAutofit fontScale="90000"/>
          </a:bodyPr>
          <a:lstStyle/>
          <a:p>
            <a:r>
              <a:rPr lang="zh-CN" altLang="en-US" dirty="0"/>
              <a:t>中国</a:t>
            </a:r>
            <a:r>
              <a:rPr lang="en-US" altLang="zh-CN" dirty="0"/>
              <a:t>GDP</a:t>
            </a:r>
            <a:r>
              <a:rPr lang="zh-CN" altLang="en-US" dirty="0" smtClean="0"/>
              <a:t>占全球比</a:t>
            </a:r>
            <a:endParaRPr kumimoji="1" lang="zh-CN" altLang="en-US" dirty="0"/>
          </a:p>
        </p:txBody>
      </p:sp>
      <p:graphicFrame>
        <p:nvGraphicFramePr>
          <p:cNvPr id="6" name="图表 5">
            <a:extLst>
              <a:ext uri="{FF2B5EF4-FFF2-40B4-BE49-F238E27FC236}">
                <a16:creationId xmlns:a16="http://schemas.microsoft.com/office/drawing/2014/main" xmlns="" id="{73E1C82B-782F-411B-BBEC-32AC55F35751}"/>
              </a:ext>
            </a:extLst>
          </p:cNvPr>
          <p:cNvGraphicFramePr/>
          <p:nvPr>
            <p:extLst>
              <p:ext uri="{D42A27DB-BD31-4B8C-83A1-F6EECF244321}">
                <p14:modId xmlns:p14="http://schemas.microsoft.com/office/powerpoint/2010/main" val="561238513"/>
              </p:ext>
            </p:extLst>
          </p:nvPr>
        </p:nvGraphicFramePr>
        <p:xfrm>
          <a:off x="4656176" y="798023"/>
          <a:ext cx="6898515" cy="5286894"/>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xmlns="" id="{D6681DC2-952E-4C4F-82D5-51AE97D0FDF0}"/>
              </a:ext>
            </a:extLst>
          </p:cNvPr>
          <p:cNvSpPr/>
          <p:nvPr/>
        </p:nvSpPr>
        <p:spPr>
          <a:xfrm>
            <a:off x="5187541" y="6298208"/>
            <a:ext cx="3352200" cy="307777"/>
          </a:xfrm>
          <a:prstGeom prst="rect">
            <a:avLst/>
          </a:prstGeom>
        </p:spPr>
        <p:txBody>
          <a:bodyPr wrap="none">
            <a:spAutoFit/>
          </a:bodyPr>
          <a:lstStyle/>
          <a:p>
            <a:r>
              <a:rPr lang="zh-CN" altLang="en-US" sz="1400" b="1" dirty="0"/>
              <a:t>数据来源于世界银行和</a:t>
            </a:r>
            <a:r>
              <a:rPr lang="en-US" altLang="zh-CN" sz="1400" b="1" dirty="0"/>
              <a:t>Maddison</a:t>
            </a:r>
            <a:r>
              <a:rPr lang="zh-CN" altLang="en-US" sz="1400" b="1" dirty="0"/>
              <a:t>数据库</a:t>
            </a:r>
          </a:p>
        </p:txBody>
      </p:sp>
      <p:sp>
        <p:nvSpPr>
          <p:cNvPr id="8" name="内容占位符 2">
            <a:extLst>
              <a:ext uri="{FF2B5EF4-FFF2-40B4-BE49-F238E27FC236}">
                <a16:creationId xmlns:a16="http://schemas.microsoft.com/office/drawing/2014/main" xmlns="" id="{7D4192DC-9A4D-4A6C-9CAC-BBC82830AFAE}"/>
              </a:ext>
            </a:extLst>
          </p:cNvPr>
          <p:cNvSpPr txBox="1">
            <a:spLocks/>
          </p:cNvSpPr>
          <p:nvPr/>
        </p:nvSpPr>
        <p:spPr>
          <a:xfrm>
            <a:off x="827395" y="2084832"/>
            <a:ext cx="2846830" cy="2570295"/>
          </a:xfrm>
          <a:prstGeom prst="rect">
            <a:avLst/>
          </a:prstGeom>
        </p:spPr>
        <p:txBody>
          <a:bodyPr vert="horz" lIns="45720" tIns="45720" rIns="4572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200" dirty="0"/>
              <a:t>新中国成立后，占比触底，大致不变</a:t>
            </a:r>
            <a:endParaRPr lang="en-US" altLang="zh-CN" sz="3200" dirty="0"/>
          </a:p>
        </p:txBody>
      </p:sp>
    </p:spTree>
    <p:extLst>
      <p:ext uri="{BB962C8B-B14F-4D97-AF65-F5344CB8AC3E}">
        <p14:creationId xmlns:p14="http://schemas.microsoft.com/office/powerpoint/2010/main" val="150727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提出建设小康社会目标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209435" cy="4773168"/>
          </a:xfrm>
          <a:prstGeom prst="rect">
            <a:avLst/>
          </a:prstGeom>
        </p:spPr>
        <p:txBody>
          <a:bodyPr vert="horz" lIns="45720" tIns="45720" rIns="45720" bIns="45720" rtlCol="0" anchor="t">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en-US" altLang="zh-CN" sz="3600" b="1" dirty="0"/>
              <a:t>1979</a:t>
            </a:r>
            <a:r>
              <a:rPr lang="zh-CN" altLang="en-US" sz="3600" b="1" dirty="0"/>
              <a:t>年</a:t>
            </a:r>
            <a:r>
              <a:rPr lang="en-US" altLang="zh-CN" sz="3600" b="1" dirty="0"/>
              <a:t>12</a:t>
            </a:r>
            <a:r>
              <a:rPr lang="zh-CN" altLang="en-US" sz="3600" b="1" dirty="0"/>
              <a:t>月</a:t>
            </a:r>
            <a:r>
              <a:rPr lang="en-US" altLang="zh-CN" sz="3600" b="1" dirty="0"/>
              <a:t>6</a:t>
            </a:r>
            <a:r>
              <a:rPr lang="zh-CN" altLang="en-US" sz="3600" b="1" dirty="0"/>
              <a:t>日，会见日本首相时，邓小平说，“我们要实现的四个现代化，就是中国式的四个现代化</a:t>
            </a:r>
            <a:r>
              <a:rPr lang="en-US" altLang="zh-CN" sz="3600" b="1" dirty="0"/>
              <a:t>……</a:t>
            </a:r>
            <a:r>
              <a:rPr lang="zh-CN" altLang="en-US" sz="3600" b="1" dirty="0"/>
              <a:t>是“小康之家”</a:t>
            </a:r>
            <a:r>
              <a:rPr lang="en-US" altLang="zh-CN" sz="3600" b="1" dirty="0"/>
              <a:t>……</a:t>
            </a:r>
            <a:r>
              <a:rPr lang="zh-CN" altLang="en-US" sz="3600" b="1" dirty="0"/>
              <a:t>要达到第三世界中比较富裕一点的国家的水平，比如国民生产总值人均一千美元。”</a:t>
            </a:r>
          </a:p>
          <a:p>
            <a:pPr>
              <a:lnSpc>
                <a:spcPct val="200000"/>
              </a:lnSpc>
              <a:spcBef>
                <a:spcPts val="500"/>
              </a:spcBef>
            </a:pPr>
            <a:r>
              <a:rPr lang="en-US" altLang="zh-CN" sz="3600" b="1" dirty="0"/>
              <a:t>1982</a:t>
            </a:r>
            <a:r>
              <a:rPr lang="zh-CN" altLang="en-US" sz="3600" b="1" dirty="0"/>
              <a:t>年</a:t>
            </a:r>
            <a:r>
              <a:rPr lang="en-US" altLang="zh-CN" sz="3600" b="1" dirty="0"/>
              <a:t>8</a:t>
            </a:r>
            <a:r>
              <a:rPr lang="zh-CN" altLang="en-US" sz="3600" b="1" dirty="0"/>
              <a:t>月</a:t>
            </a:r>
            <a:r>
              <a:rPr lang="en-US" altLang="zh-CN" sz="3600" b="1" dirty="0"/>
              <a:t>16</a:t>
            </a:r>
            <a:r>
              <a:rPr lang="zh-CN" altLang="en-US" sz="3600" b="1" dirty="0"/>
              <a:t>日，会见澳大利亚总理时，邓小平说，“我们经过反复研究之后，觉得可能一千美元还是高了一点，因为必须考虑到人口增长的因素。所以我们把本世纪末的国民生产总值人均放在争取达到八百美元的水平上。”。（邓小平年谱）</a:t>
            </a:r>
            <a:endParaRPr lang="en-US" altLang="zh-CN" sz="2000" dirty="0"/>
          </a:p>
        </p:txBody>
      </p:sp>
    </p:spTree>
    <p:extLst>
      <p:ext uri="{BB962C8B-B14F-4D97-AF65-F5344CB8AC3E}">
        <p14:creationId xmlns:p14="http://schemas.microsoft.com/office/powerpoint/2010/main" val="4248383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提出建设小康社会目标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209435" cy="4773168"/>
          </a:xfrm>
          <a:prstGeom prst="rect">
            <a:avLst/>
          </a:prstGeom>
        </p:spPr>
        <p:txBody>
          <a:bodyPr vert="horz" lIns="45720" tIns="45720" rIns="45720" bIns="45720" rtlCol="0" anchor="t">
            <a:normAutofit fontScale="925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en-US" altLang="zh-CN" sz="3600" b="1" dirty="0"/>
              <a:t>1982</a:t>
            </a:r>
            <a:r>
              <a:rPr lang="zh-CN" altLang="en-US" sz="3600" b="1" dirty="0"/>
              <a:t>年</a:t>
            </a:r>
            <a:r>
              <a:rPr lang="en-US" altLang="zh-CN" sz="3600" b="1" dirty="0"/>
              <a:t>9</a:t>
            </a:r>
            <a:r>
              <a:rPr lang="zh-CN" altLang="en-US" sz="3600" b="1" dirty="0"/>
              <a:t>月</a:t>
            </a:r>
            <a:r>
              <a:rPr lang="en-US" altLang="zh-CN" sz="3600" b="1" dirty="0"/>
              <a:t>1</a:t>
            </a:r>
            <a:r>
              <a:rPr lang="zh-CN" altLang="en-US" sz="3600" b="1" dirty="0"/>
              <a:t>日，中共十二大提出，“从一九八一年到本世纪末的二十年，我国经济建设总的奋斗目标是，在不断提高经济效益的前提下，力争使全国工农业的年总产值翻两番。”</a:t>
            </a:r>
          </a:p>
          <a:p>
            <a:pPr>
              <a:lnSpc>
                <a:spcPct val="200000"/>
              </a:lnSpc>
              <a:spcBef>
                <a:spcPts val="500"/>
              </a:spcBef>
            </a:pPr>
            <a:r>
              <a:rPr lang="zh-CN" altLang="en-US" sz="3600" b="1" dirty="0"/>
              <a:t>中共十三大</a:t>
            </a:r>
            <a:r>
              <a:rPr lang="en-US" altLang="zh-CN" sz="3600" b="1" dirty="0"/>
              <a:t>-</a:t>
            </a:r>
            <a:r>
              <a:rPr lang="zh-CN" altLang="en-US" sz="3600" b="1" dirty="0"/>
              <a:t>十八大都提出十年翻一番的增长目标。</a:t>
            </a:r>
            <a:endParaRPr lang="en-US" altLang="zh-CN" sz="2000" dirty="0"/>
          </a:p>
        </p:txBody>
      </p:sp>
    </p:spTree>
    <p:extLst>
      <p:ext uri="{BB962C8B-B14F-4D97-AF65-F5344CB8AC3E}">
        <p14:creationId xmlns:p14="http://schemas.microsoft.com/office/powerpoint/2010/main" val="3872178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主要内容</a:t>
            </a:r>
            <a:endParaRPr kumimoji="1" lang="zh-CN" altLang="en-US" dirty="0"/>
          </a:p>
        </p:txBody>
      </p:sp>
      <p:sp>
        <p:nvSpPr>
          <p:cNvPr id="3" name="内容占位符 2"/>
          <p:cNvSpPr>
            <a:spLocks noGrp="1"/>
          </p:cNvSpPr>
          <p:nvPr>
            <p:ph idx="1"/>
          </p:nvPr>
        </p:nvSpPr>
        <p:spPr>
          <a:xfrm>
            <a:off x="1024128" y="2131858"/>
            <a:ext cx="10798904" cy="4023360"/>
          </a:xfrm>
        </p:spPr>
        <p:txBody>
          <a:bodyPr anchor="t">
            <a:normAutofit/>
          </a:bodyPr>
          <a:lstStyle/>
          <a:p>
            <a:pPr>
              <a:lnSpc>
                <a:spcPct val="200000"/>
              </a:lnSpc>
              <a:spcBef>
                <a:spcPts val="500"/>
              </a:spcBef>
            </a:pPr>
            <a:r>
              <a:rPr kumimoji="1" lang="zh-CN" altLang="en-US" sz="3600" b="1" dirty="0"/>
              <a:t>理论</a:t>
            </a:r>
            <a:endParaRPr kumimoji="1" lang="en-US" altLang="zh-CN" sz="3600" b="1" dirty="0"/>
          </a:p>
          <a:p>
            <a:r>
              <a:rPr lang="zh-CN" altLang="en-US" sz="3600" b="1" dirty="0"/>
              <a:t>实践</a:t>
            </a:r>
            <a:endParaRPr lang="en-US" altLang="zh-CN" sz="3600" b="1" dirty="0"/>
          </a:p>
        </p:txBody>
      </p:sp>
    </p:spTree>
    <p:extLst>
      <p:ext uri="{BB962C8B-B14F-4D97-AF65-F5344CB8AC3E}">
        <p14:creationId xmlns:p14="http://schemas.microsoft.com/office/powerpoint/2010/main" val="3031460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2650097" cy="1499616"/>
          </a:xfrm>
        </p:spPr>
        <p:txBody>
          <a:bodyPr>
            <a:normAutofit fontScale="90000"/>
          </a:bodyPr>
          <a:lstStyle/>
          <a:p>
            <a:r>
              <a:rPr lang="zh-CN" altLang="en-US" dirty="0"/>
              <a:t>国际视野下的小康</a:t>
            </a:r>
            <a:endParaRPr kumimoji="1" lang="zh-CN" altLang="en-US" dirty="0"/>
          </a:p>
        </p:txBody>
      </p:sp>
      <p:sp>
        <p:nvSpPr>
          <p:cNvPr id="7" name="矩形 6">
            <a:extLst>
              <a:ext uri="{FF2B5EF4-FFF2-40B4-BE49-F238E27FC236}">
                <a16:creationId xmlns:a16="http://schemas.microsoft.com/office/drawing/2014/main" xmlns="" id="{D6681DC2-952E-4C4F-82D5-51AE97D0FDF0}"/>
              </a:ext>
            </a:extLst>
          </p:cNvPr>
          <p:cNvSpPr/>
          <p:nvPr/>
        </p:nvSpPr>
        <p:spPr>
          <a:xfrm>
            <a:off x="7322211" y="6298208"/>
            <a:ext cx="1800493" cy="307777"/>
          </a:xfrm>
          <a:prstGeom prst="rect">
            <a:avLst/>
          </a:prstGeom>
        </p:spPr>
        <p:txBody>
          <a:bodyPr wrap="none">
            <a:spAutoFit/>
          </a:bodyPr>
          <a:lstStyle/>
          <a:p>
            <a:r>
              <a:rPr lang="zh-CN" altLang="en-US" sz="1400" b="1" dirty="0"/>
              <a:t>数据来源于世界银行</a:t>
            </a:r>
          </a:p>
        </p:txBody>
      </p:sp>
      <p:sp>
        <p:nvSpPr>
          <p:cNvPr id="8" name="内容占位符 2">
            <a:extLst>
              <a:ext uri="{FF2B5EF4-FFF2-40B4-BE49-F238E27FC236}">
                <a16:creationId xmlns:a16="http://schemas.microsoft.com/office/drawing/2014/main" xmlns="" id="{7D4192DC-9A4D-4A6C-9CAC-BBC82830AFAE}"/>
              </a:ext>
            </a:extLst>
          </p:cNvPr>
          <p:cNvSpPr txBox="1">
            <a:spLocks/>
          </p:cNvSpPr>
          <p:nvPr/>
        </p:nvSpPr>
        <p:spPr>
          <a:xfrm>
            <a:off x="827394" y="2084832"/>
            <a:ext cx="3744605" cy="2688337"/>
          </a:xfrm>
          <a:prstGeom prst="rect">
            <a:avLst/>
          </a:prstGeom>
        </p:spPr>
        <p:txBody>
          <a:bodyPr vert="horz" lIns="45720" tIns="45720" rIns="4572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200" b="1" dirty="0"/>
              <a:t>小康社会是从低收入阶段迈入中等收入阶段</a:t>
            </a:r>
            <a:endParaRPr lang="en-US" altLang="zh-CN" sz="3200" dirty="0"/>
          </a:p>
        </p:txBody>
      </p:sp>
      <p:graphicFrame>
        <p:nvGraphicFramePr>
          <p:cNvPr id="9" name="图表 8">
            <a:extLst>
              <a:ext uri="{FF2B5EF4-FFF2-40B4-BE49-F238E27FC236}">
                <a16:creationId xmlns:a16="http://schemas.microsoft.com/office/drawing/2014/main" xmlns="" id="{704EB2D4-2F14-4D20-ACB7-17C89D4D3DA0}"/>
              </a:ext>
            </a:extLst>
          </p:cNvPr>
          <p:cNvGraphicFramePr/>
          <p:nvPr>
            <p:extLst>
              <p:ext uri="{D42A27DB-BD31-4B8C-83A1-F6EECF244321}">
                <p14:modId xmlns:p14="http://schemas.microsoft.com/office/powerpoint/2010/main" val="1505769830"/>
              </p:ext>
            </p:extLst>
          </p:nvPr>
        </p:nvGraphicFramePr>
        <p:xfrm>
          <a:off x="4768732" y="1138598"/>
          <a:ext cx="6907453" cy="5159610"/>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4768732" y="585216"/>
            <a:ext cx="1104530" cy="369332"/>
          </a:xfrm>
          <a:prstGeom prst="rect">
            <a:avLst/>
          </a:prstGeom>
          <a:noFill/>
        </p:spPr>
        <p:txBody>
          <a:bodyPr wrap="square" rtlCol="0">
            <a:spAutoFit/>
          </a:bodyPr>
          <a:lstStyle/>
          <a:p>
            <a:r>
              <a:rPr kumimoji="1" lang="zh-CN" altLang="en-US" dirty="0" smtClean="0"/>
              <a:t>美元</a:t>
            </a:r>
            <a:endParaRPr kumimoji="1" lang="zh-CN" altLang="en-US" dirty="0"/>
          </a:p>
        </p:txBody>
      </p:sp>
    </p:spTree>
    <p:extLst>
      <p:ext uri="{BB962C8B-B14F-4D97-AF65-F5344CB8AC3E}">
        <p14:creationId xmlns:p14="http://schemas.microsoft.com/office/powerpoint/2010/main" val="2894950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209435" cy="4773168"/>
          </a:xfrm>
          <a:prstGeom prst="rect">
            <a:avLst/>
          </a:prstGeom>
        </p:spPr>
        <p:txBody>
          <a:bodyPr vert="horz" lIns="45720" tIns="45720" rIns="45720" bIns="45720" rtlCol="0" anchor="t">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中央放权一部分地区先富起来</a:t>
            </a:r>
          </a:p>
          <a:p>
            <a:pPr lvl="1">
              <a:lnSpc>
                <a:spcPct val="200000"/>
              </a:lnSpc>
              <a:spcBef>
                <a:spcPts val="500"/>
              </a:spcBef>
            </a:pPr>
            <a:r>
              <a:rPr lang="zh-CN" altLang="en-US" sz="3200" b="1" dirty="0"/>
              <a:t>计划经济时期搞平均主义，吃大锅饭，实际上是共同落后，共同贫穷。</a:t>
            </a:r>
          </a:p>
          <a:p>
            <a:pPr lvl="1">
              <a:lnSpc>
                <a:spcPct val="200000"/>
              </a:lnSpc>
              <a:spcBef>
                <a:spcPts val="500"/>
              </a:spcBef>
            </a:pPr>
            <a:r>
              <a:rPr lang="zh-CN" altLang="en-US" sz="3200" b="1" dirty="0"/>
              <a:t>“在经济政策上，我认为要允许一部分地区、一部分企业、一部分工人农民，由于辛勤努力成绩大而收入先多一些，生活先好起来。一部分人生活先好起来，就必然产生极大的示范力量，影响左邻右舍，带动其他地区、其他单位的人们向他们学习。这样，就会使整个国民经济不断地波浪式地向前发展，</a:t>
            </a:r>
            <a:r>
              <a:rPr lang="zh-CN" altLang="en-US" sz="3200" b="1"/>
              <a:t>使</a:t>
            </a:r>
            <a:r>
              <a:rPr lang="zh-CN" altLang="en-US" sz="3200" b="1" smtClean="0"/>
              <a:t>全国各族</a:t>
            </a:r>
            <a:r>
              <a:rPr lang="zh-CN" altLang="en-US" sz="3200" b="1" dirty="0"/>
              <a:t>人民都能比较快地富裕起来”。</a:t>
            </a:r>
            <a:endParaRPr lang="en-US" altLang="zh-CN" sz="1600" dirty="0"/>
          </a:p>
        </p:txBody>
      </p:sp>
    </p:spTree>
    <p:extLst>
      <p:ext uri="{BB962C8B-B14F-4D97-AF65-F5344CB8AC3E}">
        <p14:creationId xmlns:p14="http://schemas.microsoft.com/office/powerpoint/2010/main" val="188298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084832"/>
            <a:ext cx="2963210" cy="2688337"/>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中央放权</a:t>
            </a:r>
            <a:endParaRPr lang="en-US" altLang="zh-CN" sz="3600" b="1" dirty="0"/>
          </a:p>
          <a:p>
            <a:pPr>
              <a:lnSpc>
                <a:spcPct val="200000"/>
              </a:lnSpc>
              <a:spcBef>
                <a:spcPts val="500"/>
              </a:spcBef>
            </a:pPr>
            <a:r>
              <a:rPr lang="zh-CN" altLang="en-US" sz="3600" b="1" dirty="0"/>
              <a:t>地方试点</a:t>
            </a:r>
            <a:endParaRPr lang="en-US" altLang="zh-CN" sz="1600" dirty="0"/>
          </a:p>
        </p:txBody>
      </p:sp>
      <p:sp>
        <p:nvSpPr>
          <p:cNvPr id="4" name="形状 3">
            <a:extLst>
              <a:ext uri="{FF2B5EF4-FFF2-40B4-BE49-F238E27FC236}">
                <a16:creationId xmlns:a16="http://schemas.microsoft.com/office/drawing/2014/main" xmlns="" id="{30198DAB-4E58-4FB5-9770-738385DF67CB}"/>
              </a:ext>
            </a:extLst>
          </p:cNvPr>
          <p:cNvSpPr/>
          <p:nvPr/>
        </p:nvSpPr>
        <p:spPr>
          <a:xfrm>
            <a:off x="4845881" y="2155293"/>
            <a:ext cx="4824536" cy="3015335"/>
          </a:xfrm>
          <a:prstGeom prst="swooshArrow">
            <a:avLst>
              <a:gd name="adj1" fmla="val 25000"/>
              <a:gd name="adj2" fmla="val 2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组合 4">
            <a:extLst>
              <a:ext uri="{FF2B5EF4-FFF2-40B4-BE49-F238E27FC236}">
                <a16:creationId xmlns:a16="http://schemas.microsoft.com/office/drawing/2014/main" xmlns="" id="{30837683-33E0-4D9B-B9A0-109B61EAC2C0}"/>
              </a:ext>
            </a:extLst>
          </p:cNvPr>
          <p:cNvGrpSpPr/>
          <p:nvPr/>
        </p:nvGrpSpPr>
        <p:grpSpPr>
          <a:xfrm>
            <a:off x="4401692" y="4985306"/>
            <a:ext cx="586451" cy="1363582"/>
            <a:chOff x="395536" y="4513690"/>
            <a:chExt cx="586451" cy="1363582"/>
          </a:xfrm>
        </p:grpSpPr>
        <p:sp>
          <p:nvSpPr>
            <p:cNvPr id="6" name="椭圆 5">
              <a:extLst>
                <a:ext uri="{FF2B5EF4-FFF2-40B4-BE49-F238E27FC236}">
                  <a16:creationId xmlns:a16="http://schemas.microsoft.com/office/drawing/2014/main" xmlns="" id="{50980118-FCC9-4D1E-8670-79CD693EF8DA}"/>
                </a:ext>
              </a:extLst>
            </p:cNvPr>
            <p:cNvSpPr/>
            <p:nvPr/>
          </p:nvSpPr>
          <p:spPr>
            <a:xfrm>
              <a:off x="491598" y="4513690"/>
              <a:ext cx="435502" cy="435502"/>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任意多边形: 形状 6">
              <a:extLst>
                <a:ext uri="{FF2B5EF4-FFF2-40B4-BE49-F238E27FC236}">
                  <a16:creationId xmlns:a16="http://schemas.microsoft.com/office/drawing/2014/main" xmlns="" id="{1B4B21E4-47CD-4E68-85BF-00E3178311CE}"/>
                </a:ext>
              </a:extLst>
            </p:cNvPr>
            <p:cNvSpPr/>
            <p:nvPr/>
          </p:nvSpPr>
          <p:spPr>
            <a:xfrm>
              <a:off x="395536" y="5005841"/>
              <a:ext cx="586451" cy="871431"/>
            </a:xfrm>
            <a:custGeom>
              <a:avLst/>
              <a:gdLst>
                <a:gd name="connsiteX0" fmla="*/ 0 w 586451"/>
                <a:gd name="connsiteY0" fmla="*/ 0 h 871431"/>
                <a:gd name="connsiteX1" fmla="*/ 586451 w 586451"/>
                <a:gd name="connsiteY1" fmla="*/ 0 h 871431"/>
                <a:gd name="connsiteX2" fmla="*/ 586451 w 586451"/>
                <a:gd name="connsiteY2" fmla="*/ 871431 h 871431"/>
                <a:gd name="connsiteX3" fmla="*/ 0 w 586451"/>
                <a:gd name="connsiteY3" fmla="*/ 871431 h 871431"/>
                <a:gd name="connsiteX4" fmla="*/ 0 w 586451"/>
                <a:gd name="connsiteY4" fmla="*/ 0 h 87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451" h="871431">
                  <a:moveTo>
                    <a:pt x="0" y="0"/>
                  </a:moveTo>
                  <a:lnTo>
                    <a:pt x="586451" y="0"/>
                  </a:lnTo>
                  <a:lnTo>
                    <a:pt x="586451" y="871431"/>
                  </a:lnTo>
                  <a:lnTo>
                    <a:pt x="0" y="8714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467" tIns="0" rIns="0" bIns="0" numCol="1" spcCol="1270" anchor="t" anchorCtr="0">
              <a:noAutofit/>
            </a:bodyPr>
            <a:lstStyle/>
            <a:p>
              <a:pPr defTabSz="1289050">
                <a:lnSpc>
                  <a:spcPct val="90000"/>
                </a:lnSpc>
                <a:spcBef>
                  <a:spcPct val="0"/>
                </a:spcBef>
                <a:spcAft>
                  <a:spcPct val="35000"/>
                </a:spcAft>
              </a:pPr>
              <a:r>
                <a:rPr lang="zh-CN" altLang="en-US" sz="2900" b="1" dirty="0"/>
                <a:t>低收入</a:t>
              </a:r>
            </a:p>
          </p:txBody>
        </p:sp>
      </p:grpSp>
      <p:grpSp>
        <p:nvGrpSpPr>
          <p:cNvPr id="9" name="组合 8">
            <a:extLst>
              <a:ext uri="{FF2B5EF4-FFF2-40B4-BE49-F238E27FC236}">
                <a16:creationId xmlns:a16="http://schemas.microsoft.com/office/drawing/2014/main" xmlns="" id="{F90BE5F6-2DCE-4074-A44B-68572B166BF3}"/>
              </a:ext>
            </a:extLst>
          </p:cNvPr>
          <p:cNvGrpSpPr/>
          <p:nvPr/>
        </p:nvGrpSpPr>
        <p:grpSpPr>
          <a:xfrm>
            <a:off x="6480605" y="3177086"/>
            <a:ext cx="801409" cy="2176591"/>
            <a:chOff x="2474449" y="2705469"/>
            <a:chExt cx="801409" cy="2176591"/>
          </a:xfrm>
        </p:grpSpPr>
        <p:sp>
          <p:nvSpPr>
            <p:cNvPr id="10" name="椭圆 9">
              <a:extLst>
                <a:ext uri="{FF2B5EF4-FFF2-40B4-BE49-F238E27FC236}">
                  <a16:creationId xmlns:a16="http://schemas.microsoft.com/office/drawing/2014/main" xmlns="" id="{9156DAAE-AD15-4329-AAD3-FBFA7EEAB28B}"/>
                </a:ext>
              </a:extLst>
            </p:cNvPr>
            <p:cNvSpPr/>
            <p:nvPr/>
          </p:nvSpPr>
          <p:spPr>
            <a:xfrm>
              <a:off x="2552325" y="2705469"/>
              <a:ext cx="435499" cy="435499"/>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任意多边形: 形状 10">
              <a:extLst>
                <a:ext uri="{FF2B5EF4-FFF2-40B4-BE49-F238E27FC236}">
                  <a16:creationId xmlns:a16="http://schemas.microsoft.com/office/drawing/2014/main" xmlns="" id="{79EA08DB-A5B7-4F6D-9F18-A26332F84574}"/>
                </a:ext>
              </a:extLst>
            </p:cNvPr>
            <p:cNvSpPr/>
            <p:nvPr/>
          </p:nvSpPr>
          <p:spPr>
            <a:xfrm>
              <a:off x="2474449" y="3241718"/>
              <a:ext cx="801409" cy="1640342"/>
            </a:xfrm>
            <a:custGeom>
              <a:avLst/>
              <a:gdLst>
                <a:gd name="connsiteX0" fmla="*/ 0 w 801409"/>
                <a:gd name="connsiteY0" fmla="*/ 0 h 1640342"/>
                <a:gd name="connsiteX1" fmla="*/ 801409 w 801409"/>
                <a:gd name="connsiteY1" fmla="*/ 0 h 1640342"/>
                <a:gd name="connsiteX2" fmla="*/ 801409 w 801409"/>
                <a:gd name="connsiteY2" fmla="*/ 1640342 h 1640342"/>
                <a:gd name="connsiteX3" fmla="*/ 0 w 801409"/>
                <a:gd name="connsiteY3" fmla="*/ 1640342 h 1640342"/>
                <a:gd name="connsiteX4" fmla="*/ 0 w 801409"/>
                <a:gd name="connsiteY4" fmla="*/ 0 h 164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09" h="1640342">
                  <a:moveTo>
                    <a:pt x="0" y="0"/>
                  </a:moveTo>
                  <a:lnTo>
                    <a:pt x="801409" y="0"/>
                  </a:lnTo>
                  <a:lnTo>
                    <a:pt x="801409" y="1640342"/>
                  </a:lnTo>
                  <a:lnTo>
                    <a:pt x="0" y="1640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2" tIns="0" rIns="0" bIns="0" numCol="1" spcCol="1270" anchor="t" anchorCtr="0">
              <a:noAutofit/>
            </a:bodyPr>
            <a:lstStyle/>
            <a:p>
              <a:pPr defTabSz="1289050">
                <a:lnSpc>
                  <a:spcPct val="90000"/>
                </a:lnSpc>
                <a:spcBef>
                  <a:spcPct val="0"/>
                </a:spcBef>
                <a:spcAft>
                  <a:spcPct val="35000"/>
                </a:spcAft>
              </a:pPr>
              <a:r>
                <a:rPr lang="zh-CN" altLang="en-US" sz="2900" b="1" dirty="0">
                  <a:solidFill>
                    <a:srgbClr val="FF0000"/>
                  </a:solidFill>
                </a:rPr>
                <a:t>放权</a:t>
              </a:r>
            </a:p>
          </p:txBody>
        </p:sp>
      </p:grpSp>
      <p:grpSp>
        <p:nvGrpSpPr>
          <p:cNvPr id="12" name="组合 11">
            <a:extLst>
              <a:ext uri="{FF2B5EF4-FFF2-40B4-BE49-F238E27FC236}">
                <a16:creationId xmlns:a16="http://schemas.microsoft.com/office/drawing/2014/main" xmlns="" id="{CC70FFE9-D69C-4602-BF6D-2D7491CC56D7}"/>
              </a:ext>
            </a:extLst>
          </p:cNvPr>
          <p:cNvGrpSpPr/>
          <p:nvPr/>
        </p:nvGrpSpPr>
        <p:grpSpPr>
          <a:xfrm>
            <a:off x="9394527" y="2510052"/>
            <a:ext cx="551780" cy="1472806"/>
            <a:chOff x="5388372" y="2038436"/>
            <a:chExt cx="551780" cy="1472806"/>
          </a:xfrm>
        </p:grpSpPr>
        <p:sp>
          <p:nvSpPr>
            <p:cNvPr id="13" name="椭圆 12">
              <a:extLst>
                <a:ext uri="{FF2B5EF4-FFF2-40B4-BE49-F238E27FC236}">
                  <a16:creationId xmlns:a16="http://schemas.microsoft.com/office/drawing/2014/main" xmlns="" id="{C563121D-D2E8-44D9-8FDF-C5B95937BAFF}"/>
                </a:ext>
              </a:extLst>
            </p:cNvPr>
            <p:cNvSpPr/>
            <p:nvPr/>
          </p:nvSpPr>
          <p:spPr>
            <a:xfrm>
              <a:off x="5504654" y="2038436"/>
              <a:ext cx="435498" cy="43549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任意多边形: 形状 13">
              <a:extLst>
                <a:ext uri="{FF2B5EF4-FFF2-40B4-BE49-F238E27FC236}">
                  <a16:creationId xmlns:a16="http://schemas.microsoft.com/office/drawing/2014/main" xmlns="" id="{040E1504-E946-49E4-8E49-65E77D07E37E}"/>
                </a:ext>
              </a:extLst>
            </p:cNvPr>
            <p:cNvSpPr/>
            <p:nvPr/>
          </p:nvSpPr>
          <p:spPr>
            <a:xfrm>
              <a:off x="5388372" y="2493507"/>
              <a:ext cx="551780" cy="1017735"/>
            </a:xfrm>
            <a:custGeom>
              <a:avLst/>
              <a:gdLst>
                <a:gd name="connsiteX0" fmla="*/ 0 w 551780"/>
                <a:gd name="connsiteY0" fmla="*/ 0 h 1017735"/>
                <a:gd name="connsiteX1" fmla="*/ 551780 w 551780"/>
                <a:gd name="connsiteY1" fmla="*/ 0 h 1017735"/>
                <a:gd name="connsiteX2" fmla="*/ 551780 w 551780"/>
                <a:gd name="connsiteY2" fmla="*/ 1017735 h 1017735"/>
                <a:gd name="connsiteX3" fmla="*/ 0 w 551780"/>
                <a:gd name="connsiteY3" fmla="*/ 1017735 h 1017735"/>
                <a:gd name="connsiteX4" fmla="*/ 0 w 551780"/>
                <a:gd name="connsiteY4" fmla="*/ 0 h 101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80" h="1017735">
                  <a:moveTo>
                    <a:pt x="0" y="0"/>
                  </a:moveTo>
                  <a:lnTo>
                    <a:pt x="551780" y="0"/>
                  </a:lnTo>
                  <a:lnTo>
                    <a:pt x="551780" y="1017735"/>
                  </a:lnTo>
                  <a:lnTo>
                    <a:pt x="0" y="1017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167" tIns="0" rIns="0" bIns="0" numCol="1" spcCol="1270" anchor="t" anchorCtr="0">
              <a:noAutofit/>
            </a:bodyPr>
            <a:lstStyle/>
            <a:p>
              <a:pPr defTabSz="1289050">
                <a:lnSpc>
                  <a:spcPct val="90000"/>
                </a:lnSpc>
                <a:spcBef>
                  <a:spcPct val="0"/>
                </a:spcBef>
                <a:spcAft>
                  <a:spcPct val="35000"/>
                </a:spcAft>
              </a:pPr>
              <a:r>
                <a:rPr lang="zh-CN" altLang="en-US" sz="2900" b="1" dirty="0"/>
                <a:t>小康目标</a:t>
              </a:r>
            </a:p>
          </p:txBody>
        </p:sp>
      </p:grpSp>
    </p:spTree>
    <p:extLst>
      <p:ext uri="{BB962C8B-B14F-4D97-AF65-F5344CB8AC3E}">
        <p14:creationId xmlns:p14="http://schemas.microsoft.com/office/powerpoint/2010/main" val="228235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3794482" cy="4016710"/>
          </a:xfrm>
          <a:prstGeom prst="rect">
            <a:avLst/>
          </a:prstGeom>
        </p:spPr>
        <p:txBody>
          <a:bodyPr vert="horz" lIns="45720" tIns="45720" rIns="4572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东部率先</a:t>
            </a:r>
            <a:endParaRPr lang="en-US" altLang="zh-CN" sz="3600" b="1" dirty="0"/>
          </a:p>
          <a:p>
            <a:pPr lvl="1">
              <a:lnSpc>
                <a:spcPct val="200000"/>
              </a:lnSpc>
              <a:spcBef>
                <a:spcPts val="500"/>
              </a:spcBef>
            </a:pPr>
            <a:r>
              <a:rPr lang="zh-CN" altLang="en-US" sz="3200" b="1" dirty="0"/>
              <a:t>经济特区</a:t>
            </a:r>
            <a:endParaRPr lang="en-US" altLang="zh-CN" sz="3200" b="1" dirty="0"/>
          </a:p>
          <a:p>
            <a:pPr lvl="1">
              <a:lnSpc>
                <a:spcPct val="200000"/>
              </a:lnSpc>
              <a:spcBef>
                <a:spcPts val="500"/>
              </a:spcBef>
            </a:pPr>
            <a:r>
              <a:rPr lang="en-US" altLang="zh-CN" sz="3200" b="1" dirty="0"/>
              <a:t>84</a:t>
            </a:r>
            <a:r>
              <a:rPr lang="zh-CN" altLang="en-US" sz="3200" b="1" dirty="0"/>
              <a:t>年南巡</a:t>
            </a:r>
            <a:endParaRPr lang="en-US" altLang="zh-CN" sz="3200" b="1" dirty="0"/>
          </a:p>
          <a:p>
            <a:pPr lvl="2">
              <a:lnSpc>
                <a:spcPct val="200000"/>
              </a:lnSpc>
              <a:spcBef>
                <a:spcPts val="500"/>
              </a:spcBef>
            </a:pPr>
            <a:r>
              <a:rPr lang="zh-CN" altLang="en-US" sz="1700" b="1" dirty="0"/>
              <a:t>“深圳的发展和经验证明，我们建立经济特区的政策是正确的”</a:t>
            </a:r>
            <a:endParaRPr lang="en-US" altLang="zh-CN" sz="1700" dirty="0"/>
          </a:p>
        </p:txBody>
      </p:sp>
      <p:graphicFrame>
        <p:nvGraphicFramePr>
          <p:cNvPr id="15" name="Object 7">
            <a:extLst>
              <a:ext uri="{FF2B5EF4-FFF2-40B4-BE49-F238E27FC236}">
                <a16:creationId xmlns:a16="http://schemas.microsoft.com/office/drawing/2014/main" xmlns="" id="{17156BF0-6922-48EE-B85E-D2F695C2FECD}"/>
              </a:ext>
            </a:extLst>
          </p:cNvPr>
          <p:cNvGraphicFramePr>
            <a:graphicFrameLocks noChangeAspect="1"/>
          </p:cNvGraphicFramePr>
          <p:nvPr>
            <p:extLst>
              <p:ext uri="{D42A27DB-BD31-4B8C-83A1-F6EECF244321}">
                <p14:modId xmlns:p14="http://schemas.microsoft.com/office/powerpoint/2010/main" val="1674529940"/>
              </p:ext>
            </p:extLst>
          </p:nvPr>
        </p:nvGraphicFramePr>
        <p:xfrm>
          <a:off x="4954385" y="1731017"/>
          <a:ext cx="5935288" cy="4577781"/>
        </p:xfrm>
        <a:graphic>
          <a:graphicData uri="http://schemas.openxmlformats.org/presentationml/2006/ole">
            <mc:AlternateContent xmlns:mc="http://schemas.openxmlformats.org/markup-compatibility/2006">
              <mc:Choice xmlns:v="urn:schemas-microsoft-com:vml" Requires="v">
                <p:oleObj spid="_x0000_s10295" name="Chart" r:id="rId4" imgW="2371776" imgH="1828710" progId="MSGraph.Chart.8">
                  <p:embed/>
                </p:oleObj>
              </mc:Choice>
              <mc:Fallback>
                <p:oleObj name="Chart" r:id="rId4" imgW="2371776" imgH="1828710" progId="MSGraph.Chart.8">
                  <p:embed/>
                  <p:pic>
                    <p:nvPicPr>
                      <p:cNvPr id="8" name="Object 7">
                        <a:extLst>
                          <a:ext uri="{FF2B5EF4-FFF2-40B4-BE49-F238E27FC236}">
                            <a16:creationId xmlns:a16="http://schemas.microsoft.com/office/drawing/2014/main" xmlns="" id="{4721C32B-AF79-4492-9C87-D35729F143C3}"/>
                          </a:ext>
                        </a:extLst>
                      </p:cNvPr>
                      <p:cNvPicPr>
                        <a:picLocks noChangeAspect="1" noChangeArrowheads="1"/>
                      </p:cNvPicPr>
                      <p:nvPr/>
                    </p:nvPicPr>
                    <p:blipFill>
                      <a:blip r:embed="rId5"/>
                      <a:srcRect/>
                      <a:stretch>
                        <a:fillRect/>
                      </a:stretch>
                    </p:blipFill>
                    <p:spPr bwMode="auto">
                      <a:xfrm>
                        <a:off x="4954385" y="1731017"/>
                        <a:ext cx="5935288" cy="4577781"/>
                      </a:xfrm>
                      <a:prstGeom prst="rect">
                        <a:avLst/>
                      </a:prstGeom>
                      <a:noFill/>
                    </p:spPr>
                  </p:pic>
                </p:oleObj>
              </mc:Fallback>
            </mc:AlternateContent>
          </a:graphicData>
        </a:graphic>
      </p:graphicFrame>
      <p:sp>
        <p:nvSpPr>
          <p:cNvPr id="16" name="矩形 15">
            <a:extLst>
              <a:ext uri="{FF2B5EF4-FFF2-40B4-BE49-F238E27FC236}">
                <a16:creationId xmlns:a16="http://schemas.microsoft.com/office/drawing/2014/main" xmlns="" id="{2D24C838-03D2-4586-AA7D-B174319DD290}"/>
              </a:ext>
            </a:extLst>
          </p:cNvPr>
          <p:cNvSpPr/>
          <p:nvPr/>
        </p:nvSpPr>
        <p:spPr>
          <a:xfrm>
            <a:off x="6242760" y="6519446"/>
            <a:ext cx="4015145" cy="338554"/>
          </a:xfrm>
          <a:prstGeom prst="rect">
            <a:avLst/>
          </a:prstGeom>
        </p:spPr>
        <p:txBody>
          <a:bodyPr wrap="square">
            <a:spAutoFit/>
          </a:bodyPr>
          <a:lstStyle/>
          <a:p>
            <a:r>
              <a:rPr lang="zh-CN" altLang="en-US" sz="1600" b="1" dirty="0"/>
              <a:t>数据来自徐现祥和陈小飞（</a:t>
            </a:r>
            <a:r>
              <a:rPr lang="en-US" altLang="zh-CN" sz="1600" b="1" dirty="0"/>
              <a:t>2008</a:t>
            </a:r>
            <a:r>
              <a:rPr lang="zh-CN" altLang="en-US" sz="1600" b="1" dirty="0"/>
              <a:t>）</a:t>
            </a:r>
          </a:p>
        </p:txBody>
      </p:sp>
      <p:sp>
        <p:nvSpPr>
          <p:cNvPr id="3" name="文本框 2"/>
          <p:cNvSpPr txBox="1"/>
          <p:nvPr/>
        </p:nvSpPr>
        <p:spPr>
          <a:xfrm>
            <a:off x="5099538" y="1900166"/>
            <a:ext cx="422031" cy="369332"/>
          </a:xfrm>
          <a:prstGeom prst="rect">
            <a:avLst/>
          </a:prstGeom>
          <a:noFill/>
        </p:spPr>
        <p:txBody>
          <a:bodyPr wrap="square" rtlCol="0">
            <a:spAutoFit/>
          </a:bodyPr>
          <a:lstStyle/>
          <a:p>
            <a:r>
              <a:rPr kumimoji="1" lang="en-US" altLang="zh-CN" smtClean="0"/>
              <a:t>%</a:t>
            </a:r>
            <a:endParaRPr kumimoji="1" lang="zh-CN" altLang="en-US" dirty="0"/>
          </a:p>
        </p:txBody>
      </p:sp>
    </p:spTree>
    <p:extLst>
      <p:ext uri="{BB962C8B-B14F-4D97-AF65-F5344CB8AC3E}">
        <p14:creationId xmlns:p14="http://schemas.microsoft.com/office/powerpoint/2010/main" val="50339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3193634" cy="3983459"/>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东部率先</a:t>
            </a:r>
            <a:endParaRPr lang="en-US" altLang="zh-CN" sz="3600" b="1" dirty="0"/>
          </a:p>
          <a:p>
            <a:pPr lvl="1">
              <a:lnSpc>
                <a:spcPct val="200000"/>
              </a:lnSpc>
              <a:spcBef>
                <a:spcPts val="500"/>
              </a:spcBef>
            </a:pPr>
            <a:r>
              <a:rPr lang="zh-CN" altLang="en-US" sz="3200" b="1" dirty="0"/>
              <a:t>劳动用脚投票</a:t>
            </a:r>
            <a:endParaRPr lang="en-US" altLang="zh-CN" sz="1700" dirty="0"/>
          </a:p>
        </p:txBody>
      </p:sp>
      <p:pic>
        <p:nvPicPr>
          <p:cNvPr id="6" name="Picture 4" descr="https://timgsa.baidu.com/timg?image&amp;quality=80&amp;size=b9999_10000&amp;sec=1535480955957&amp;di=de5e7e032a01bd462ba4e8e1daed2701&amp;imgtype=0&amp;src=http%3A%2F%2Fimg1.gtimg.com%2Fnews%2Fpics%2Fhv1%2F114%2F225%2F2015%2F131082864.jpg">
            <a:extLst>
              <a:ext uri="{FF2B5EF4-FFF2-40B4-BE49-F238E27FC236}">
                <a16:creationId xmlns:a16="http://schemas.microsoft.com/office/drawing/2014/main" xmlns="" id="{8103B818-5D9A-4578-8A95-ACFF74E0BFF4}"/>
              </a:ext>
            </a:extLst>
          </p:cNvPr>
          <p:cNvPicPr>
            <a:picLocks noChangeAspect="1" noChangeArrowheads="1"/>
          </p:cNvPicPr>
          <p:nvPr/>
        </p:nvPicPr>
        <p:blipFill>
          <a:blip r:embed="rId2" cstate="print"/>
          <a:srcRect/>
          <a:stretch>
            <a:fillRect/>
          </a:stretch>
        </p:blipFill>
        <p:spPr bwMode="auto">
          <a:xfrm>
            <a:off x="4559716" y="1778923"/>
            <a:ext cx="7612439" cy="5071056"/>
          </a:xfrm>
          <a:prstGeom prst="rect">
            <a:avLst/>
          </a:prstGeom>
          <a:noFill/>
        </p:spPr>
      </p:pic>
    </p:spTree>
    <p:extLst>
      <p:ext uri="{BB962C8B-B14F-4D97-AF65-F5344CB8AC3E}">
        <p14:creationId xmlns:p14="http://schemas.microsoft.com/office/powerpoint/2010/main" val="388909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3" y="2084832"/>
            <a:ext cx="5268607" cy="477316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70000"/>
              </a:lnSpc>
              <a:spcBef>
                <a:spcPts val="500"/>
              </a:spcBef>
            </a:pPr>
            <a:r>
              <a:rPr lang="zh-CN" altLang="en-US" sz="2400" b="1" dirty="0"/>
              <a:t>东部率先</a:t>
            </a:r>
          </a:p>
          <a:p>
            <a:pPr lvl="1">
              <a:lnSpc>
                <a:spcPct val="170000"/>
              </a:lnSpc>
              <a:spcBef>
                <a:spcPts val="500"/>
              </a:spcBef>
            </a:pPr>
            <a:r>
              <a:rPr lang="en-US" altLang="zh-CN" sz="2000" b="1" dirty="0"/>
              <a:t>14</a:t>
            </a:r>
            <a:r>
              <a:rPr lang="zh-CN" altLang="en-US" sz="2000" b="1" dirty="0"/>
              <a:t>个沿海开放城市</a:t>
            </a:r>
          </a:p>
          <a:p>
            <a:pPr lvl="1">
              <a:lnSpc>
                <a:spcPct val="170000"/>
              </a:lnSpc>
              <a:spcBef>
                <a:spcPts val="500"/>
              </a:spcBef>
            </a:pPr>
            <a:r>
              <a:rPr lang="zh-CN" altLang="en-US" sz="2000" b="1" dirty="0"/>
              <a:t>海南特区</a:t>
            </a:r>
          </a:p>
          <a:p>
            <a:pPr lvl="1">
              <a:lnSpc>
                <a:spcPct val="170000"/>
              </a:lnSpc>
              <a:spcBef>
                <a:spcPts val="500"/>
              </a:spcBef>
            </a:pPr>
            <a:r>
              <a:rPr lang="zh-CN" altLang="en-US" sz="2000" b="1" dirty="0"/>
              <a:t>浦东新区</a:t>
            </a:r>
          </a:p>
          <a:p>
            <a:pPr>
              <a:lnSpc>
                <a:spcPct val="170000"/>
              </a:lnSpc>
              <a:spcBef>
                <a:spcPts val="500"/>
              </a:spcBef>
            </a:pPr>
            <a:r>
              <a:rPr lang="zh-CN" altLang="en-US" sz="2400" b="1" dirty="0"/>
              <a:t>全国同步</a:t>
            </a:r>
          </a:p>
          <a:p>
            <a:pPr lvl="1">
              <a:lnSpc>
                <a:spcPct val="170000"/>
              </a:lnSpc>
              <a:spcBef>
                <a:spcPts val="500"/>
              </a:spcBef>
            </a:pPr>
            <a:r>
              <a:rPr lang="en-US" altLang="zh-CN" sz="2000" b="1" dirty="0"/>
              <a:t>92</a:t>
            </a:r>
            <a:r>
              <a:rPr lang="zh-CN" altLang="en-US" sz="2000" b="1" dirty="0"/>
              <a:t>年南巡</a:t>
            </a:r>
          </a:p>
          <a:p>
            <a:pPr lvl="1">
              <a:lnSpc>
                <a:spcPct val="170000"/>
              </a:lnSpc>
              <a:spcBef>
                <a:spcPts val="500"/>
              </a:spcBef>
            </a:pPr>
            <a:r>
              <a:rPr lang="zh-CN" altLang="en-US" sz="2000" b="1" dirty="0"/>
              <a:t>中共十四大，建立社会主义市场经济</a:t>
            </a:r>
          </a:p>
        </p:txBody>
      </p:sp>
      <p:pic>
        <p:nvPicPr>
          <p:cNvPr id="5" name="图片 4" descr="改革开发渐进图4副本.jpg">
            <a:extLst>
              <a:ext uri="{FF2B5EF4-FFF2-40B4-BE49-F238E27FC236}">
                <a16:creationId xmlns:a16="http://schemas.microsoft.com/office/drawing/2014/main" xmlns="" id="{468830D8-9FAB-4AC7-9191-FD74D4CCAB51}"/>
              </a:ext>
            </a:extLst>
          </p:cNvPr>
          <p:cNvPicPr>
            <a:picLocks noChangeAspect="1"/>
          </p:cNvPicPr>
          <p:nvPr/>
        </p:nvPicPr>
        <p:blipFill>
          <a:blip r:embed="rId2" cstate="print"/>
          <a:stretch>
            <a:fillRect/>
          </a:stretch>
        </p:blipFill>
        <p:spPr>
          <a:xfrm>
            <a:off x="5609407" y="1978215"/>
            <a:ext cx="6310551" cy="4879785"/>
          </a:xfrm>
          <a:prstGeom prst="rect">
            <a:avLst/>
          </a:prstGeom>
          <a:ln w="6350">
            <a:solidFill>
              <a:schemeClr val="bg1">
                <a:lumMod val="50000"/>
              </a:schemeClr>
            </a:solidFill>
          </a:ln>
        </p:spPr>
      </p:pic>
      <p:pic>
        <p:nvPicPr>
          <p:cNvPr id="3" name="图片 2"/>
          <p:cNvPicPr>
            <a:picLocks noChangeAspect="1"/>
          </p:cNvPicPr>
          <p:nvPr/>
        </p:nvPicPr>
        <p:blipFill>
          <a:blip r:embed="rId3"/>
          <a:stretch>
            <a:fillRect/>
          </a:stretch>
        </p:blipFill>
        <p:spPr>
          <a:xfrm>
            <a:off x="11433365" y="5715000"/>
            <a:ext cx="736023" cy="1143000"/>
          </a:xfrm>
          <a:prstGeom prst="rect">
            <a:avLst/>
          </a:prstGeom>
        </p:spPr>
      </p:pic>
    </p:spTree>
    <p:extLst>
      <p:ext uri="{BB962C8B-B14F-4D97-AF65-F5344CB8AC3E}">
        <p14:creationId xmlns:p14="http://schemas.microsoft.com/office/powerpoint/2010/main" val="1103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1"/>
            <a:ext cx="3362222" cy="3251939"/>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70000"/>
              </a:lnSpc>
              <a:spcBef>
                <a:spcPts val="500"/>
              </a:spcBef>
            </a:pPr>
            <a:r>
              <a:rPr lang="en-US" altLang="zh-CN" sz="3200" b="1" dirty="0"/>
              <a:t>2000</a:t>
            </a:r>
            <a:r>
              <a:rPr lang="zh-CN" altLang="en-US" sz="3200" b="1" dirty="0"/>
              <a:t>年，中国总体达到小康水平</a:t>
            </a:r>
            <a:endParaRPr lang="zh-CN" altLang="en-US" b="1" dirty="0"/>
          </a:p>
        </p:txBody>
      </p:sp>
      <p:sp>
        <p:nvSpPr>
          <p:cNvPr id="6" name="矩形 5">
            <a:extLst>
              <a:ext uri="{FF2B5EF4-FFF2-40B4-BE49-F238E27FC236}">
                <a16:creationId xmlns:a16="http://schemas.microsoft.com/office/drawing/2014/main" xmlns="" id="{8CA9D8DF-DBB4-4B6F-BA49-C31CC4E9DFA4}"/>
              </a:ext>
            </a:extLst>
          </p:cNvPr>
          <p:cNvSpPr/>
          <p:nvPr/>
        </p:nvSpPr>
        <p:spPr>
          <a:xfrm>
            <a:off x="7778839" y="6497469"/>
            <a:ext cx="1800493" cy="307777"/>
          </a:xfrm>
          <a:prstGeom prst="rect">
            <a:avLst/>
          </a:prstGeom>
        </p:spPr>
        <p:txBody>
          <a:bodyPr wrap="none">
            <a:spAutoFit/>
          </a:bodyPr>
          <a:lstStyle/>
          <a:p>
            <a:r>
              <a:rPr lang="zh-CN" altLang="en-US" sz="1400" b="1" dirty="0"/>
              <a:t>数据来源于世界银行</a:t>
            </a:r>
          </a:p>
        </p:txBody>
      </p:sp>
      <p:graphicFrame>
        <p:nvGraphicFramePr>
          <p:cNvPr id="7" name="图表 6">
            <a:extLst>
              <a:ext uri="{FF2B5EF4-FFF2-40B4-BE49-F238E27FC236}">
                <a16:creationId xmlns:a16="http://schemas.microsoft.com/office/drawing/2014/main" xmlns="" id="{D1396E15-CAEA-4DA6-B51D-C676C7539A32}"/>
              </a:ext>
            </a:extLst>
          </p:cNvPr>
          <p:cNvGraphicFramePr/>
          <p:nvPr>
            <p:extLst>
              <p:ext uri="{D42A27DB-BD31-4B8C-83A1-F6EECF244321}">
                <p14:modId xmlns:p14="http://schemas.microsoft.com/office/powerpoint/2010/main" val="691127472"/>
              </p:ext>
            </p:extLst>
          </p:nvPr>
        </p:nvGraphicFramePr>
        <p:xfrm>
          <a:off x="4537903" y="1884335"/>
          <a:ext cx="7285127" cy="4665888"/>
        </p:xfrm>
        <a:graphic>
          <a:graphicData uri="http://schemas.openxmlformats.org/drawingml/2006/chart">
            <c:chart xmlns:c="http://schemas.openxmlformats.org/drawingml/2006/chart" xmlns:r="http://schemas.openxmlformats.org/officeDocument/2006/relationships" r:id="rId2"/>
          </a:graphicData>
        </a:graphic>
      </p:graphicFrame>
      <p:sp>
        <p:nvSpPr>
          <p:cNvPr id="3" name="文本框 2"/>
          <p:cNvSpPr txBox="1"/>
          <p:nvPr/>
        </p:nvSpPr>
        <p:spPr>
          <a:xfrm>
            <a:off x="5244693" y="1884335"/>
            <a:ext cx="896815" cy="369332"/>
          </a:xfrm>
          <a:prstGeom prst="rect">
            <a:avLst/>
          </a:prstGeom>
          <a:noFill/>
        </p:spPr>
        <p:txBody>
          <a:bodyPr wrap="square" rtlCol="0">
            <a:spAutoFit/>
          </a:bodyPr>
          <a:lstStyle/>
          <a:p>
            <a:r>
              <a:rPr kumimoji="1" lang="zh-CN" altLang="en-US" smtClean="0"/>
              <a:t>美元</a:t>
            </a:r>
            <a:endParaRPr kumimoji="1" lang="zh-CN" altLang="en-US"/>
          </a:p>
        </p:txBody>
      </p:sp>
    </p:spTree>
    <p:extLst>
      <p:ext uri="{BB962C8B-B14F-4D97-AF65-F5344CB8AC3E}">
        <p14:creationId xmlns:p14="http://schemas.microsoft.com/office/powerpoint/2010/main" val="1036623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3" y="2084831"/>
            <a:ext cx="3710509" cy="3850456"/>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70000"/>
              </a:lnSpc>
              <a:spcBef>
                <a:spcPts val="500"/>
              </a:spcBef>
            </a:pPr>
            <a:r>
              <a:rPr lang="zh-CN" altLang="en-US" sz="2400" b="1" dirty="0"/>
              <a:t>共同小康还在路上</a:t>
            </a:r>
            <a:endParaRPr lang="en-US" altLang="zh-CN" sz="2400" b="1" dirty="0"/>
          </a:p>
          <a:p>
            <a:pPr lvl="1">
              <a:lnSpc>
                <a:spcPct val="170000"/>
              </a:lnSpc>
              <a:spcBef>
                <a:spcPts val="500"/>
              </a:spcBef>
            </a:pPr>
            <a:r>
              <a:rPr lang="en-US" altLang="zh-CN" b="1" dirty="0"/>
              <a:t>2000</a:t>
            </a:r>
            <a:r>
              <a:rPr lang="zh-CN" altLang="en-US" b="1" dirty="0"/>
              <a:t>年，高于全国人均</a:t>
            </a:r>
            <a:r>
              <a:rPr lang="en-US" altLang="zh-CN" b="1" dirty="0"/>
              <a:t>GDP</a:t>
            </a:r>
            <a:r>
              <a:rPr lang="zh-CN" altLang="en-US" b="1" dirty="0"/>
              <a:t>的省市，分别是上海、北京、天津、浙江、广东、江苏、辽宁、福建和山东等</a:t>
            </a:r>
            <a:r>
              <a:rPr lang="en-US" altLang="zh-CN" b="1" dirty="0"/>
              <a:t>9</a:t>
            </a:r>
            <a:r>
              <a:rPr lang="zh-CN" altLang="en-US" b="1" dirty="0"/>
              <a:t>个省市</a:t>
            </a:r>
            <a:endParaRPr lang="en-US" altLang="zh-CN" b="1" dirty="0"/>
          </a:p>
          <a:p>
            <a:pPr>
              <a:lnSpc>
                <a:spcPct val="170000"/>
              </a:lnSpc>
              <a:spcBef>
                <a:spcPts val="500"/>
              </a:spcBef>
            </a:pPr>
            <a:endParaRPr lang="zh-CN" altLang="en-US" sz="2400" b="1" dirty="0"/>
          </a:p>
        </p:txBody>
      </p:sp>
      <p:sp>
        <p:nvSpPr>
          <p:cNvPr id="6" name="矩形 5">
            <a:extLst>
              <a:ext uri="{FF2B5EF4-FFF2-40B4-BE49-F238E27FC236}">
                <a16:creationId xmlns:a16="http://schemas.microsoft.com/office/drawing/2014/main" xmlns="" id="{8CA9D8DF-DBB4-4B6F-BA49-C31CC4E9DFA4}"/>
              </a:ext>
            </a:extLst>
          </p:cNvPr>
          <p:cNvSpPr/>
          <p:nvPr/>
        </p:nvSpPr>
        <p:spPr>
          <a:xfrm>
            <a:off x="5528008" y="6550223"/>
            <a:ext cx="1980029" cy="307777"/>
          </a:xfrm>
          <a:prstGeom prst="rect">
            <a:avLst/>
          </a:prstGeom>
        </p:spPr>
        <p:txBody>
          <a:bodyPr wrap="none">
            <a:spAutoFit/>
          </a:bodyPr>
          <a:lstStyle/>
          <a:p>
            <a:r>
              <a:rPr lang="zh-CN" altLang="en-US" sz="1400" b="1" dirty="0"/>
              <a:t>数据来源于国家统计局</a:t>
            </a:r>
          </a:p>
        </p:txBody>
      </p:sp>
      <p:graphicFrame>
        <p:nvGraphicFramePr>
          <p:cNvPr id="9" name="图表 8">
            <a:extLst>
              <a:ext uri="{FF2B5EF4-FFF2-40B4-BE49-F238E27FC236}">
                <a16:creationId xmlns:a16="http://schemas.microsoft.com/office/drawing/2014/main" xmlns="" id="{D9AF3540-204C-4384-A606-8BEF174238EC}"/>
              </a:ext>
            </a:extLst>
          </p:cNvPr>
          <p:cNvGraphicFramePr/>
          <p:nvPr>
            <p:extLst>
              <p:ext uri="{D42A27DB-BD31-4B8C-83A1-F6EECF244321}">
                <p14:modId xmlns:p14="http://schemas.microsoft.com/office/powerpoint/2010/main" val="4060516644"/>
              </p:ext>
            </p:extLst>
          </p:nvPr>
        </p:nvGraphicFramePr>
        <p:xfrm>
          <a:off x="4734636" y="1886744"/>
          <a:ext cx="7457363" cy="4663479"/>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5313277" y="1900165"/>
            <a:ext cx="896815" cy="369332"/>
          </a:xfrm>
          <a:prstGeom prst="rect">
            <a:avLst/>
          </a:prstGeom>
          <a:noFill/>
        </p:spPr>
        <p:txBody>
          <a:bodyPr wrap="square" rtlCol="0">
            <a:spAutoFit/>
          </a:bodyPr>
          <a:lstStyle/>
          <a:p>
            <a:r>
              <a:rPr kumimoji="1" lang="zh-CN" altLang="en-US" smtClean="0"/>
              <a:t>元</a:t>
            </a:r>
            <a:endParaRPr kumimoji="1" lang="zh-CN" altLang="en-US"/>
          </a:p>
        </p:txBody>
      </p:sp>
    </p:spTree>
    <p:extLst>
      <p:ext uri="{BB962C8B-B14F-4D97-AF65-F5344CB8AC3E}">
        <p14:creationId xmlns:p14="http://schemas.microsoft.com/office/powerpoint/2010/main" val="11460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4960137"/>
            <a:ext cx="8229600" cy="1463040"/>
          </a:xfrm>
        </p:spPr>
        <p:txBody>
          <a:bodyPr>
            <a:normAutofit/>
          </a:bodyPr>
          <a:lstStyle/>
          <a:p>
            <a:r>
              <a:rPr kumimoji="1" lang="zh-CN" altLang="en-US" dirty="0"/>
              <a:t>实践：全面建设小康社会下的央地关系</a:t>
            </a:r>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12196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全面建设小康社会下的央地行政关系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209435" cy="4773168"/>
          </a:xfrm>
          <a:prstGeom prst="rect">
            <a:avLst/>
          </a:prstGeom>
        </p:spPr>
        <p:txBody>
          <a:bodyPr vert="horz" lIns="45720" tIns="45720" rIns="4572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从建设小康社会到全面建设再到全面建成小康社会</a:t>
            </a:r>
          </a:p>
          <a:p>
            <a:pPr lvl="1">
              <a:lnSpc>
                <a:spcPct val="200000"/>
              </a:lnSpc>
              <a:spcBef>
                <a:spcPts val="500"/>
              </a:spcBef>
            </a:pPr>
            <a:r>
              <a:rPr lang="en-US" altLang="zh-CN" sz="3200" b="1" dirty="0"/>
              <a:t>2002</a:t>
            </a:r>
            <a:r>
              <a:rPr lang="zh-CN" altLang="en-US" sz="3200" b="1" dirty="0"/>
              <a:t>年，中共十六大，全面建设小康社会</a:t>
            </a:r>
          </a:p>
          <a:p>
            <a:pPr lvl="2">
              <a:lnSpc>
                <a:spcPct val="200000"/>
              </a:lnSpc>
              <a:spcBef>
                <a:spcPts val="500"/>
              </a:spcBef>
            </a:pPr>
            <a:r>
              <a:rPr lang="zh-CN" altLang="en-US" sz="2800" b="1" dirty="0"/>
              <a:t>解决发展不平衡，追求全局发展，和谐社会</a:t>
            </a:r>
          </a:p>
          <a:p>
            <a:pPr lvl="1">
              <a:lnSpc>
                <a:spcPct val="200000"/>
              </a:lnSpc>
              <a:spcBef>
                <a:spcPts val="500"/>
              </a:spcBef>
            </a:pPr>
            <a:r>
              <a:rPr lang="en-US" altLang="zh-CN" sz="3200" b="1" dirty="0"/>
              <a:t>2012</a:t>
            </a:r>
            <a:r>
              <a:rPr lang="zh-CN" altLang="en-US" sz="3200" b="1" dirty="0"/>
              <a:t>年，中共十八大，全面建成小康社会</a:t>
            </a:r>
          </a:p>
          <a:p>
            <a:pPr lvl="2">
              <a:lnSpc>
                <a:spcPct val="200000"/>
              </a:lnSpc>
              <a:spcBef>
                <a:spcPts val="500"/>
              </a:spcBef>
            </a:pPr>
            <a:r>
              <a:rPr lang="zh-CN" altLang="en-US" sz="2800" b="1" dirty="0"/>
              <a:t>共同小康</a:t>
            </a:r>
            <a:endParaRPr lang="en-US" altLang="zh-CN" sz="800" dirty="0"/>
          </a:p>
        </p:txBody>
      </p:sp>
    </p:spTree>
    <p:extLst>
      <p:ext uri="{BB962C8B-B14F-4D97-AF65-F5344CB8AC3E}">
        <p14:creationId xmlns:p14="http://schemas.microsoft.com/office/powerpoint/2010/main" val="422577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央地行政结构</a:t>
            </a:r>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395069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全面建设小康社会下的央地行政关系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6859" y="2438252"/>
            <a:ext cx="4841886" cy="2537044"/>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200000"/>
              </a:lnSpc>
              <a:spcBef>
                <a:spcPts val="500"/>
              </a:spcBef>
            </a:pPr>
            <a:r>
              <a:rPr lang="zh-CN" altLang="en-US" sz="3600" b="1" dirty="0"/>
              <a:t>中央信息</a:t>
            </a:r>
            <a:r>
              <a:rPr lang="zh-CN" altLang="en-US" sz="3600" b="1"/>
              <a:t>越来越</a:t>
            </a:r>
            <a:r>
              <a:rPr lang="zh-CN" altLang="en-US" sz="3600" b="1" smtClean="0"/>
              <a:t>完备？</a:t>
            </a:r>
            <a:endParaRPr lang="zh-CN" altLang="en-US" sz="3600" b="1" dirty="0"/>
          </a:p>
          <a:p>
            <a:pPr>
              <a:lnSpc>
                <a:spcPct val="200000"/>
              </a:lnSpc>
              <a:spcBef>
                <a:spcPts val="500"/>
              </a:spcBef>
            </a:pPr>
            <a:r>
              <a:rPr lang="zh-CN" altLang="en-US" sz="3600" b="1" dirty="0"/>
              <a:t>从放权逐步转向协调</a:t>
            </a:r>
          </a:p>
        </p:txBody>
      </p:sp>
      <p:sp>
        <p:nvSpPr>
          <p:cNvPr id="4" name="形状 3">
            <a:extLst>
              <a:ext uri="{FF2B5EF4-FFF2-40B4-BE49-F238E27FC236}">
                <a16:creationId xmlns:a16="http://schemas.microsoft.com/office/drawing/2014/main" xmlns="" id="{96A2F20E-7204-424B-A0B2-ECE6F782132E}"/>
              </a:ext>
            </a:extLst>
          </p:cNvPr>
          <p:cNvSpPr/>
          <p:nvPr/>
        </p:nvSpPr>
        <p:spPr>
          <a:xfrm>
            <a:off x="6525045" y="2388077"/>
            <a:ext cx="4824536" cy="3015335"/>
          </a:xfrm>
          <a:prstGeom prst="swooshArrow">
            <a:avLst>
              <a:gd name="adj1" fmla="val 25000"/>
              <a:gd name="adj2" fmla="val 2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组合 4">
            <a:extLst>
              <a:ext uri="{FF2B5EF4-FFF2-40B4-BE49-F238E27FC236}">
                <a16:creationId xmlns:a16="http://schemas.microsoft.com/office/drawing/2014/main" xmlns="" id="{3249BEF6-C418-42FC-AEAB-3C5250DAC717}"/>
              </a:ext>
            </a:extLst>
          </p:cNvPr>
          <p:cNvGrpSpPr/>
          <p:nvPr/>
        </p:nvGrpSpPr>
        <p:grpSpPr>
          <a:xfrm>
            <a:off x="6080856" y="5218090"/>
            <a:ext cx="586451" cy="1363582"/>
            <a:chOff x="395536" y="4513690"/>
            <a:chExt cx="586451" cy="1363582"/>
          </a:xfrm>
        </p:grpSpPr>
        <p:sp>
          <p:nvSpPr>
            <p:cNvPr id="6" name="椭圆 5">
              <a:extLst>
                <a:ext uri="{FF2B5EF4-FFF2-40B4-BE49-F238E27FC236}">
                  <a16:creationId xmlns:a16="http://schemas.microsoft.com/office/drawing/2014/main" xmlns="" id="{51F97945-507C-4B35-9651-FAD11CA7721F}"/>
                </a:ext>
              </a:extLst>
            </p:cNvPr>
            <p:cNvSpPr/>
            <p:nvPr/>
          </p:nvSpPr>
          <p:spPr>
            <a:xfrm>
              <a:off x="491598" y="4513690"/>
              <a:ext cx="435502" cy="435502"/>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任意多边形: 形状 6">
              <a:extLst>
                <a:ext uri="{FF2B5EF4-FFF2-40B4-BE49-F238E27FC236}">
                  <a16:creationId xmlns:a16="http://schemas.microsoft.com/office/drawing/2014/main" xmlns="" id="{E11626FE-13CA-4190-9502-D51009ED2F7B}"/>
                </a:ext>
              </a:extLst>
            </p:cNvPr>
            <p:cNvSpPr/>
            <p:nvPr/>
          </p:nvSpPr>
          <p:spPr>
            <a:xfrm>
              <a:off x="395536" y="5005841"/>
              <a:ext cx="586451" cy="871431"/>
            </a:xfrm>
            <a:custGeom>
              <a:avLst/>
              <a:gdLst>
                <a:gd name="connsiteX0" fmla="*/ 0 w 586451"/>
                <a:gd name="connsiteY0" fmla="*/ 0 h 871431"/>
                <a:gd name="connsiteX1" fmla="*/ 586451 w 586451"/>
                <a:gd name="connsiteY1" fmla="*/ 0 h 871431"/>
                <a:gd name="connsiteX2" fmla="*/ 586451 w 586451"/>
                <a:gd name="connsiteY2" fmla="*/ 871431 h 871431"/>
                <a:gd name="connsiteX3" fmla="*/ 0 w 586451"/>
                <a:gd name="connsiteY3" fmla="*/ 871431 h 871431"/>
                <a:gd name="connsiteX4" fmla="*/ 0 w 586451"/>
                <a:gd name="connsiteY4" fmla="*/ 0 h 87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451" h="871431">
                  <a:moveTo>
                    <a:pt x="0" y="0"/>
                  </a:moveTo>
                  <a:lnTo>
                    <a:pt x="586451" y="0"/>
                  </a:lnTo>
                  <a:lnTo>
                    <a:pt x="586451" y="871431"/>
                  </a:lnTo>
                  <a:lnTo>
                    <a:pt x="0" y="8714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467" tIns="0" rIns="0" bIns="0" numCol="1" spcCol="1270" anchor="t" anchorCtr="0">
              <a:noAutofit/>
            </a:bodyPr>
            <a:lstStyle/>
            <a:p>
              <a:pPr defTabSz="1289050">
                <a:lnSpc>
                  <a:spcPct val="90000"/>
                </a:lnSpc>
                <a:spcBef>
                  <a:spcPct val="0"/>
                </a:spcBef>
                <a:spcAft>
                  <a:spcPct val="35000"/>
                </a:spcAft>
              </a:pPr>
              <a:r>
                <a:rPr lang="zh-CN" altLang="en-US" sz="2900" b="1" dirty="0"/>
                <a:t>不协调</a:t>
              </a:r>
            </a:p>
          </p:txBody>
        </p:sp>
      </p:grpSp>
      <p:grpSp>
        <p:nvGrpSpPr>
          <p:cNvPr id="9" name="组合 8">
            <a:extLst>
              <a:ext uri="{FF2B5EF4-FFF2-40B4-BE49-F238E27FC236}">
                <a16:creationId xmlns:a16="http://schemas.microsoft.com/office/drawing/2014/main" xmlns="" id="{DCC72AF3-AC31-4803-943D-03B3FBAB7E3E}"/>
              </a:ext>
            </a:extLst>
          </p:cNvPr>
          <p:cNvGrpSpPr/>
          <p:nvPr/>
        </p:nvGrpSpPr>
        <p:grpSpPr>
          <a:xfrm>
            <a:off x="8159769" y="3409870"/>
            <a:ext cx="801409" cy="2176591"/>
            <a:chOff x="2474449" y="2705469"/>
            <a:chExt cx="801409" cy="2176591"/>
          </a:xfrm>
        </p:grpSpPr>
        <p:sp>
          <p:nvSpPr>
            <p:cNvPr id="10" name="椭圆 9">
              <a:extLst>
                <a:ext uri="{FF2B5EF4-FFF2-40B4-BE49-F238E27FC236}">
                  <a16:creationId xmlns:a16="http://schemas.microsoft.com/office/drawing/2014/main" xmlns="" id="{B9AAABD0-2A76-427C-80A7-E4DEEEFEA8BE}"/>
                </a:ext>
              </a:extLst>
            </p:cNvPr>
            <p:cNvSpPr/>
            <p:nvPr/>
          </p:nvSpPr>
          <p:spPr>
            <a:xfrm>
              <a:off x="2552325" y="2705469"/>
              <a:ext cx="435499" cy="435499"/>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任意多边形: 形状 10">
              <a:extLst>
                <a:ext uri="{FF2B5EF4-FFF2-40B4-BE49-F238E27FC236}">
                  <a16:creationId xmlns:a16="http://schemas.microsoft.com/office/drawing/2014/main" xmlns="" id="{765DB4FC-5ED6-4726-B08D-6169FF4E0087}"/>
                </a:ext>
              </a:extLst>
            </p:cNvPr>
            <p:cNvSpPr/>
            <p:nvPr/>
          </p:nvSpPr>
          <p:spPr>
            <a:xfrm>
              <a:off x="2474449" y="3241718"/>
              <a:ext cx="801409" cy="1640342"/>
            </a:xfrm>
            <a:custGeom>
              <a:avLst/>
              <a:gdLst>
                <a:gd name="connsiteX0" fmla="*/ 0 w 801409"/>
                <a:gd name="connsiteY0" fmla="*/ 0 h 1640342"/>
                <a:gd name="connsiteX1" fmla="*/ 801409 w 801409"/>
                <a:gd name="connsiteY1" fmla="*/ 0 h 1640342"/>
                <a:gd name="connsiteX2" fmla="*/ 801409 w 801409"/>
                <a:gd name="connsiteY2" fmla="*/ 1640342 h 1640342"/>
                <a:gd name="connsiteX3" fmla="*/ 0 w 801409"/>
                <a:gd name="connsiteY3" fmla="*/ 1640342 h 1640342"/>
                <a:gd name="connsiteX4" fmla="*/ 0 w 801409"/>
                <a:gd name="connsiteY4" fmla="*/ 0 h 164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09" h="1640342">
                  <a:moveTo>
                    <a:pt x="0" y="0"/>
                  </a:moveTo>
                  <a:lnTo>
                    <a:pt x="801409" y="0"/>
                  </a:lnTo>
                  <a:lnTo>
                    <a:pt x="801409" y="1640342"/>
                  </a:lnTo>
                  <a:lnTo>
                    <a:pt x="0" y="1640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2" tIns="0" rIns="0" bIns="0" numCol="1" spcCol="1270" anchor="t" anchorCtr="0">
              <a:noAutofit/>
            </a:bodyPr>
            <a:lstStyle/>
            <a:p>
              <a:pPr defTabSz="1289050">
                <a:lnSpc>
                  <a:spcPct val="90000"/>
                </a:lnSpc>
                <a:spcBef>
                  <a:spcPct val="0"/>
                </a:spcBef>
                <a:spcAft>
                  <a:spcPct val="35000"/>
                </a:spcAft>
              </a:pPr>
              <a:r>
                <a:rPr lang="zh-CN" altLang="en-US" sz="2900" b="1" dirty="0">
                  <a:solidFill>
                    <a:srgbClr val="FF0000"/>
                  </a:solidFill>
                </a:rPr>
                <a:t>协调</a:t>
              </a:r>
            </a:p>
          </p:txBody>
        </p:sp>
      </p:grpSp>
      <p:grpSp>
        <p:nvGrpSpPr>
          <p:cNvPr id="12" name="组合 11">
            <a:extLst>
              <a:ext uri="{FF2B5EF4-FFF2-40B4-BE49-F238E27FC236}">
                <a16:creationId xmlns:a16="http://schemas.microsoft.com/office/drawing/2014/main" xmlns="" id="{F5D3D3B9-B968-494C-B8D3-C3A3DB0B7764}"/>
              </a:ext>
            </a:extLst>
          </p:cNvPr>
          <p:cNvGrpSpPr/>
          <p:nvPr/>
        </p:nvGrpSpPr>
        <p:grpSpPr>
          <a:xfrm>
            <a:off x="11073691" y="2742836"/>
            <a:ext cx="551780" cy="1472806"/>
            <a:chOff x="5388372" y="2038436"/>
            <a:chExt cx="551780" cy="1472806"/>
          </a:xfrm>
        </p:grpSpPr>
        <p:sp>
          <p:nvSpPr>
            <p:cNvPr id="13" name="椭圆 12">
              <a:extLst>
                <a:ext uri="{FF2B5EF4-FFF2-40B4-BE49-F238E27FC236}">
                  <a16:creationId xmlns:a16="http://schemas.microsoft.com/office/drawing/2014/main" xmlns="" id="{C9B2031F-3DFC-4DA5-B513-35563721FE6E}"/>
                </a:ext>
              </a:extLst>
            </p:cNvPr>
            <p:cNvSpPr/>
            <p:nvPr/>
          </p:nvSpPr>
          <p:spPr>
            <a:xfrm>
              <a:off x="5504654" y="2038436"/>
              <a:ext cx="435498" cy="43549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任意多边形: 形状 13">
              <a:extLst>
                <a:ext uri="{FF2B5EF4-FFF2-40B4-BE49-F238E27FC236}">
                  <a16:creationId xmlns:a16="http://schemas.microsoft.com/office/drawing/2014/main" xmlns="" id="{E9CF0B5A-4CD7-4CCC-9497-CA18CCC6F834}"/>
                </a:ext>
              </a:extLst>
            </p:cNvPr>
            <p:cNvSpPr/>
            <p:nvPr/>
          </p:nvSpPr>
          <p:spPr>
            <a:xfrm>
              <a:off x="5388372" y="2493507"/>
              <a:ext cx="551780" cy="1017735"/>
            </a:xfrm>
            <a:custGeom>
              <a:avLst/>
              <a:gdLst>
                <a:gd name="connsiteX0" fmla="*/ 0 w 551780"/>
                <a:gd name="connsiteY0" fmla="*/ 0 h 1017735"/>
                <a:gd name="connsiteX1" fmla="*/ 551780 w 551780"/>
                <a:gd name="connsiteY1" fmla="*/ 0 h 1017735"/>
                <a:gd name="connsiteX2" fmla="*/ 551780 w 551780"/>
                <a:gd name="connsiteY2" fmla="*/ 1017735 h 1017735"/>
                <a:gd name="connsiteX3" fmla="*/ 0 w 551780"/>
                <a:gd name="connsiteY3" fmla="*/ 1017735 h 1017735"/>
                <a:gd name="connsiteX4" fmla="*/ 0 w 551780"/>
                <a:gd name="connsiteY4" fmla="*/ 0 h 101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80" h="1017735">
                  <a:moveTo>
                    <a:pt x="0" y="0"/>
                  </a:moveTo>
                  <a:lnTo>
                    <a:pt x="551780" y="0"/>
                  </a:lnTo>
                  <a:lnTo>
                    <a:pt x="551780" y="1017735"/>
                  </a:lnTo>
                  <a:lnTo>
                    <a:pt x="0" y="1017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167" tIns="0" rIns="0" bIns="0" numCol="1" spcCol="1270" anchor="t" anchorCtr="0">
              <a:noAutofit/>
            </a:bodyPr>
            <a:lstStyle/>
            <a:p>
              <a:pPr defTabSz="1289050">
                <a:lnSpc>
                  <a:spcPct val="90000"/>
                </a:lnSpc>
                <a:spcBef>
                  <a:spcPct val="0"/>
                </a:spcBef>
                <a:spcAft>
                  <a:spcPct val="35000"/>
                </a:spcAft>
              </a:pPr>
              <a:r>
                <a:rPr lang="zh-CN" altLang="en-US" sz="2900" b="1" dirty="0"/>
                <a:t>全面小康目标</a:t>
              </a:r>
            </a:p>
          </p:txBody>
        </p:sp>
      </p:grpSp>
    </p:spTree>
    <p:extLst>
      <p:ext uri="{BB962C8B-B14F-4D97-AF65-F5344CB8AC3E}">
        <p14:creationId xmlns:p14="http://schemas.microsoft.com/office/powerpoint/2010/main" val="20985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全面建设小康社会下的央地行政关系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084832"/>
            <a:ext cx="4908387" cy="4773168"/>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60000"/>
              </a:lnSpc>
              <a:spcBef>
                <a:spcPts val="500"/>
              </a:spcBef>
            </a:pPr>
            <a:r>
              <a:rPr lang="zh-CN" altLang="en-US" sz="3200" b="1" dirty="0"/>
              <a:t>中央推动多区并举</a:t>
            </a:r>
          </a:p>
          <a:p>
            <a:pPr lvl="1">
              <a:lnSpc>
                <a:spcPct val="160000"/>
              </a:lnSpc>
              <a:spcBef>
                <a:spcPts val="500"/>
              </a:spcBef>
            </a:pPr>
            <a:r>
              <a:rPr lang="en-US" altLang="zh-CN" b="1" dirty="0"/>
              <a:t>2000</a:t>
            </a:r>
            <a:r>
              <a:rPr lang="zh-CN" altLang="en-US" b="1" dirty="0"/>
              <a:t>年，西部大开发</a:t>
            </a:r>
          </a:p>
          <a:p>
            <a:pPr lvl="2">
              <a:lnSpc>
                <a:spcPct val="160000"/>
              </a:lnSpc>
              <a:spcBef>
                <a:spcPts val="500"/>
              </a:spcBef>
            </a:pPr>
            <a:r>
              <a:rPr lang="zh-CN" altLang="en-US" sz="1400" b="1" dirty="0"/>
              <a:t>大规模基建</a:t>
            </a:r>
          </a:p>
          <a:p>
            <a:pPr lvl="1">
              <a:lnSpc>
                <a:spcPct val="160000"/>
              </a:lnSpc>
              <a:spcBef>
                <a:spcPts val="500"/>
              </a:spcBef>
            </a:pPr>
            <a:r>
              <a:rPr lang="en-US" altLang="zh-CN" b="1" dirty="0"/>
              <a:t>2003</a:t>
            </a:r>
            <a:r>
              <a:rPr lang="zh-CN" altLang="en-US" b="1" dirty="0"/>
              <a:t>年，振兴东北工业基地</a:t>
            </a:r>
          </a:p>
          <a:p>
            <a:pPr lvl="2">
              <a:lnSpc>
                <a:spcPct val="160000"/>
              </a:lnSpc>
              <a:spcBef>
                <a:spcPts val="500"/>
              </a:spcBef>
            </a:pPr>
            <a:r>
              <a:rPr lang="zh-CN" altLang="en-US" sz="1400" b="1" dirty="0"/>
              <a:t>从工业城市向现代城市转型</a:t>
            </a:r>
          </a:p>
          <a:p>
            <a:pPr lvl="1">
              <a:lnSpc>
                <a:spcPct val="160000"/>
              </a:lnSpc>
              <a:spcBef>
                <a:spcPts val="500"/>
              </a:spcBef>
            </a:pPr>
            <a:r>
              <a:rPr lang="en-US" altLang="zh-CN" b="1" dirty="0"/>
              <a:t>2004</a:t>
            </a:r>
            <a:r>
              <a:rPr lang="zh-CN" altLang="en-US" b="1" dirty="0"/>
              <a:t>年，中部崛起</a:t>
            </a:r>
          </a:p>
          <a:p>
            <a:pPr lvl="2">
              <a:lnSpc>
                <a:spcPct val="160000"/>
              </a:lnSpc>
              <a:spcBef>
                <a:spcPts val="500"/>
              </a:spcBef>
            </a:pPr>
            <a:r>
              <a:rPr lang="zh-CN" altLang="en-US" sz="1400" b="1" dirty="0"/>
              <a:t>在承“东”启“西”中崛起</a:t>
            </a:r>
          </a:p>
          <a:p>
            <a:pPr lvl="1">
              <a:lnSpc>
                <a:spcPct val="160000"/>
              </a:lnSpc>
              <a:spcBef>
                <a:spcPts val="500"/>
              </a:spcBef>
            </a:pPr>
            <a:r>
              <a:rPr lang="zh-CN" altLang="en-US" b="1" dirty="0"/>
              <a:t>精准扶贫</a:t>
            </a:r>
          </a:p>
        </p:txBody>
      </p:sp>
      <p:pic>
        <p:nvPicPr>
          <p:cNvPr id="15" name="图片 14">
            <a:extLst>
              <a:ext uri="{FF2B5EF4-FFF2-40B4-BE49-F238E27FC236}">
                <a16:creationId xmlns:a16="http://schemas.microsoft.com/office/drawing/2014/main" xmlns="" id="{5BE44C42-7C5D-476A-B358-FE580EAFAFC4}"/>
              </a:ext>
            </a:extLst>
          </p:cNvPr>
          <p:cNvPicPr/>
          <p:nvPr/>
        </p:nvPicPr>
        <p:blipFill rotWithShape="1">
          <a:blip r:embed="rId2">
            <a:extLst>
              <a:ext uri="{28A0092B-C50C-407E-A947-70E740481C1C}">
                <a14:useLocalDpi xmlns:a14="http://schemas.microsoft.com/office/drawing/2010/main" val="0"/>
              </a:ext>
            </a:extLst>
          </a:blip>
          <a:srcRect b="27685"/>
          <a:stretch/>
        </p:blipFill>
        <p:spPr bwMode="auto">
          <a:xfrm>
            <a:off x="5932514" y="2084832"/>
            <a:ext cx="5890516" cy="4449783"/>
          </a:xfrm>
          <a:prstGeom prst="rect">
            <a:avLst/>
          </a:prstGeom>
          <a:noFill/>
          <a:ln>
            <a:noFill/>
          </a:ln>
        </p:spPr>
      </p:pic>
      <p:pic>
        <p:nvPicPr>
          <p:cNvPr id="5" name="图片 4"/>
          <p:cNvPicPr>
            <a:picLocks noChangeAspect="1"/>
          </p:cNvPicPr>
          <p:nvPr/>
        </p:nvPicPr>
        <p:blipFill>
          <a:blip r:embed="rId3"/>
          <a:stretch>
            <a:fillRect/>
          </a:stretch>
        </p:blipFill>
        <p:spPr>
          <a:xfrm>
            <a:off x="11087007" y="5391615"/>
            <a:ext cx="736023" cy="1143000"/>
          </a:xfrm>
          <a:prstGeom prst="rect">
            <a:avLst/>
          </a:prstGeom>
        </p:spPr>
      </p:pic>
    </p:spTree>
    <p:extLst>
      <p:ext uri="{BB962C8B-B14F-4D97-AF65-F5344CB8AC3E}">
        <p14:creationId xmlns:p14="http://schemas.microsoft.com/office/powerpoint/2010/main" val="60854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全面建设小康社会下的央地行政关系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084832"/>
            <a:ext cx="4908387" cy="4773168"/>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60000"/>
              </a:lnSpc>
              <a:spcBef>
                <a:spcPts val="500"/>
              </a:spcBef>
            </a:pPr>
            <a:r>
              <a:rPr lang="zh-CN" altLang="en-US" sz="3200" b="1" dirty="0"/>
              <a:t>东部主动跨省协调</a:t>
            </a:r>
          </a:p>
          <a:p>
            <a:pPr lvl="1">
              <a:lnSpc>
                <a:spcPct val="160000"/>
              </a:lnSpc>
              <a:spcBef>
                <a:spcPts val="500"/>
              </a:spcBef>
            </a:pPr>
            <a:r>
              <a:rPr lang="zh-CN" altLang="en-US" sz="2800" b="1" dirty="0"/>
              <a:t>泛珠区域合作</a:t>
            </a:r>
          </a:p>
          <a:p>
            <a:pPr lvl="1">
              <a:lnSpc>
                <a:spcPct val="160000"/>
              </a:lnSpc>
              <a:spcBef>
                <a:spcPts val="500"/>
              </a:spcBef>
            </a:pPr>
            <a:r>
              <a:rPr lang="zh-CN" altLang="en-US" sz="2800" b="1" dirty="0"/>
              <a:t>长三角一体化</a:t>
            </a:r>
          </a:p>
          <a:p>
            <a:pPr lvl="2">
              <a:lnSpc>
                <a:spcPct val="160000"/>
              </a:lnSpc>
              <a:spcBef>
                <a:spcPts val="500"/>
              </a:spcBef>
            </a:pPr>
            <a:r>
              <a:rPr lang="en-US" altLang="zh-CN" sz="2400" b="1" dirty="0"/>
              <a:t>2004 </a:t>
            </a:r>
            <a:r>
              <a:rPr lang="zh-CN" altLang="en-US" sz="2400" b="1" dirty="0"/>
              <a:t>年，苏浙沪“长三角地区主要领导座谈会”</a:t>
            </a:r>
          </a:p>
          <a:p>
            <a:pPr lvl="2">
              <a:lnSpc>
                <a:spcPct val="160000"/>
              </a:lnSpc>
              <a:spcBef>
                <a:spcPts val="500"/>
              </a:spcBef>
            </a:pPr>
            <a:r>
              <a:rPr lang="en-US" altLang="zh-CN" sz="2400" b="1" dirty="0"/>
              <a:t>2008 </a:t>
            </a:r>
            <a:r>
              <a:rPr lang="zh-CN" altLang="en-US" sz="2400" b="1" dirty="0"/>
              <a:t>年，安徽出席长三角地区主要领导座谈会</a:t>
            </a:r>
          </a:p>
        </p:txBody>
      </p:sp>
      <p:sp>
        <p:nvSpPr>
          <p:cNvPr id="5" name="矩形 4">
            <a:extLst>
              <a:ext uri="{FF2B5EF4-FFF2-40B4-BE49-F238E27FC236}">
                <a16:creationId xmlns:a16="http://schemas.microsoft.com/office/drawing/2014/main" xmlns="" id="{607A7292-B84D-41D0-832C-943FC5B4E0EB}"/>
              </a:ext>
            </a:extLst>
          </p:cNvPr>
          <p:cNvSpPr/>
          <p:nvPr/>
        </p:nvSpPr>
        <p:spPr>
          <a:xfrm>
            <a:off x="7056896" y="6564857"/>
            <a:ext cx="2927537" cy="339787"/>
          </a:xfrm>
          <a:prstGeom prst="rect">
            <a:avLst/>
          </a:prstGeom>
        </p:spPr>
        <p:txBody>
          <a:bodyPr wrap="square">
            <a:spAutoFit/>
          </a:bodyPr>
          <a:lstStyle/>
          <a:p>
            <a:r>
              <a:rPr lang="zh-CN" altLang="en-US" sz="1600" b="1" dirty="0"/>
              <a:t>来自徐现祥和梁剑雄（</a:t>
            </a:r>
            <a:r>
              <a:rPr lang="en-US" altLang="zh-CN" sz="1600" b="1" dirty="0"/>
              <a:t>2014</a:t>
            </a:r>
            <a:r>
              <a:rPr lang="zh-CN" altLang="en-US" sz="1600" b="1" dirty="0"/>
              <a:t>）</a:t>
            </a:r>
          </a:p>
        </p:txBody>
      </p:sp>
      <p:pic>
        <p:nvPicPr>
          <p:cNvPr id="6" name="图片 5">
            <a:extLst>
              <a:ext uri="{FF2B5EF4-FFF2-40B4-BE49-F238E27FC236}">
                <a16:creationId xmlns:a16="http://schemas.microsoft.com/office/drawing/2014/main" xmlns="" id="{FC79FF0A-FB4D-4A39-A34C-E78CB4182B88}"/>
              </a:ext>
            </a:extLst>
          </p:cNvPr>
          <p:cNvPicPr>
            <a:picLocks noChangeAspect="1"/>
          </p:cNvPicPr>
          <p:nvPr/>
        </p:nvPicPr>
        <p:blipFill>
          <a:blip r:embed="rId2"/>
          <a:stretch>
            <a:fillRect/>
          </a:stretch>
        </p:blipFill>
        <p:spPr>
          <a:xfrm>
            <a:off x="6023992" y="1696093"/>
            <a:ext cx="5143882" cy="4773168"/>
          </a:xfrm>
          <a:prstGeom prst="rect">
            <a:avLst/>
          </a:prstGeom>
        </p:spPr>
      </p:pic>
    </p:spTree>
    <p:extLst>
      <p:ext uri="{BB962C8B-B14F-4D97-AF65-F5344CB8AC3E}">
        <p14:creationId xmlns:p14="http://schemas.microsoft.com/office/powerpoint/2010/main" val="361221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全面建设小康社会下的央地行政关系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084832"/>
            <a:ext cx="11209434" cy="1074004"/>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00000"/>
              </a:lnSpc>
              <a:spcBef>
                <a:spcPts val="500"/>
              </a:spcBef>
            </a:pPr>
            <a:r>
              <a:rPr lang="en-US" altLang="zh-CN" sz="3200" b="1" dirty="0"/>
              <a:t>2021</a:t>
            </a:r>
            <a:r>
              <a:rPr lang="zh-CN" altLang="en-US" sz="3200" b="1" dirty="0"/>
              <a:t>年</a:t>
            </a:r>
            <a:r>
              <a:rPr lang="en-US" altLang="zh-CN" sz="3200" b="1" dirty="0"/>
              <a:t>7</a:t>
            </a:r>
            <a:r>
              <a:rPr lang="zh-CN" altLang="en-US" sz="3200" b="1" dirty="0"/>
              <a:t>月</a:t>
            </a:r>
            <a:r>
              <a:rPr lang="en-US" altLang="zh-CN" sz="3200" b="1" dirty="0"/>
              <a:t>1</a:t>
            </a:r>
            <a:r>
              <a:rPr lang="zh-CN" altLang="en-US" sz="3200" b="1" dirty="0"/>
              <a:t>日，习近平总书记庄严宣告，中国实现了第一个百年奋斗目标，在中华大地上全面建成了小康社会</a:t>
            </a:r>
          </a:p>
        </p:txBody>
      </p:sp>
      <p:graphicFrame>
        <p:nvGraphicFramePr>
          <p:cNvPr id="7" name="图表 6">
            <a:extLst>
              <a:ext uri="{FF2B5EF4-FFF2-40B4-BE49-F238E27FC236}">
                <a16:creationId xmlns:a16="http://schemas.microsoft.com/office/drawing/2014/main" xmlns="" id="{082BBBCE-3180-4EE9-8C9B-F59220B72BE3}"/>
              </a:ext>
            </a:extLst>
          </p:cNvPr>
          <p:cNvGraphicFramePr/>
          <p:nvPr>
            <p:extLst>
              <p:ext uri="{D42A27DB-BD31-4B8C-83A1-F6EECF244321}">
                <p14:modId xmlns:p14="http://schemas.microsoft.com/office/powerpoint/2010/main" val="999430230"/>
              </p:ext>
            </p:extLst>
          </p:nvPr>
        </p:nvGraphicFramePr>
        <p:xfrm>
          <a:off x="2864704" y="3066022"/>
          <a:ext cx="6984776" cy="3481561"/>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a:extLst>
              <a:ext uri="{FF2B5EF4-FFF2-40B4-BE49-F238E27FC236}">
                <a16:creationId xmlns:a16="http://schemas.microsoft.com/office/drawing/2014/main" xmlns="" id="{3329CE35-78BE-41F8-9F07-211FBC7A216E}"/>
              </a:ext>
            </a:extLst>
          </p:cNvPr>
          <p:cNvSpPr/>
          <p:nvPr/>
        </p:nvSpPr>
        <p:spPr>
          <a:xfrm>
            <a:off x="5187541" y="6547583"/>
            <a:ext cx="2339102" cy="307777"/>
          </a:xfrm>
          <a:prstGeom prst="rect">
            <a:avLst/>
          </a:prstGeom>
        </p:spPr>
        <p:txBody>
          <a:bodyPr wrap="none">
            <a:spAutoFit/>
          </a:bodyPr>
          <a:lstStyle/>
          <a:p>
            <a:r>
              <a:rPr lang="zh-CN" altLang="en-US" sz="1400" b="1" dirty="0"/>
              <a:t>数据来源于中国国家统计局</a:t>
            </a:r>
          </a:p>
        </p:txBody>
      </p:sp>
    </p:spTree>
    <p:extLst>
      <p:ext uri="{BB962C8B-B14F-4D97-AF65-F5344CB8AC3E}">
        <p14:creationId xmlns:p14="http://schemas.microsoft.com/office/powerpoint/2010/main" val="1697356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小康社会下的央地行政关系小结</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364605" cy="449884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小康社会</a:t>
            </a:r>
            <a:r>
              <a:rPr lang="en-US" altLang="zh-CN" sz="3200" b="1" dirty="0"/>
              <a:t>40</a:t>
            </a:r>
            <a:r>
              <a:rPr lang="zh-CN" altLang="en-US" sz="3200" b="1" dirty="0"/>
              <a:t>年，央地关系经历了一个完整的周期</a:t>
            </a:r>
          </a:p>
          <a:p>
            <a:pPr lvl="1">
              <a:lnSpc>
                <a:spcPct val="150000"/>
              </a:lnSpc>
              <a:spcBef>
                <a:spcPts val="500"/>
              </a:spcBef>
            </a:pPr>
            <a:r>
              <a:rPr lang="zh-CN" altLang="en-US" sz="2800" b="1" dirty="0"/>
              <a:t>前</a:t>
            </a:r>
            <a:r>
              <a:rPr lang="en-US" altLang="zh-CN" sz="2800" b="1" dirty="0"/>
              <a:t>20</a:t>
            </a:r>
            <a:r>
              <a:rPr lang="zh-CN" altLang="en-US" sz="2800" b="1" dirty="0"/>
              <a:t>年，央地关系的钟摆转向  中央放权、地方试点和差距拉大</a:t>
            </a:r>
          </a:p>
          <a:p>
            <a:pPr lvl="1">
              <a:lnSpc>
                <a:spcPct val="150000"/>
              </a:lnSpc>
              <a:spcBef>
                <a:spcPts val="500"/>
              </a:spcBef>
            </a:pPr>
            <a:r>
              <a:rPr lang="zh-CN" altLang="en-US" sz="2800" b="1" dirty="0"/>
              <a:t>后</a:t>
            </a:r>
            <a:r>
              <a:rPr lang="en-US" altLang="zh-CN" sz="2800" b="1" dirty="0"/>
              <a:t>20</a:t>
            </a:r>
            <a:r>
              <a:rPr lang="zh-CN" altLang="en-US" sz="2800" b="1" dirty="0"/>
              <a:t>年，央地关系的钟摆转向  中央协调、地方同步和差距缩小</a:t>
            </a:r>
          </a:p>
          <a:p>
            <a:pPr>
              <a:lnSpc>
                <a:spcPct val="150000"/>
              </a:lnSpc>
              <a:spcBef>
                <a:spcPts val="500"/>
              </a:spcBef>
            </a:pPr>
            <a:r>
              <a:rPr lang="zh-CN" altLang="en-US" sz="3200" b="1" dirty="0"/>
              <a:t>告别小康社会，央地关系将如何互动？</a:t>
            </a:r>
          </a:p>
        </p:txBody>
      </p:sp>
    </p:spTree>
    <p:extLst>
      <p:ext uri="{BB962C8B-B14F-4D97-AF65-F5344CB8AC3E}">
        <p14:creationId xmlns:p14="http://schemas.microsoft.com/office/powerpoint/2010/main" val="2113083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1148" y="4960137"/>
            <a:ext cx="7348451" cy="1463040"/>
          </a:xfrm>
        </p:spPr>
        <p:txBody>
          <a:bodyPr>
            <a:normAutofit/>
          </a:bodyPr>
          <a:lstStyle/>
          <a:p>
            <a:r>
              <a:rPr kumimoji="1" lang="zh-CN" altLang="en-US" dirty="0"/>
              <a:t>实践：高质量发展下的央地关系</a:t>
            </a:r>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763457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新阶段、新目标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364605" cy="449884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国家从站起来到富起来到强起来的新阶段</a:t>
            </a:r>
          </a:p>
          <a:p>
            <a:pPr>
              <a:lnSpc>
                <a:spcPct val="150000"/>
              </a:lnSpc>
              <a:spcBef>
                <a:spcPts val="500"/>
              </a:spcBef>
            </a:pPr>
            <a:r>
              <a:rPr lang="zh-CN" altLang="en-US" sz="3200" b="1" dirty="0"/>
              <a:t>新目标</a:t>
            </a:r>
          </a:p>
          <a:p>
            <a:pPr lvl="1">
              <a:lnSpc>
                <a:spcPct val="150000"/>
              </a:lnSpc>
              <a:spcBef>
                <a:spcPts val="500"/>
              </a:spcBef>
            </a:pPr>
            <a:r>
              <a:rPr lang="en-US" altLang="zh-CN" sz="2800" b="1" dirty="0"/>
              <a:t>2020</a:t>
            </a:r>
            <a:r>
              <a:rPr lang="zh-CN" altLang="en-US" sz="2800" b="1" dirty="0"/>
              <a:t>年到</a:t>
            </a:r>
            <a:r>
              <a:rPr lang="en-US" altLang="zh-CN" sz="2800" b="1" dirty="0"/>
              <a:t>2035</a:t>
            </a:r>
            <a:r>
              <a:rPr lang="zh-CN" altLang="en-US" sz="2800" b="1" dirty="0"/>
              <a:t>年基本实现社会主义现代化</a:t>
            </a:r>
          </a:p>
          <a:p>
            <a:pPr lvl="1">
              <a:lnSpc>
                <a:spcPct val="150000"/>
              </a:lnSpc>
              <a:spcBef>
                <a:spcPts val="500"/>
              </a:spcBef>
            </a:pPr>
            <a:r>
              <a:rPr lang="en-US" altLang="zh-CN" sz="2800" b="1" dirty="0"/>
              <a:t>2035</a:t>
            </a:r>
            <a:r>
              <a:rPr lang="zh-CN" altLang="en-US" sz="2800" b="1" dirty="0"/>
              <a:t>年到</a:t>
            </a:r>
            <a:r>
              <a:rPr lang="en-US" altLang="zh-CN" sz="2800" b="1" dirty="0"/>
              <a:t>2050</a:t>
            </a:r>
            <a:r>
              <a:rPr lang="zh-CN" altLang="en-US" sz="2800" b="1" dirty="0"/>
              <a:t>年社会主义现代化强国</a:t>
            </a:r>
          </a:p>
        </p:txBody>
      </p:sp>
    </p:spTree>
    <p:extLst>
      <p:ext uri="{BB962C8B-B14F-4D97-AF65-F5344CB8AC3E}">
        <p14:creationId xmlns:p14="http://schemas.microsoft.com/office/powerpoint/2010/main" val="1966509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新阶段、新目标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34957"/>
            <a:ext cx="11364605" cy="449884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中共十九大提出高质量发展</a:t>
            </a:r>
          </a:p>
          <a:p>
            <a:pPr lvl="1">
              <a:lnSpc>
                <a:spcPct val="150000"/>
              </a:lnSpc>
              <a:spcBef>
                <a:spcPts val="500"/>
              </a:spcBef>
            </a:pPr>
            <a:r>
              <a:rPr lang="zh-CN" altLang="en-US" sz="2800" b="1" dirty="0"/>
              <a:t>“高质量发展，就是能够很好满足人民日益增长的美好生活需要的发展，是创新成为第一动力、协调成为内生特点、绿色成为普遍形态、开放成为必由之路、共享成为根本目的的发展。”（转引自习近平总书记</a:t>
            </a:r>
            <a:r>
              <a:rPr lang="en-US" altLang="zh-CN" sz="2800" b="1" dirty="0"/>
              <a:t>2017</a:t>
            </a:r>
            <a:r>
              <a:rPr lang="zh-CN" altLang="en-US" sz="2800" b="1" dirty="0"/>
              <a:t>年</a:t>
            </a:r>
            <a:r>
              <a:rPr lang="en-US" altLang="zh-CN" sz="2800" b="1" dirty="0"/>
              <a:t>12</a:t>
            </a:r>
            <a:r>
              <a:rPr lang="zh-CN" altLang="en-US" sz="2800" b="1" dirty="0"/>
              <a:t>月</a:t>
            </a:r>
            <a:r>
              <a:rPr lang="en-US" altLang="zh-CN" sz="2800" b="1" dirty="0"/>
              <a:t>18</a:t>
            </a:r>
            <a:r>
              <a:rPr lang="zh-CN" altLang="en-US" sz="2800" b="1" dirty="0"/>
              <a:t>日在中央经济工作会议上的讲话）</a:t>
            </a:r>
          </a:p>
        </p:txBody>
      </p:sp>
    </p:spTree>
    <p:extLst>
      <p:ext uri="{BB962C8B-B14F-4D97-AF65-F5344CB8AC3E}">
        <p14:creationId xmlns:p14="http://schemas.microsoft.com/office/powerpoint/2010/main" val="4115059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新阶段、新目标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5" y="2034957"/>
            <a:ext cx="6920068" cy="3534570"/>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目标变化</a:t>
            </a:r>
          </a:p>
          <a:p>
            <a:pPr lvl="1">
              <a:lnSpc>
                <a:spcPct val="150000"/>
              </a:lnSpc>
              <a:spcBef>
                <a:spcPts val="500"/>
              </a:spcBef>
            </a:pPr>
            <a:r>
              <a:rPr lang="zh-CN" altLang="en-US" sz="2800" b="1" dirty="0"/>
              <a:t>长期发展</a:t>
            </a:r>
          </a:p>
          <a:p>
            <a:pPr lvl="1">
              <a:lnSpc>
                <a:spcPct val="150000"/>
              </a:lnSpc>
              <a:spcBef>
                <a:spcPts val="500"/>
              </a:spcBef>
            </a:pPr>
            <a:r>
              <a:rPr lang="zh-CN" altLang="en-US" sz="2800" b="1" dirty="0"/>
              <a:t>全面发展：共同富裕</a:t>
            </a:r>
          </a:p>
          <a:p>
            <a:pPr lvl="1">
              <a:lnSpc>
                <a:spcPct val="150000"/>
              </a:lnSpc>
              <a:spcBef>
                <a:spcPts val="500"/>
              </a:spcBef>
            </a:pPr>
            <a:r>
              <a:rPr lang="zh-CN" altLang="en-US" sz="2800" b="1" dirty="0"/>
              <a:t>多维发展：美丽中国</a:t>
            </a:r>
            <a:endParaRPr lang="zh-CN" altLang="en-US" b="1" dirty="0"/>
          </a:p>
        </p:txBody>
      </p:sp>
    </p:spTree>
    <p:extLst>
      <p:ext uri="{BB962C8B-B14F-4D97-AF65-F5344CB8AC3E}">
        <p14:creationId xmlns:p14="http://schemas.microsoft.com/office/powerpoint/2010/main" val="2078249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新阶段、新目标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11364605" cy="449884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关于</a:t>
            </a:r>
            <a:r>
              <a:rPr lang="en-US" altLang="zh-CN" sz="3200" b="1" dirty="0"/>
              <a:t>《</a:t>
            </a:r>
            <a:r>
              <a:rPr lang="zh-CN" altLang="en-US" sz="3200" b="1" dirty="0"/>
              <a:t>中共中央关于制定国民经济和社会发展第十四个五年规划和二〇三五年远景目标的建议</a:t>
            </a:r>
            <a:r>
              <a:rPr lang="en-US" altLang="zh-CN" sz="3200" b="1" dirty="0"/>
              <a:t>》</a:t>
            </a:r>
            <a:r>
              <a:rPr lang="zh-CN" altLang="en-US" sz="3200" b="1" dirty="0"/>
              <a:t>的说明</a:t>
            </a:r>
          </a:p>
          <a:p>
            <a:pPr lvl="1">
              <a:lnSpc>
                <a:spcPct val="150000"/>
              </a:lnSpc>
              <a:spcBef>
                <a:spcPts val="500"/>
              </a:spcBef>
            </a:pPr>
            <a:r>
              <a:rPr lang="zh-CN" altLang="en-US" sz="2800" b="1" dirty="0"/>
              <a:t>文件起草组经过认真研究和测算，认为</a:t>
            </a:r>
            <a:r>
              <a:rPr lang="en-US" altLang="zh-CN" sz="2800" b="1" dirty="0"/>
              <a:t>..</a:t>
            </a:r>
            <a:r>
              <a:rPr lang="zh-CN" altLang="en-US" sz="2800" b="1" dirty="0"/>
              <a:t>，到“十四五”末达到现行的高收入国家标准、到</a:t>
            </a:r>
            <a:r>
              <a:rPr lang="en-US" altLang="zh-CN" sz="2800" b="1" dirty="0"/>
              <a:t>2035</a:t>
            </a:r>
            <a:r>
              <a:rPr lang="zh-CN" altLang="en-US" sz="2800" b="1" dirty="0"/>
              <a:t>年实现经济总量或人均收入翻一番，是完全有可能的。</a:t>
            </a:r>
          </a:p>
        </p:txBody>
      </p:sp>
    </p:spTree>
    <p:extLst>
      <p:ext uri="{BB962C8B-B14F-4D97-AF65-F5344CB8AC3E}">
        <p14:creationId xmlns:p14="http://schemas.microsoft.com/office/powerpoint/2010/main" val="66374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中国</a:t>
            </a:r>
            <a:endParaRPr kumimoji="1" lang="zh-CN" altLang="en-US" dirty="0"/>
          </a:p>
        </p:txBody>
      </p:sp>
      <p:pic>
        <p:nvPicPr>
          <p:cNvPr id="6" name="Picture 2">
            <a:extLst>
              <a:ext uri="{FF2B5EF4-FFF2-40B4-BE49-F238E27FC236}">
                <a16:creationId xmlns:a16="http://schemas.microsoft.com/office/drawing/2014/main" xmlns="" id="{E562634F-A2FE-4A93-AF72-93183B9B6B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585216"/>
            <a:ext cx="9144000" cy="5865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452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国际视野下的新目标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3511849" cy="4770531"/>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迈入高收入</a:t>
            </a:r>
            <a:r>
              <a:rPr lang="zh-CN" altLang="en-US" sz="3200" b="1" dirty="0" smtClean="0"/>
              <a:t>阶段</a:t>
            </a:r>
            <a:endParaRPr lang="en-US" altLang="zh-CN" sz="3200" b="1" dirty="0" smtClean="0"/>
          </a:p>
          <a:p>
            <a:pPr>
              <a:lnSpc>
                <a:spcPct val="150000"/>
              </a:lnSpc>
              <a:spcBef>
                <a:spcPts val="500"/>
              </a:spcBef>
            </a:pPr>
            <a:endParaRPr lang="en-US" altLang="zh-CN" sz="3200" b="1" dirty="0"/>
          </a:p>
          <a:p>
            <a:pPr>
              <a:lnSpc>
                <a:spcPct val="150000"/>
              </a:lnSpc>
              <a:spcBef>
                <a:spcPts val="500"/>
              </a:spcBef>
            </a:pPr>
            <a:r>
              <a:rPr lang="zh-CN" altLang="en-US" sz="1800" b="1" dirty="0" smtClean="0"/>
              <a:t>图中单位为美元，高收入组别为高收入国家均值</a:t>
            </a:r>
            <a:endParaRPr lang="zh-CN" altLang="en-US" sz="1800" b="1" dirty="0"/>
          </a:p>
        </p:txBody>
      </p:sp>
      <p:sp>
        <p:nvSpPr>
          <p:cNvPr id="4" name="矩形 3">
            <a:extLst>
              <a:ext uri="{FF2B5EF4-FFF2-40B4-BE49-F238E27FC236}">
                <a16:creationId xmlns:a16="http://schemas.microsoft.com/office/drawing/2014/main" xmlns="" id="{21F5E76C-A425-4E7E-9478-AE4B87D210C4}"/>
              </a:ext>
            </a:extLst>
          </p:cNvPr>
          <p:cNvSpPr/>
          <p:nvPr/>
        </p:nvSpPr>
        <p:spPr>
          <a:xfrm>
            <a:off x="6800207" y="6547586"/>
            <a:ext cx="2877711" cy="307777"/>
          </a:xfrm>
          <a:prstGeom prst="rect">
            <a:avLst/>
          </a:prstGeom>
        </p:spPr>
        <p:txBody>
          <a:bodyPr wrap="none">
            <a:spAutoFit/>
          </a:bodyPr>
          <a:lstStyle/>
          <a:p>
            <a:r>
              <a:rPr lang="zh-CN" altLang="en-US" sz="1400" b="1" dirty="0"/>
              <a:t>数据来源于世界银行与党代会报告</a:t>
            </a:r>
          </a:p>
        </p:txBody>
      </p:sp>
      <p:graphicFrame>
        <p:nvGraphicFramePr>
          <p:cNvPr id="5" name="图表 4">
            <a:extLst>
              <a:ext uri="{FF2B5EF4-FFF2-40B4-BE49-F238E27FC236}">
                <a16:creationId xmlns:a16="http://schemas.microsoft.com/office/drawing/2014/main" xmlns="" id="{7BF24A18-611F-4EE4-8761-688F00A173F9}"/>
              </a:ext>
            </a:extLst>
          </p:cNvPr>
          <p:cNvGraphicFramePr/>
          <p:nvPr>
            <p:extLst>
              <p:ext uri="{D42A27DB-BD31-4B8C-83A1-F6EECF244321}">
                <p14:modId xmlns:p14="http://schemas.microsoft.com/office/powerpoint/2010/main" val="1372299482"/>
              </p:ext>
            </p:extLst>
          </p:nvPr>
        </p:nvGraphicFramePr>
        <p:xfrm>
          <a:off x="4621875" y="1895302"/>
          <a:ext cx="7551285" cy="4652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3544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国际视野下的新目标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3511849" cy="1499616"/>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新机遇</a:t>
            </a:r>
            <a:endParaRPr lang="en-US" altLang="zh-CN" sz="3200" b="1" dirty="0"/>
          </a:p>
          <a:p>
            <a:pPr>
              <a:lnSpc>
                <a:spcPct val="150000"/>
              </a:lnSpc>
              <a:spcBef>
                <a:spcPts val="500"/>
              </a:spcBef>
            </a:pPr>
            <a:r>
              <a:rPr lang="zh-CN" altLang="en-US" b="1" dirty="0"/>
              <a:t>超大规模单一市场</a:t>
            </a:r>
            <a:endParaRPr lang="zh-CN" altLang="en-US" sz="2800" b="1" dirty="0"/>
          </a:p>
        </p:txBody>
      </p:sp>
      <p:sp>
        <p:nvSpPr>
          <p:cNvPr id="4" name="矩形 3">
            <a:extLst>
              <a:ext uri="{FF2B5EF4-FFF2-40B4-BE49-F238E27FC236}">
                <a16:creationId xmlns:a16="http://schemas.microsoft.com/office/drawing/2014/main" xmlns="" id="{21F5E76C-A425-4E7E-9478-AE4B87D210C4}"/>
              </a:ext>
            </a:extLst>
          </p:cNvPr>
          <p:cNvSpPr/>
          <p:nvPr/>
        </p:nvSpPr>
        <p:spPr>
          <a:xfrm>
            <a:off x="8429493" y="6547586"/>
            <a:ext cx="2877711" cy="307777"/>
          </a:xfrm>
          <a:prstGeom prst="rect">
            <a:avLst/>
          </a:prstGeom>
        </p:spPr>
        <p:txBody>
          <a:bodyPr wrap="none">
            <a:spAutoFit/>
          </a:bodyPr>
          <a:lstStyle/>
          <a:p>
            <a:r>
              <a:rPr lang="zh-CN" altLang="en-US" sz="1400" b="1" dirty="0"/>
              <a:t>数据来源于世界</a:t>
            </a:r>
            <a:r>
              <a:rPr lang="zh-CN" altLang="en-US" sz="1400" b="1" dirty="0" smtClean="0"/>
              <a:t>银行（单位：亿）</a:t>
            </a:r>
            <a:endParaRPr lang="zh-CN" altLang="en-US" sz="1400" b="1" dirty="0"/>
          </a:p>
        </p:txBody>
      </p:sp>
      <p:graphicFrame>
        <p:nvGraphicFramePr>
          <p:cNvPr id="6" name="图表 5">
            <a:extLst>
              <a:ext uri="{FF2B5EF4-FFF2-40B4-BE49-F238E27FC236}">
                <a16:creationId xmlns:a16="http://schemas.microsoft.com/office/drawing/2014/main" xmlns="" id="{E705EA32-17A9-414C-B39D-D599388DF0DD}"/>
              </a:ext>
            </a:extLst>
          </p:cNvPr>
          <p:cNvGraphicFramePr/>
          <p:nvPr>
            <p:extLst>
              <p:ext uri="{D42A27DB-BD31-4B8C-83A1-F6EECF244321}">
                <p14:modId xmlns:p14="http://schemas.microsoft.com/office/powerpoint/2010/main" val="865290949"/>
              </p:ext>
            </p:extLst>
          </p:nvPr>
        </p:nvGraphicFramePr>
        <p:xfrm>
          <a:off x="6777032" y="1335024"/>
          <a:ext cx="5278748" cy="5212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725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国际视野下的新目标</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3511849" cy="1499616"/>
          </a:xfrm>
          <a:prstGeom prst="rect">
            <a:avLst/>
          </a:prstGeom>
        </p:spPr>
        <p:txBody>
          <a:bodyPr vert="horz" lIns="45720" tIns="45720" rIns="4572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新挑战</a:t>
            </a:r>
            <a:endParaRPr lang="en-US" altLang="zh-CN" sz="3200" b="1" dirty="0"/>
          </a:p>
          <a:p>
            <a:pPr>
              <a:lnSpc>
                <a:spcPct val="150000"/>
              </a:lnSpc>
              <a:spcBef>
                <a:spcPts val="500"/>
              </a:spcBef>
            </a:pPr>
            <a:r>
              <a:rPr lang="zh-CN" altLang="en-US" b="1" dirty="0"/>
              <a:t>竞争更激烈</a:t>
            </a:r>
            <a:endParaRPr lang="zh-CN" altLang="en-US" sz="2800" b="1" dirty="0"/>
          </a:p>
        </p:txBody>
      </p:sp>
      <p:sp>
        <p:nvSpPr>
          <p:cNvPr id="4" name="矩形 3">
            <a:extLst>
              <a:ext uri="{FF2B5EF4-FFF2-40B4-BE49-F238E27FC236}">
                <a16:creationId xmlns:a16="http://schemas.microsoft.com/office/drawing/2014/main" xmlns="" id="{21F5E76C-A425-4E7E-9478-AE4B87D210C4}"/>
              </a:ext>
            </a:extLst>
          </p:cNvPr>
          <p:cNvSpPr/>
          <p:nvPr/>
        </p:nvSpPr>
        <p:spPr>
          <a:xfrm>
            <a:off x="8429493" y="6547586"/>
            <a:ext cx="2877711" cy="307777"/>
          </a:xfrm>
          <a:prstGeom prst="rect">
            <a:avLst/>
          </a:prstGeom>
        </p:spPr>
        <p:txBody>
          <a:bodyPr wrap="none">
            <a:spAutoFit/>
          </a:bodyPr>
          <a:lstStyle/>
          <a:p>
            <a:r>
              <a:rPr lang="zh-CN" altLang="en-US" sz="1400" b="1" dirty="0"/>
              <a:t>数据来源于世界银行和作者的计算</a:t>
            </a:r>
          </a:p>
        </p:txBody>
      </p:sp>
      <p:graphicFrame>
        <p:nvGraphicFramePr>
          <p:cNvPr id="7" name="图表 6">
            <a:extLst>
              <a:ext uri="{FF2B5EF4-FFF2-40B4-BE49-F238E27FC236}">
                <a16:creationId xmlns:a16="http://schemas.microsoft.com/office/drawing/2014/main" xmlns="" id="{CBACBB05-7D51-4A93-90CE-265752E9E2C2}"/>
              </a:ext>
            </a:extLst>
          </p:cNvPr>
          <p:cNvGraphicFramePr/>
          <p:nvPr>
            <p:extLst>
              <p:ext uri="{D42A27DB-BD31-4B8C-83A1-F6EECF244321}">
                <p14:modId xmlns:p14="http://schemas.microsoft.com/office/powerpoint/2010/main" val="2991646538"/>
              </p:ext>
            </p:extLst>
          </p:nvPr>
        </p:nvGraphicFramePr>
        <p:xfrm>
          <a:off x="5033136" y="1697378"/>
          <a:ext cx="7158864" cy="48502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7259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高质量发展下的央地行政关系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5008141" cy="4498848"/>
          </a:xfrm>
          <a:prstGeom prst="rect">
            <a:avLst/>
          </a:prstGeom>
        </p:spPr>
        <p:txBody>
          <a:bodyPr vert="horz" lIns="45720" tIns="45720" rIns="45720" bIns="45720" rtlCol="0" anchor="t">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实现新目标，需要新探索</a:t>
            </a:r>
          </a:p>
          <a:p>
            <a:pPr>
              <a:lnSpc>
                <a:spcPct val="150000"/>
              </a:lnSpc>
              <a:spcBef>
                <a:spcPts val="500"/>
              </a:spcBef>
            </a:pPr>
            <a:r>
              <a:rPr lang="zh-CN" altLang="en-US" sz="3200" b="1" dirty="0"/>
              <a:t>开启新一轮的央地动态周期，转向放权</a:t>
            </a:r>
          </a:p>
        </p:txBody>
      </p:sp>
      <p:sp>
        <p:nvSpPr>
          <p:cNvPr id="4" name="形状 3">
            <a:extLst>
              <a:ext uri="{FF2B5EF4-FFF2-40B4-BE49-F238E27FC236}">
                <a16:creationId xmlns:a16="http://schemas.microsoft.com/office/drawing/2014/main" xmlns="" id="{1B418A75-2A15-4284-894D-7E952419F079}"/>
              </a:ext>
            </a:extLst>
          </p:cNvPr>
          <p:cNvSpPr/>
          <p:nvPr/>
        </p:nvSpPr>
        <p:spPr>
          <a:xfrm>
            <a:off x="6779555" y="2436958"/>
            <a:ext cx="4824536" cy="3015335"/>
          </a:xfrm>
          <a:prstGeom prst="swooshArrow">
            <a:avLst>
              <a:gd name="adj1" fmla="val 25000"/>
              <a:gd name="adj2" fmla="val 25000"/>
            </a:avLst>
          </a:prstGeom>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5" name="组合 4">
            <a:extLst>
              <a:ext uri="{FF2B5EF4-FFF2-40B4-BE49-F238E27FC236}">
                <a16:creationId xmlns:a16="http://schemas.microsoft.com/office/drawing/2014/main" xmlns="" id="{2EFC963B-2B3B-4C35-BA1E-2C4F10C752D6}"/>
              </a:ext>
            </a:extLst>
          </p:cNvPr>
          <p:cNvGrpSpPr/>
          <p:nvPr/>
        </p:nvGrpSpPr>
        <p:grpSpPr>
          <a:xfrm>
            <a:off x="6335366" y="5266971"/>
            <a:ext cx="586451" cy="1363582"/>
            <a:chOff x="395536" y="4513690"/>
            <a:chExt cx="586451" cy="1363582"/>
          </a:xfrm>
        </p:grpSpPr>
        <p:sp>
          <p:nvSpPr>
            <p:cNvPr id="6" name="椭圆 5">
              <a:extLst>
                <a:ext uri="{FF2B5EF4-FFF2-40B4-BE49-F238E27FC236}">
                  <a16:creationId xmlns:a16="http://schemas.microsoft.com/office/drawing/2014/main" xmlns="" id="{8171EF6D-8F92-44BF-8ABC-9AB44FFC3FED}"/>
                </a:ext>
              </a:extLst>
            </p:cNvPr>
            <p:cNvSpPr/>
            <p:nvPr/>
          </p:nvSpPr>
          <p:spPr>
            <a:xfrm>
              <a:off x="491598" y="4513690"/>
              <a:ext cx="435502" cy="435502"/>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任意多边形: 形状 6">
              <a:extLst>
                <a:ext uri="{FF2B5EF4-FFF2-40B4-BE49-F238E27FC236}">
                  <a16:creationId xmlns:a16="http://schemas.microsoft.com/office/drawing/2014/main" xmlns="" id="{45F1ADAB-15C7-4644-92DD-FE391C51F124}"/>
                </a:ext>
              </a:extLst>
            </p:cNvPr>
            <p:cNvSpPr/>
            <p:nvPr/>
          </p:nvSpPr>
          <p:spPr>
            <a:xfrm>
              <a:off x="395536" y="5005841"/>
              <a:ext cx="586451" cy="871431"/>
            </a:xfrm>
            <a:custGeom>
              <a:avLst/>
              <a:gdLst>
                <a:gd name="connsiteX0" fmla="*/ 0 w 586451"/>
                <a:gd name="connsiteY0" fmla="*/ 0 h 871431"/>
                <a:gd name="connsiteX1" fmla="*/ 586451 w 586451"/>
                <a:gd name="connsiteY1" fmla="*/ 0 h 871431"/>
                <a:gd name="connsiteX2" fmla="*/ 586451 w 586451"/>
                <a:gd name="connsiteY2" fmla="*/ 871431 h 871431"/>
                <a:gd name="connsiteX3" fmla="*/ 0 w 586451"/>
                <a:gd name="connsiteY3" fmla="*/ 871431 h 871431"/>
                <a:gd name="connsiteX4" fmla="*/ 0 w 586451"/>
                <a:gd name="connsiteY4" fmla="*/ 0 h 87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451" h="871431">
                  <a:moveTo>
                    <a:pt x="0" y="0"/>
                  </a:moveTo>
                  <a:lnTo>
                    <a:pt x="586451" y="0"/>
                  </a:lnTo>
                  <a:lnTo>
                    <a:pt x="586451" y="871431"/>
                  </a:lnTo>
                  <a:lnTo>
                    <a:pt x="0" y="8714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467" tIns="0" rIns="0" bIns="0" numCol="1" spcCol="1270" anchor="t" anchorCtr="0">
              <a:noAutofit/>
            </a:bodyPr>
            <a:lstStyle/>
            <a:p>
              <a:pPr defTabSz="1289050">
                <a:lnSpc>
                  <a:spcPct val="90000"/>
                </a:lnSpc>
                <a:spcBef>
                  <a:spcPct val="0"/>
                </a:spcBef>
                <a:spcAft>
                  <a:spcPct val="35000"/>
                </a:spcAft>
              </a:pPr>
              <a:r>
                <a:rPr lang="zh-CN" altLang="en-US" sz="2900" b="1" dirty="0"/>
                <a:t>现状</a:t>
              </a:r>
            </a:p>
          </p:txBody>
        </p:sp>
      </p:grpSp>
      <p:grpSp>
        <p:nvGrpSpPr>
          <p:cNvPr id="9" name="组合 8">
            <a:extLst>
              <a:ext uri="{FF2B5EF4-FFF2-40B4-BE49-F238E27FC236}">
                <a16:creationId xmlns:a16="http://schemas.microsoft.com/office/drawing/2014/main" xmlns="" id="{FE80E05F-67A2-4476-A566-D8E01F7C7BE9}"/>
              </a:ext>
            </a:extLst>
          </p:cNvPr>
          <p:cNvGrpSpPr/>
          <p:nvPr/>
        </p:nvGrpSpPr>
        <p:grpSpPr>
          <a:xfrm>
            <a:off x="8414279" y="3458751"/>
            <a:ext cx="801409" cy="2176591"/>
            <a:chOff x="2474449" y="2705469"/>
            <a:chExt cx="801409" cy="2176591"/>
          </a:xfrm>
        </p:grpSpPr>
        <p:sp>
          <p:nvSpPr>
            <p:cNvPr id="10" name="椭圆 9">
              <a:extLst>
                <a:ext uri="{FF2B5EF4-FFF2-40B4-BE49-F238E27FC236}">
                  <a16:creationId xmlns:a16="http://schemas.microsoft.com/office/drawing/2014/main" xmlns="" id="{0A4185FF-0D21-485F-9549-A06E4272CF2D}"/>
                </a:ext>
              </a:extLst>
            </p:cNvPr>
            <p:cNvSpPr/>
            <p:nvPr/>
          </p:nvSpPr>
          <p:spPr>
            <a:xfrm>
              <a:off x="2552325" y="2705469"/>
              <a:ext cx="435499" cy="435499"/>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任意多边形: 形状 10">
              <a:extLst>
                <a:ext uri="{FF2B5EF4-FFF2-40B4-BE49-F238E27FC236}">
                  <a16:creationId xmlns:a16="http://schemas.microsoft.com/office/drawing/2014/main" xmlns="" id="{CC9BF697-6890-4776-989B-53DF5E87D497}"/>
                </a:ext>
              </a:extLst>
            </p:cNvPr>
            <p:cNvSpPr/>
            <p:nvPr/>
          </p:nvSpPr>
          <p:spPr>
            <a:xfrm>
              <a:off x="2474449" y="3241718"/>
              <a:ext cx="801409" cy="1640342"/>
            </a:xfrm>
            <a:custGeom>
              <a:avLst/>
              <a:gdLst>
                <a:gd name="connsiteX0" fmla="*/ 0 w 801409"/>
                <a:gd name="connsiteY0" fmla="*/ 0 h 1640342"/>
                <a:gd name="connsiteX1" fmla="*/ 801409 w 801409"/>
                <a:gd name="connsiteY1" fmla="*/ 0 h 1640342"/>
                <a:gd name="connsiteX2" fmla="*/ 801409 w 801409"/>
                <a:gd name="connsiteY2" fmla="*/ 1640342 h 1640342"/>
                <a:gd name="connsiteX3" fmla="*/ 0 w 801409"/>
                <a:gd name="connsiteY3" fmla="*/ 1640342 h 1640342"/>
                <a:gd name="connsiteX4" fmla="*/ 0 w 801409"/>
                <a:gd name="connsiteY4" fmla="*/ 0 h 164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409" h="1640342">
                  <a:moveTo>
                    <a:pt x="0" y="0"/>
                  </a:moveTo>
                  <a:lnTo>
                    <a:pt x="801409" y="0"/>
                  </a:lnTo>
                  <a:lnTo>
                    <a:pt x="801409" y="1640342"/>
                  </a:lnTo>
                  <a:lnTo>
                    <a:pt x="0" y="16403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152" tIns="0" rIns="0" bIns="0" numCol="1" spcCol="1270" anchor="t" anchorCtr="0">
              <a:noAutofit/>
            </a:bodyPr>
            <a:lstStyle/>
            <a:p>
              <a:pPr defTabSz="1289050">
                <a:lnSpc>
                  <a:spcPct val="90000"/>
                </a:lnSpc>
                <a:spcBef>
                  <a:spcPct val="0"/>
                </a:spcBef>
                <a:spcAft>
                  <a:spcPct val="35000"/>
                </a:spcAft>
              </a:pPr>
              <a:r>
                <a:rPr lang="zh-CN" altLang="en-US" sz="2900" b="1" dirty="0">
                  <a:solidFill>
                    <a:srgbClr val="FF0000"/>
                  </a:solidFill>
                </a:rPr>
                <a:t>放权</a:t>
              </a:r>
            </a:p>
          </p:txBody>
        </p:sp>
      </p:grpSp>
      <p:grpSp>
        <p:nvGrpSpPr>
          <p:cNvPr id="12" name="组合 11">
            <a:extLst>
              <a:ext uri="{FF2B5EF4-FFF2-40B4-BE49-F238E27FC236}">
                <a16:creationId xmlns:a16="http://schemas.microsoft.com/office/drawing/2014/main" xmlns="" id="{642DDFCD-8145-4577-BA15-50097A6857F6}"/>
              </a:ext>
            </a:extLst>
          </p:cNvPr>
          <p:cNvGrpSpPr/>
          <p:nvPr/>
        </p:nvGrpSpPr>
        <p:grpSpPr>
          <a:xfrm>
            <a:off x="11328201" y="2791717"/>
            <a:ext cx="551780" cy="1472806"/>
            <a:chOff x="5388372" y="2038436"/>
            <a:chExt cx="551780" cy="1472806"/>
          </a:xfrm>
        </p:grpSpPr>
        <p:sp>
          <p:nvSpPr>
            <p:cNvPr id="13" name="椭圆 12">
              <a:extLst>
                <a:ext uri="{FF2B5EF4-FFF2-40B4-BE49-F238E27FC236}">
                  <a16:creationId xmlns:a16="http://schemas.microsoft.com/office/drawing/2014/main" xmlns="" id="{EACE9265-C790-46DB-9609-572F595717C5}"/>
                </a:ext>
              </a:extLst>
            </p:cNvPr>
            <p:cNvSpPr/>
            <p:nvPr/>
          </p:nvSpPr>
          <p:spPr>
            <a:xfrm>
              <a:off x="5504654" y="2038436"/>
              <a:ext cx="435498" cy="435498"/>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任意多边形: 形状 13">
              <a:extLst>
                <a:ext uri="{FF2B5EF4-FFF2-40B4-BE49-F238E27FC236}">
                  <a16:creationId xmlns:a16="http://schemas.microsoft.com/office/drawing/2014/main" xmlns="" id="{D6D09C77-CDA7-4CF5-9F79-48585D85F9DB}"/>
                </a:ext>
              </a:extLst>
            </p:cNvPr>
            <p:cNvSpPr/>
            <p:nvPr/>
          </p:nvSpPr>
          <p:spPr>
            <a:xfrm>
              <a:off x="5388372" y="2493507"/>
              <a:ext cx="551780" cy="1017735"/>
            </a:xfrm>
            <a:custGeom>
              <a:avLst/>
              <a:gdLst>
                <a:gd name="connsiteX0" fmla="*/ 0 w 551780"/>
                <a:gd name="connsiteY0" fmla="*/ 0 h 1017735"/>
                <a:gd name="connsiteX1" fmla="*/ 551780 w 551780"/>
                <a:gd name="connsiteY1" fmla="*/ 0 h 1017735"/>
                <a:gd name="connsiteX2" fmla="*/ 551780 w 551780"/>
                <a:gd name="connsiteY2" fmla="*/ 1017735 h 1017735"/>
                <a:gd name="connsiteX3" fmla="*/ 0 w 551780"/>
                <a:gd name="connsiteY3" fmla="*/ 1017735 h 1017735"/>
                <a:gd name="connsiteX4" fmla="*/ 0 w 551780"/>
                <a:gd name="connsiteY4" fmla="*/ 0 h 1017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80" h="1017735">
                  <a:moveTo>
                    <a:pt x="0" y="0"/>
                  </a:moveTo>
                  <a:lnTo>
                    <a:pt x="551780" y="0"/>
                  </a:lnTo>
                  <a:lnTo>
                    <a:pt x="551780" y="1017735"/>
                  </a:lnTo>
                  <a:lnTo>
                    <a:pt x="0" y="10177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167" tIns="0" rIns="0" bIns="0" numCol="1" spcCol="1270" anchor="t" anchorCtr="0">
              <a:noAutofit/>
            </a:bodyPr>
            <a:lstStyle/>
            <a:p>
              <a:pPr defTabSz="1289050">
                <a:lnSpc>
                  <a:spcPct val="90000"/>
                </a:lnSpc>
                <a:spcBef>
                  <a:spcPct val="0"/>
                </a:spcBef>
                <a:spcAft>
                  <a:spcPct val="35000"/>
                </a:spcAft>
              </a:pPr>
              <a:r>
                <a:rPr lang="zh-CN" altLang="en-US" sz="2900" b="1" dirty="0"/>
                <a:t>高质量</a:t>
              </a:r>
            </a:p>
          </p:txBody>
        </p:sp>
      </p:grpSp>
    </p:spTree>
    <p:extLst>
      <p:ext uri="{BB962C8B-B14F-4D97-AF65-F5344CB8AC3E}">
        <p14:creationId xmlns:p14="http://schemas.microsoft.com/office/powerpoint/2010/main" val="1238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B41FE321-AD72-40CC-A2C6-CCCB48CE7D46}"/>
              </a:ext>
            </a:extLst>
          </p:cNvPr>
          <p:cNvPicPr/>
          <p:nvPr/>
        </p:nvPicPr>
        <p:blipFill rotWithShape="1">
          <a:blip r:embed="rId2">
            <a:extLst>
              <a:ext uri="{28A0092B-C50C-407E-A947-70E740481C1C}">
                <a14:useLocalDpi xmlns:a14="http://schemas.microsoft.com/office/drawing/2010/main" val="0"/>
              </a:ext>
            </a:extLst>
          </a:blip>
          <a:srcRect b="21021"/>
          <a:stretch/>
        </p:blipFill>
        <p:spPr bwMode="auto">
          <a:xfrm>
            <a:off x="6096000" y="2084832"/>
            <a:ext cx="5923763" cy="4498848"/>
          </a:xfrm>
          <a:prstGeom prst="rect">
            <a:avLst/>
          </a:prstGeom>
          <a:noFill/>
          <a:ln>
            <a:noFill/>
          </a:ln>
        </p:spPr>
      </p:pic>
      <p:sp>
        <p:nvSpPr>
          <p:cNvPr id="2" name="标题 1"/>
          <p:cNvSpPr>
            <a:spLocks noGrp="1"/>
          </p:cNvSpPr>
          <p:nvPr>
            <p:ph type="title"/>
          </p:nvPr>
        </p:nvSpPr>
        <p:spPr>
          <a:xfrm>
            <a:off x="1024127" y="585216"/>
            <a:ext cx="10798903" cy="1499616"/>
          </a:xfrm>
        </p:spPr>
        <p:txBody>
          <a:bodyPr>
            <a:normAutofit/>
          </a:bodyPr>
          <a:lstStyle/>
          <a:p>
            <a:r>
              <a:rPr lang="zh-CN" altLang="en-US" dirty="0"/>
              <a:t>高质量发展下的央地行政关系</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4" y="2084832"/>
            <a:ext cx="5268606" cy="4498848"/>
          </a:xfrm>
          <a:prstGeom prst="rect">
            <a:avLst/>
          </a:prstGeom>
        </p:spPr>
        <p:txBody>
          <a:bodyPr vert="horz" lIns="45720" tIns="45720" rIns="45720" bIns="45720" rtlCol="0" anchor="t">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京津冀协同发展</a:t>
            </a:r>
            <a:endParaRPr lang="en-US" altLang="zh-CN" sz="3200" b="1" dirty="0"/>
          </a:p>
          <a:p>
            <a:pPr>
              <a:lnSpc>
                <a:spcPct val="150000"/>
              </a:lnSpc>
              <a:spcBef>
                <a:spcPts val="500"/>
              </a:spcBef>
            </a:pPr>
            <a:r>
              <a:rPr lang="zh-CN" altLang="en-US" sz="3200" b="1" dirty="0"/>
              <a:t>长江经济带</a:t>
            </a:r>
          </a:p>
          <a:p>
            <a:pPr>
              <a:lnSpc>
                <a:spcPct val="150000"/>
              </a:lnSpc>
              <a:spcBef>
                <a:spcPts val="500"/>
              </a:spcBef>
            </a:pPr>
            <a:r>
              <a:rPr lang="zh-CN" altLang="en-US" sz="3200" b="1" dirty="0"/>
              <a:t>粤港澳大湾区</a:t>
            </a:r>
          </a:p>
          <a:p>
            <a:pPr>
              <a:lnSpc>
                <a:spcPct val="150000"/>
              </a:lnSpc>
              <a:spcBef>
                <a:spcPts val="500"/>
              </a:spcBef>
            </a:pPr>
            <a:r>
              <a:rPr lang="zh-CN" altLang="en-US" sz="3200" b="1" dirty="0"/>
              <a:t>长三角一体化</a:t>
            </a:r>
          </a:p>
          <a:p>
            <a:pPr>
              <a:lnSpc>
                <a:spcPct val="150000"/>
              </a:lnSpc>
              <a:spcBef>
                <a:spcPts val="500"/>
              </a:spcBef>
            </a:pPr>
            <a:r>
              <a:rPr lang="zh-CN" altLang="en-US" sz="3200" b="1" dirty="0"/>
              <a:t>海南自由贸易港</a:t>
            </a:r>
          </a:p>
          <a:p>
            <a:pPr>
              <a:lnSpc>
                <a:spcPct val="150000"/>
              </a:lnSpc>
              <a:spcBef>
                <a:spcPts val="500"/>
              </a:spcBef>
            </a:pPr>
            <a:r>
              <a:rPr lang="zh-CN" altLang="en-US" sz="3200" b="1" dirty="0"/>
              <a:t>黄河流域生态保护和高质量发展</a:t>
            </a:r>
          </a:p>
        </p:txBody>
      </p:sp>
      <p:pic>
        <p:nvPicPr>
          <p:cNvPr id="5" name="图片 4"/>
          <p:cNvPicPr>
            <a:picLocks noChangeAspect="1"/>
          </p:cNvPicPr>
          <p:nvPr/>
        </p:nvPicPr>
        <p:blipFill>
          <a:blip r:embed="rId3"/>
          <a:stretch>
            <a:fillRect/>
          </a:stretch>
        </p:blipFill>
        <p:spPr>
          <a:xfrm>
            <a:off x="11327093" y="5440680"/>
            <a:ext cx="736023" cy="1143000"/>
          </a:xfrm>
          <a:prstGeom prst="rect">
            <a:avLst/>
          </a:prstGeom>
        </p:spPr>
      </p:pic>
    </p:spTree>
    <p:extLst>
      <p:ext uri="{BB962C8B-B14F-4D97-AF65-F5344CB8AC3E}">
        <p14:creationId xmlns:p14="http://schemas.microsoft.com/office/powerpoint/2010/main" val="403342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81148" y="4960137"/>
            <a:ext cx="7348451" cy="1463040"/>
          </a:xfrm>
        </p:spPr>
        <p:txBody>
          <a:bodyPr>
            <a:normAutofit/>
          </a:bodyPr>
          <a:lstStyle/>
          <a:p>
            <a:r>
              <a:rPr kumimoji="1" lang="zh-CN" altLang="en-US" dirty="0"/>
              <a:t>回到理论</a:t>
            </a:r>
          </a:p>
        </p:txBody>
      </p:sp>
      <p:sp>
        <p:nvSpPr>
          <p:cNvPr id="3" name="文本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217445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央地行政关系：放权与协调</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3" y="2084832"/>
            <a:ext cx="11364607" cy="4773168"/>
          </a:xfrm>
          <a:prstGeom prst="rect">
            <a:avLst/>
          </a:prstGeom>
        </p:spPr>
        <p:txBody>
          <a:bodyPr vert="horz" lIns="45720" tIns="45720" rIns="4572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中国经济发展面临的两个必答题</a:t>
            </a:r>
          </a:p>
          <a:p>
            <a:pPr lvl="1">
              <a:lnSpc>
                <a:spcPct val="150000"/>
              </a:lnSpc>
              <a:spcBef>
                <a:spcPts val="500"/>
              </a:spcBef>
            </a:pPr>
            <a:r>
              <a:rPr lang="zh-CN" altLang="en-US" sz="2800" b="1" dirty="0"/>
              <a:t>要什么样的发展？</a:t>
            </a:r>
          </a:p>
          <a:p>
            <a:pPr lvl="1">
              <a:lnSpc>
                <a:spcPct val="150000"/>
              </a:lnSpc>
              <a:spcBef>
                <a:spcPts val="500"/>
              </a:spcBef>
            </a:pPr>
            <a:r>
              <a:rPr lang="zh-CN" altLang="en-US" sz="2800" b="1" dirty="0"/>
              <a:t>怎样发展？</a:t>
            </a:r>
          </a:p>
          <a:p>
            <a:pPr>
              <a:lnSpc>
                <a:spcPct val="150000"/>
              </a:lnSpc>
              <a:spcBef>
                <a:spcPts val="500"/>
              </a:spcBef>
            </a:pPr>
            <a:r>
              <a:rPr lang="zh-CN" altLang="en-US" sz="3200" b="1" dirty="0"/>
              <a:t>中央设定发展目标，成为央地的共同目标</a:t>
            </a:r>
          </a:p>
          <a:p>
            <a:pPr>
              <a:lnSpc>
                <a:spcPct val="150000"/>
              </a:lnSpc>
              <a:spcBef>
                <a:spcPts val="500"/>
              </a:spcBef>
            </a:pPr>
            <a:r>
              <a:rPr lang="zh-CN" altLang="en-US" sz="3200" b="1" dirty="0"/>
              <a:t>没有改革创新无法实现目标。中央策略性放权、协调改革进程。</a:t>
            </a:r>
          </a:p>
          <a:p>
            <a:pPr>
              <a:lnSpc>
                <a:spcPct val="150000"/>
              </a:lnSpc>
              <a:spcBef>
                <a:spcPts val="500"/>
              </a:spcBef>
            </a:pPr>
            <a:r>
              <a:rPr lang="zh-CN" altLang="en-US" sz="3200" b="1" dirty="0"/>
              <a:t>中央放权与协调、地方试点与同步、地区差距扩大与缩小这三个循环交织在一起，构成了经济发展的国家治理基础</a:t>
            </a:r>
          </a:p>
        </p:txBody>
      </p:sp>
    </p:spTree>
    <p:extLst>
      <p:ext uri="{BB962C8B-B14F-4D97-AF65-F5344CB8AC3E}">
        <p14:creationId xmlns:p14="http://schemas.microsoft.com/office/powerpoint/2010/main" val="302789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央地行政关系：放权与协调</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3" y="2084832"/>
            <a:ext cx="11364607" cy="4773168"/>
          </a:xfrm>
          <a:prstGeom prst="rect">
            <a:avLst/>
          </a:prstGeom>
        </p:spPr>
        <p:txBody>
          <a:bodyPr vert="horz" lIns="45720" tIns="45720" rIns="45720" bIns="45720" rtlCol="0" anchor="t">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回顾过去，中国央地之间过去</a:t>
            </a:r>
            <a:r>
              <a:rPr lang="en-US" altLang="zh-CN" sz="3200" b="1" dirty="0"/>
              <a:t>40</a:t>
            </a:r>
            <a:r>
              <a:rPr lang="zh-CN" altLang="en-US" sz="3200" b="1" dirty="0"/>
              <a:t>多年的互动存在一个内在一致的逻辑</a:t>
            </a:r>
          </a:p>
          <a:p>
            <a:pPr lvl="1">
              <a:lnSpc>
                <a:spcPct val="150000"/>
              </a:lnSpc>
              <a:spcBef>
                <a:spcPts val="500"/>
              </a:spcBef>
            </a:pPr>
            <a:r>
              <a:rPr lang="en-US" altLang="zh-CN" sz="2800" b="1" dirty="0"/>
              <a:t>70</a:t>
            </a:r>
            <a:r>
              <a:rPr lang="zh-CN" altLang="en-US" sz="2800" b="1" dirty="0"/>
              <a:t>年代末，中央把工作重心转移到经济建设上来，提出从低收入国家到中等收入国家的长期发展目标</a:t>
            </a:r>
          </a:p>
          <a:p>
            <a:pPr lvl="1">
              <a:lnSpc>
                <a:spcPct val="150000"/>
              </a:lnSpc>
              <a:spcBef>
                <a:spcPts val="500"/>
              </a:spcBef>
            </a:pPr>
            <a:r>
              <a:rPr lang="zh-CN" altLang="en-US" sz="2800" b="1" dirty="0"/>
              <a:t>央地关系的钟摆转向中央放权、地方试点和地区差距拉大</a:t>
            </a:r>
          </a:p>
          <a:p>
            <a:pPr lvl="1">
              <a:lnSpc>
                <a:spcPct val="150000"/>
              </a:lnSpc>
              <a:spcBef>
                <a:spcPts val="500"/>
              </a:spcBef>
            </a:pPr>
            <a:r>
              <a:rPr lang="en-US" altLang="zh-CN" sz="2800" b="1" dirty="0"/>
              <a:t>90</a:t>
            </a:r>
            <a:r>
              <a:rPr lang="zh-CN" altLang="en-US" sz="2800" b="1" dirty="0"/>
              <a:t>年代末，中国经济成功跨入中等收入国家行列，但地区差距扩大，中央开始追求全面建设小康社会</a:t>
            </a:r>
          </a:p>
          <a:p>
            <a:pPr lvl="1">
              <a:lnSpc>
                <a:spcPct val="150000"/>
              </a:lnSpc>
              <a:spcBef>
                <a:spcPts val="500"/>
              </a:spcBef>
            </a:pPr>
            <a:r>
              <a:rPr lang="zh-CN" altLang="en-US" sz="2800" b="1" dirty="0"/>
              <a:t>央地关系的钟摆转向中央协调、地方同步和差距缩小</a:t>
            </a:r>
          </a:p>
        </p:txBody>
      </p:sp>
      <p:sp>
        <p:nvSpPr>
          <p:cNvPr id="4" name="圆角矩形 3"/>
          <p:cNvSpPr/>
          <p:nvPr/>
        </p:nvSpPr>
        <p:spPr>
          <a:xfrm>
            <a:off x="8968154" y="5416062"/>
            <a:ext cx="2725615" cy="10374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dirty="0" smtClean="0"/>
              <a:t>总量，还是人均？</a:t>
            </a:r>
            <a:endParaRPr kumimoji="1" lang="zh-CN" altLang="en-US" sz="2400" dirty="0"/>
          </a:p>
        </p:txBody>
      </p:sp>
    </p:spTree>
    <p:extLst>
      <p:ext uri="{BB962C8B-B14F-4D97-AF65-F5344CB8AC3E}">
        <p14:creationId xmlns:p14="http://schemas.microsoft.com/office/powerpoint/2010/main" val="2224277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央地行政关系：放权与协调</a:t>
            </a:r>
            <a:endParaRPr kumimoji="1" lang="zh-CN" altLang="en-US" dirty="0"/>
          </a:p>
        </p:txBody>
      </p:sp>
      <p:sp>
        <p:nvSpPr>
          <p:cNvPr id="8" name="内容占位符 2">
            <a:extLst>
              <a:ext uri="{FF2B5EF4-FFF2-40B4-BE49-F238E27FC236}">
                <a16:creationId xmlns:a16="http://schemas.microsoft.com/office/drawing/2014/main" xmlns="" id="{96B77E48-CD55-4FB2-B118-632434DC8F9F}"/>
              </a:ext>
            </a:extLst>
          </p:cNvPr>
          <p:cNvSpPr txBox="1">
            <a:spLocks/>
          </p:cNvSpPr>
          <p:nvPr/>
        </p:nvSpPr>
        <p:spPr>
          <a:xfrm>
            <a:off x="827393" y="2084832"/>
            <a:ext cx="11364607" cy="4773168"/>
          </a:xfrm>
          <a:prstGeom prst="rect">
            <a:avLst/>
          </a:prstGeom>
        </p:spPr>
        <p:txBody>
          <a:bodyPr vert="horz" lIns="45720" tIns="45720" rIns="45720" bIns="45720" rtlCol="0" anchor="t">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Wingdings" charset="2"/>
              <a:buChar char="p"/>
              <a:defRPr sz="28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charset="2"/>
              <a:buChar char="p"/>
              <a:defRPr sz="24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20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nSpc>
                <a:spcPct val="150000"/>
              </a:lnSpc>
              <a:spcBef>
                <a:spcPts val="500"/>
              </a:spcBef>
            </a:pPr>
            <a:r>
              <a:rPr lang="zh-CN" altLang="en-US" sz="3200" b="1" dirty="0"/>
              <a:t>这也为展望中国央地之间未来的互动提供了可能的方向</a:t>
            </a:r>
          </a:p>
          <a:p>
            <a:pPr lvl="1">
              <a:lnSpc>
                <a:spcPct val="150000"/>
              </a:lnSpc>
              <a:spcBef>
                <a:spcPts val="500"/>
              </a:spcBef>
            </a:pPr>
            <a:r>
              <a:rPr lang="zh-CN" altLang="en-US" sz="2800" b="1" dirty="0"/>
              <a:t>中央提出从中等收入跨入高收入国家行列的新目标</a:t>
            </a:r>
          </a:p>
          <a:p>
            <a:pPr lvl="1">
              <a:lnSpc>
                <a:spcPct val="150000"/>
              </a:lnSpc>
              <a:spcBef>
                <a:spcPts val="500"/>
              </a:spcBef>
            </a:pPr>
            <a:r>
              <a:rPr lang="zh-CN" altLang="en-US" sz="2800" b="1" dirty="0"/>
              <a:t>这是一个新的长期、全局、多维的发展目标，将开启新一轮的央地互动周期：放权地方先行先试</a:t>
            </a:r>
          </a:p>
          <a:p>
            <a:pPr lvl="1">
              <a:lnSpc>
                <a:spcPct val="150000"/>
              </a:lnSpc>
              <a:spcBef>
                <a:spcPts val="500"/>
              </a:spcBef>
            </a:pPr>
            <a:r>
              <a:rPr lang="zh-CN" altLang="en-US" sz="2800" b="1" dirty="0"/>
              <a:t>一个新特点：多维的发展目标开启多赛道试点</a:t>
            </a:r>
          </a:p>
          <a:p>
            <a:pPr>
              <a:lnSpc>
                <a:spcPct val="150000"/>
              </a:lnSpc>
              <a:spcBef>
                <a:spcPts val="500"/>
              </a:spcBef>
            </a:pPr>
            <a:r>
              <a:rPr lang="zh-CN" altLang="en-US" sz="3200" b="1" dirty="0"/>
              <a:t>在怎样发展上，中国走的是动态渐进、空间渐进之路，赋予不同地区不同的优先级。一起向未来！</a:t>
            </a:r>
          </a:p>
        </p:txBody>
      </p:sp>
    </p:spTree>
    <p:extLst>
      <p:ext uri="{BB962C8B-B14F-4D97-AF65-F5344CB8AC3E}">
        <p14:creationId xmlns:p14="http://schemas.microsoft.com/office/powerpoint/2010/main" val="1798840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kumimoji="1" lang="zh-CN" altLang="en-US" dirty="0"/>
              <a:t>非常感谢！</a:t>
            </a:r>
          </a:p>
        </p:txBody>
      </p:sp>
      <p:sp>
        <p:nvSpPr>
          <p:cNvPr id="6" name="图片占位符 5"/>
          <p:cNvSpPr>
            <a:spLocks noGrp="1"/>
          </p:cNvSpPr>
          <p:nvPr>
            <p:ph type="pic" idx="1"/>
          </p:nvPr>
        </p:nvSpPr>
        <p:spPr>
          <a:xfrm>
            <a:off x="0" y="0"/>
            <a:ext cx="12188952" cy="4572000"/>
          </a:xfrm>
        </p:spPr>
      </p:sp>
      <p:sp>
        <p:nvSpPr>
          <p:cNvPr id="7" name="文本占位符 6"/>
          <p:cNvSpPr>
            <a:spLocks noGrp="1"/>
          </p:cNvSpPr>
          <p:nvPr>
            <p:ph type="body" sz="half" idx="2"/>
          </p:nvPr>
        </p:nvSpPr>
        <p:spPr/>
        <p:txBody>
          <a:bodyPr/>
          <a:lstStyle/>
          <a:p>
            <a:endParaRPr kumimoji="1" lang="zh-CN" altLang="en-US" dirty="0"/>
          </a:p>
        </p:txBody>
      </p:sp>
    </p:spTree>
    <p:extLst>
      <p:ext uri="{BB962C8B-B14F-4D97-AF65-F5344CB8AC3E}">
        <p14:creationId xmlns:p14="http://schemas.microsoft.com/office/powerpoint/2010/main" val="15618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中国行政区划：地方政府众多的大国</a:t>
            </a:r>
            <a:endParaRPr kumimoji="1" lang="zh-CN" altLang="en-US" dirty="0"/>
          </a:p>
        </p:txBody>
      </p:sp>
      <p:sp>
        <p:nvSpPr>
          <p:cNvPr id="3" name="内容占位符 2"/>
          <p:cNvSpPr>
            <a:spLocks noGrp="1"/>
          </p:cNvSpPr>
          <p:nvPr>
            <p:ph idx="1"/>
          </p:nvPr>
        </p:nvSpPr>
        <p:spPr>
          <a:xfrm>
            <a:off x="1024128" y="2131858"/>
            <a:ext cx="3614374" cy="2523269"/>
          </a:xfrm>
        </p:spPr>
        <p:txBody>
          <a:bodyPr anchor="t">
            <a:normAutofit/>
          </a:bodyPr>
          <a:lstStyle/>
          <a:p>
            <a:pPr>
              <a:lnSpc>
                <a:spcPct val="200000"/>
              </a:lnSpc>
              <a:spcBef>
                <a:spcPts val="500"/>
              </a:spcBef>
            </a:pPr>
            <a:r>
              <a:rPr kumimoji="1" lang="en-US" altLang="zh-CN" sz="3200" b="1" dirty="0">
                <a:solidFill>
                  <a:srgbClr val="C00000"/>
                </a:solidFill>
              </a:rPr>
              <a:t>2020</a:t>
            </a:r>
            <a:r>
              <a:rPr kumimoji="1" lang="zh-CN" altLang="en-US" sz="3200" b="1" dirty="0">
                <a:solidFill>
                  <a:srgbClr val="C00000"/>
                </a:solidFill>
              </a:rPr>
              <a:t>年行政区划</a:t>
            </a:r>
            <a:endParaRPr kumimoji="1" lang="en-US" altLang="zh-CN" sz="3200" b="1" dirty="0">
              <a:solidFill>
                <a:srgbClr val="C00000"/>
              </a:solidFill>
            </a:endParaRPr>
          </a:p>
          <a:p>
            <a:pPr lvl="1"/>
            <a:r>
              <a:rPr lang="en-US" altLang="zh-CN" dirty="0"/>
              <a:t>31</a:t>
            </a:r>
            <a:r>
              <a:rPr lang="zh-CN" altLang="en-US" dirty="0"/>
              <a:t>个省级</a:t>
            </a:r>
            <a:endParaRPr lang="en-US" altLang="zh-CN" dirty="0"/>
          </a:p>
          <a:p>
            <a:pPr lvl="1"/>
            <a:r>
              <a:rPr lang="en-US" altLang="zh-CN" dirty="0"/>
              <a:t>333</a:t>
            </a:r>
            <a:r>
              <a:rPr lang="zh-CN" altLang="en-US" dirty="0"/>
              <a:t>个地级</a:t>
            </a:r>
          </a:p>
          <a:p>
            <a:pPr lvl="1"/>
            <a:r>
              <a:rPr lang="en-US" altLang="zh-CN" dirty="0"/>
              <a:t>2844</a:t>
            </a:r>
            <a:r>
              <a:rPr lang="zh-CN" altLang="en-US" dirty="0"/>
              <a:t>个县级</a:t>
            </a:r>
            <a:endParaRPr lang="en-US" altLang="zh-CN" dirty="0"/>
          </a:p>
        </p:txBody>
      </p:sp>
      <p:graphicFrame>
        <p:nvGraphicFramePr>
          <p:cNvPr id="6" name="图示 5">
            <a:extLst>
              <a:ext uri="{FF2B5EF4-FFF2-40B4-BE49-F238E27FC236}">
                <a16:creationId xmlns:a16="http://schemas.microsoft.com/office/drawing/2014/main" xmlns="" id="{86196645-EE4B-40C4-B611-149317AE8879}"/>
              </a:ext>
            </a:extLst>
          </p:cNvPr>
          <p:cNvGraphicFramePr/>
          <p:nvPr>
            <p:extLst>
              <p:ext uri="{D42A27DB-BD31-4B8C-83A1-F6EECF244321}">
                <p14:modId xmlns:p14="http://schemas.microsoft.com/office/powerpoint/2010/main" val="691641672"/>
              </p:ext>
            </p:extLst>
          </p:nvPr>
        </p:nvGraphicFramePr>
        <p:xfrm>
          <a:off x="4422370" y="1762298"/>
          <a:ext cx="7566429" cy="4991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06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a:t>中国行政区划：地方政府众多的大国</a:t>
            </a:r>
            <a:endParaRPr kumimoji="1" lang="zh-CN" altLang="en-US" dirty="0"/>
          </a:p>
        </p:txBody>
      </p:sp>
      <p:sp>
        <p:nvSpPr>
          <p:cNvPr id="3" name="内容占位符 2"/>
          <p:cNvSpPr>
            <a:spLocks noGrp="1"/>
          </p:cNvSpPr>
          <p:nvPr>
            <p:ph idx="1"/>
          </p:nvPr>
        </p:nvSpPr>
        <p:spPr>
          <a:xfrm>
            <a:off x="1024128" y="2131858"/>
            <a:ext cx="3614374" cy="2523269"/>
          </a:xfrm>
        </p:spPr>
        <p:txBody>
          <a:bodyPr anchor="t">
            <a:normAutofit/>
          </a:bodyPr>
          <a:lstStyle/>
          <a:p>
            <a:pPr>
              <a:lnSpc>
                <a:spcPct val="200000"/>
              </a:lnSpc>
              <a:spcBef>
                <a:spcPts val="500"/>
              </a:spcBef>
            </a:pPr>
            <a:r>
              <a:rPr kumimoji="1" lang="en-US" altLang="zh-CN" sz="3200" b="1" dirty="0">
                <a:solidFill>
                  <a:srgbClr val="C00000"/>
                </a:solidFill>
              </a:rPr>
              <a:t>2020</a:t>
            </a:r>
            <a:r>
              <a:rPr kumimoji="1" lang="zh-CN" altLang="en-US" sz="3200" b="1" dirty="0">
                <a:solidFill>
                  <a:srgbClr val="C00000"/>
                </a:solidFill>
              </a:rPr>
              <a:t>年行政区划</a:t>
            </a:r>
            <a:endParaRPr kumimoji="1" lang="en-US" altLang="zh-CN" sz="3200" b="1" dirty="0">
              <a:solidFill>
                <a:srgbClr val="C00000"/>
              </a:solidFill>
            </a:endParaRPr>
          </a:p>
          <a:p>
            <a:pPr lvl="1"/>
            <a:r>
              <a:rPr lang="en-US" altLang="zh-CN" dirty="0"/>
              <a:t>31</a:t>
            </a:r>
            <a:r>
              <a:rPr lang="zh-CN" altLang="en-US" dirty="0"/>
              <a:t>个省级</a:t>
            </a:r>
            <a:endParaRPr lang="en-US" altLang="zh-CN" dirty="0"/>
          </a:p>
          <a:p>
            <a:pPr lvl="1"/>
            <a:r>
              <a:rPr lang="en-US" altLang="zh-CN" dirty="0"/>
              <a:t>333</a:t>
            </a:r>
            <a:r>
              <a:rPr lang="zh-CN" altLang="en-US" dirty="0"/>
              <a:t>个地级</a:t>
            </a:r>
          </a:p>
          <a:p>
            <a:pPr lvl="1"/>
            <a:r>
              <a:rPr lang="en-US" altLang="zh-CN" dirty="0"/>
              <a:t>2844</a:t>
            </a:r>
            <a:r>
              <a:rPr lang="zh-CN" altLang="en-US" dirty="0"/>
              <a:t>个县级</a:t>
            </a:r>
            <a:endParaRPr lang="en-US" altLang="zh-CN" dirty="0"/>
          </a:p>
        </p:txBody>
      </p:sp>
      <p:graphicFrame>
        <p:nvGraphicFramePr>
          <p:cNvPr id="5" name="图表 4">
            <a:extLst>
              <a:ext uri="{FF2B5EF4-FFF2-40B4-BE49-F238E27FC236}">
                <a16:creationId xmlns:a16="http://schemas.microsoft.com/office/drawing/2014/main" xmlns="" id="{BDE905E2-8A4A-429F-9232-64AD9A462144}"/>
              </a:ext>
            </a:extLst>
          </p:cNvPr>
          <p:cNvGraphicFramePr/>
          <p:nvPr>
            <p:extLst>
              <p:ext uri="{D42A27DB-BD31-4B8C-83A1-F6EECF244321}">
                <p14:modId xmlns:p14="http://schemas.microsoft.com/office/powerpoint/2010/main" val="1572973050"/>
              </p:ext>
            </p:extLst>
          </p:nvPr>
        </p:nvGraphicFramePr>
        <p:xfrm>
          <a:off x="5381747" y="1717995"/>
          <a:ext cx="5616624" cy="51400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364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地方官员结构</a:t>
            </a:r>
            <a:endParaRPr kumimoji="1" lang="zh-CN" altLang="en-US" dirty="0"/>
          </a:p>
        </p:txBody>
      </p:sp>
      <p:sp>
        <p:nvSpPr>
          <p:cNvPr id="3" name="内容占位符 2"/>
          <p:cNvSpPr>
            <a:spLocks noGrp="1"/>
          </p:cNvSpPr>
          <p:nvPr>
            <p:ph idx="1"/>
          </p:nvPr>
        </p:nvSpPr>
        <p:spPr>
          <a:xfrm>
            <a:off x="758121" y="2351316"/>
            <a:ext cx="3614374" cy="2523269"/>
          </a:xfrm>
        </p:spPr>
        <p:txBody>
          <a:bodyPr anchor="t">
            <a:normAutofit/>
          </a:bodyPr>
          <a:lstStyle/>
          <a:p>
            <a:pPr>
              <a:lnSpc>
                <a:spcPct val="200000"/>
              </a:lnSpc>
              <a:spcBef>
                <a:spcPts val="500"/>
              </a:spcBef>
            </a:pPr>
            <a:r>
              <a:rPr lang="zh-CN" altLang="en-US" sz="3200" b="1" dirty="0"/>
              <a:t>一个金字塔式的层级结构</a:t>
            </a:r>
            <a:endParaRPr lang="en-US" altLang="zh-CN" dirty="0"/>
          </a:p>
        </p:txBody>
      </p:sp>
      <p:graphicFrame>
        <p:nvGraphicFramePr>
          <p:cNvPr id="6" name="图表 5">
            <a:extLst>
              <a:ext uri="{FF2B5EF4-FFF2-40B4-BE49-F238E27FC236}">
                <a16:creationId xmlns:a16="http://schemas.microsoft.com/office/drawing/2014/main" xmlns="" id="{B8C76663-0E37-4679-A641-4C40E5B43C39}"/>
              </a:ext>
            </a:extLst>
          </p:cNvPr>
          <p:cNvGraphicFramePr/>
          <p:nvPr>
            <p:extLst>
              <p:ext uri="{D42A27DB-BD31-4B8C-83A1-F6EECF244321}">
                <p14:modId xmlns:p14="http://schemas.microsoft.com/office/powerpoint/2010/main" val="900428648"/>
              </p:ext>
            </p:extLst>
          </p:nvPr>
        </p:nvGraphicFramePr>
        <p:xfrm>
          <a:off x="5024205" y="1941022"/>
          <a:ext cx="6143668" cy="4331762"/>
        </p:xfrm>
        <a:graphic>
          <a:graphicData uri="http://schemas.openxmlformats.org/drawingml/2006/chart">
            <c:chart xmlns:c="http://schemas.openxmlformats.org/drawingml/2006/chart" xmlns:r="http://schemas.openxmlformats.org/officeDocument/2006/relationships" r:id="rId2"/>
          </a:graphicData>
        </a:graphic>
      </p:graphicFrame>
      <p:sp>
        <p:nvSpPr>
          <p:cNvPr id="7" name="矩形 6">
            <a:extLst>
              <a:ext uri="{FF2B5EF4-FFF2-40B4-BE49-F238E27FC236}">
                <a16:creationId xmlns:a16="http://schemas.microsoft.com/office/drawing/2014/main" xmlns="" id="{86257BF7-63FB-4873-BAB3-4F9B8D48B382}"/>
              </a:ext>
            </a:extLst>
          </p:cNvPr>
          <p:cNvSpPr/>
          <p:nvPr/>
        </p:nvSpPr>
        <p:spPr>
          <a:xfrm>
            <a:off x="6889050" y="6488668"/>
            <a:ext cx="3486852" cy="369332"/>
          </a:xfrm>
          <a:prstGeom prst="rect">
            <a:avLst/>
          </a:prstGeom>
        </p:spPr>
        <p:txBody>
          <a:bodyPr wrap="none">
            <a:spAutoFit/>
          </a:bodyPr>
          <a:lstStyle/>
          <a:p>
            <a:r>
              <a:rPr lang="zh-CN" altLang="en-US" b="1" dirty="0"/>
              <a:t>数据来源：刘勇和徐现祥，</a:t>
            </a:r>
            <a:r>
              <a:rPr lang="en-US" altLang="zh-CN" b="1" dirty="0"/>
              <a:t>2017</a:t>
            </a:r>
            <a:endParaRPr lang="zh-CN" altLang="en-US" dirty="0"/>
          </a:p>
        </p:txBody>
      </p:sp>
    </p:spTree>
    <p:extLst>
      <p:ext uri="{BB962C8B-B14F-4D97-AF65-F5344CB8AC3E}">
        <p14:creationId xmlns:p14="http://schemas.microsoft.com/office/powerpoint/2010/main" val="3964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地方官员结构</a:t>
            </a:r>
            <a:endParaRPr kumimoji="1" lang="zh-CN" altLang="en-US" dirty="0"/>
          </a:p>
        </p:txBody>
      </p:sp>
      <p:sp>
        <p:nvSpPr>
          <p:cNvPr id="3" name="内容占位符 2"/>
          <p:cNvSpPr>
            <a:spLocks noGrp="1"/>
          </p:cNvSpPr>
          <p:nvPr>
            <p:ph idx="1"/>
          </p:nvPr>
        </p:nvSpPr>
        <p:spPr>
          <a:xfrm>
            <a:off x="758121" y="2351316"/>
            <a:ext cx="3614374" cy="2523269"/>
          </a:xfrm>
        </p:spPr>
        <p:txBody>
          <a:bodyPr anchor="t">
            <a:normAutofit/>
          </a:bodyPr>
          <a:lstStyle/>
          <a:p>
            <a:pPr>
              <a:lnSpc>
                <a:spcPct val="200000"/>
              </a:lnSpc>
              <a:spcBef>
                <a:spcPts val="500"/>
              </a:spcBef>
            </a:pPr>
            <a:r>
              <a:rPr lang="zh-CN" altLang="en-US" sz="3200" b="1" dirty="0"/>
              <a:t>进入频繁</a:t>
            </a:r>
            <a:endParaRPr lang="en-US" altLang="zh-CN" dirty="0"/>
          </a:p>
        </p:txBody>
      </p:sp>
      <p:sp>
        <p:nvSpPr>
          <p:cNvPr id="7" name="矩形 6">
            <a:extLst>
              <a:ext uri="{FF2B5EF4-FFF2-40B4-BE49-F238E27FC236}">
                <a16:creationId xmlns:a16="http://schemas.microsoft.com/office/drawing/2014/main" xmlns="" id="{86257BF7-63FB-4873-BAB3-4F9B8D48B382}"/>
              </a:ext>
            </a:extLst>
          </p:cNvPr>
          <p:cNvSpPr/>
          <p:nvPr/>
        </p:nvSpPr>
        <p:spPr>
          <a:xfrm>
            <a:off x="6889050" y="6488668"/>
            <a:ext cx="3486852" cy="369332"/>
          </a:xfrm>
          <a:prstGeom prst="rect">
            <a:avLst/>
          </a:prstGeom>
        </p:spPr>
        <p:txBody>
          <a:bodyPr wrap="none">
            <a:spAutoFit/>
          </a:bodyPr>
          <a:lstStyle/>
          <a:p>
            <a:r>
              <a:rPr lang="zh-CN" altLang="en-US" b="1" dirty="0"/>
              <a:t>数据来源：刘勇和徐现祥，</a:t>
            </a:r>
            <a:r>
              <a:rPr lang="en-US" altLang="zh-CN" b="1" dirty="0"/>
              <a:t>2017</a:t>
            </a:r>
            <a:endParaRPr lang="zh-CN" altLang="en-US" dirty="0"/>
          </a:p>
        </p:txBody>
      </p:sp>
      <p:graphicFrame>
        <p:nvGraphicFramePr>
          <p:cNvPr id="8" name="图表 7">
            <a:extLst>
              <a:ext uri="{FF2B5EF4-FFF2-40B4-BE49-F238E27FC236}">
                <a16:creationId xmlns:a16="http://schemas.microsoft.com/office/drawing/2014/main" xmlns="" id="{D3E1FE15-17FD-4AF5-94F1-4DCCBDC2F851}"/>
              </a:ext>
            </a:extLst>
          </p:cNvPr>
          <p:cNvGraphicFramePr/>
          <p:nvPr>
            <p:extLst>
              <p:ext uri="{D42A27DB-BD31-4B8C-83A1-F6EECF244321}">
                <p14:modId xmlns:p14="http://schemas.microsoft.com/office/powerpoint/2010/main" val="1913999957"/>
              </p:ext>
            </p:extLst>
          </p:nvPr>
        </p:nvGraphicFramePr>
        <p:xfrm>
          <a:off x="4604797" y="2084832"/>
          <a:ext cx="6429420" cy="4010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7073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24127" y="585216"/>
            <a:ext cx="10798903" cy="1499616"/>
          </a:xfrm>
        </p:spPr>
        <p:txBody>
          <a:bodyPr>
            <a:normAutofit/>
          </a:bodyPr>
          <a:lstStyle/>
          <a:p>
            <a:r>
              <a:rPr lang="zh-CN" altLang="en-US" dirty="0" smtClean="0"/>
              <a:t>地方官员“市场结构”</a:t>
            </a:r>
            <a:endParaRPr kumimoji="1" lang="zh-CN" altLang="en-US" dirty="0"/>
          </a:p>
        </p:txBody>
      </p:sp>
      <p:sp>
        <p:nvSpPr>
          <p:cNvPr id="3" name="内容占位符 2"/>
          <p:cNvSpPr>
            <a:spLocks noGrp="1"/>
          </p:cNvSpPr>
          <p:nvPr>
            <p:ph idx="1"/>
          </p:nvPr>
        </p:nvSpPr>
        <p:spPr>
          <a:xfrm>
            <a:off x="758121" y="2351316"/>
            <a:ext cx="3614374" cy="2523269"/>
          </a:xfrm>
        </p:spPr>
        <p:txBody>
          <a:bodyPr anchor="t">
            <a:normAutofit/>
          </a:bodyPr>
          <a:lstStyle/>
          <a:p>
            <a:pPr>
              <a:lnSpc>
                <a:spcPct val="200000"/>
              </a:lnSpc>
              <a:spcBef>
                <a:spcPts val="500"/>
              </a:spcBef>
            </a:pPr>
            <a:r>
              <a:rPr lang="zh-CN" altLang="en-US" sz="3200" b="1" dirty="0"/>
              <a:t>晋升率不高</a:t>
            </a:r>
            <a:endParaRPr lang="en-US" altLang="zh-CN" dirty="0"/>
          </a:p>
        </p:txBody>
      </p:sp>
      <p:sp>
        <p:nvSpPr>
          <p:cNvPr id="7" name="矩形 6">
            <a:extLst>
              <a:ext uri="{FF2B5EF4-FFF2-40B4-BE49-F238E27FC236}">
                <a16:creationId xmlns:a16="http://schemas.microsoft.com/office/drawing/2014/main" xmlns="" id="{86257BF7-63FB-4873-BAB3-4F9B8D48B382}"/>
              </a:ext>
            </a:extLst>
          </p:cNvPr>
          <p:cNvSpPr/>
          <p:nvPr/>
        </p:nvSpPr>
        <p:spPr>
          <a:xfrm>
            <a:off x="6889050" y="6488668"/>
            <a:ext cx="3486852" cy="369332"/>
          </a:xfrm>
          <a:prstGeom prst="rect">
            <a:avLst/>
          </a:prstGeom>
        </p:spPr>
        <p:txBody>
          <a:bodyPr wrap="none">
            <a:spAutoFit/>
          </a:bodyPr>
          <a:lstStyle/>
          <a:p>
            <a:r>
              <a:rPr lang="zh-CN" altLang="en-US" b="1" dirty="0"/>
              <a:t>数据来源：刘勇和徐现祥，</a:t>
            </a:r>
            <a:r>
              <a:rPr lang="en-US" altLang="zh-CN" b="1" dirty="0"/>
              <a:t>2017</a:t>
            </a:r>
            <a:endParaRPr lang="zh-CN" altLang="en-US" dirty="0"/>
          </a:p>
        </p:txBody>
      </p:sp>
      <p:graphicFrame>
        <p:nvGraphicFramePr>
          <p:cNvPr id="6" name="图表 5">
            <a:extLst>
              <a:ext uri="{FF2B5EF4-FFF2-40B4-BE49-F238E27FC236}">
                <a16:creationId xmlns:a16="http://schemas.microsoft.com/office/drawing/2014/main" xmlns="" id="{4BF79A85-92BA-469C-AD0C-E73EFCE93405}"/>
              </a:ext>
            </a:extLst>
          </p:cNvPr>
          <p:cNvGraphicFramePr/>
          <p:nvPr>
            <p:extLst>
              <p:ext uri="{D42A27DB-BD31-4B8C-83A1-F6EECF244321}">
                <p14:modId xmlns:p14="http://schemas.microsoft.com/office/powerpoint/2010/main" val="1921524660"/>
              </p:ext>
            </p:extLst>
          </p:nvPr>
        </p:nvGraphicFramePr>
        <p:xfrm>
          <a:off x="5415124" y="2063613"/>
          <a:ext cx="6072230" cy="4143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4639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积分">
  <a:themeElements>
    <a:clrScheme name="积分">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积分">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积分">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5695</TotalTime>
  <Words>2082</Words>
  <Application>Microsoft Macintosh PowerPoint</Application>
  <PresentationFormat>宽屏</PresentationFormat>
  <Paragraphs>308</Paragraphs>
  <Slides>49</Slides>
  <Notes>3</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60" baseType="lpstr">
      <vt:lpstr>DengXian</vt:lpstr>
      <vt:lpstr>Times New Roman</vt:lpstr>
      <vt:lpstr>Tw Cen MT</vt:lpstr>
      <vt:lpstr>Tw Cen MT Condensed</vt:lpstr>
      <vt:lpstr>Wingdings</vt:lpstr>
      <vt:lpstr>Wingdings 3</vt:lpstr>
      <vt:lpstr>等线</vt:lpstr>
      <vt:lpstr>华文仿宋</vt:lpstr>
      <vt:lpstr>宋体</vt:lpstr>
      <vt:lpstr>积分</vt:lpstr>
      <vt:lpstr>Chart</vt:lpstr>
      <vt:lpstr>央地行政关系：放权与协调</vt:lpstr>
      <vt:lpstr>主要内容</vt:lpstr>
      <vt:lpstr>央地行政结构</vt:lpstr>
      <vt:lpstr>中国</vt:lpstr>
      <vt:lpstr>中国行政区划：地方政府众多的大国</vt:lpstr>
      <vt:lpstr>中国行政区划：地方政府众多的大国</vt:lpstr>
      <vt:lpstr>地方官员结构</vt:lpstr>
      <vt:lpstr>地方官员结构</vt:lpstr>
      <vt:lpstr>地方官员“市场结构”</vt:lpstr>
      <vt:lpstr>地方官员“市场结构”</vt:lpstr>
      <vt:lpstr>中国发展的治理结构</vt:lpstr>
      <vt:lpstr>中国发展的治理结构</vt:lpstr>
      <vt:lpstr>中国发展的治理结构</vt:lpstr>
      <vt:lpstr>央地行政关系</vt:lpstr>
      <vt:lpstr>实践：建设小康社会下的央地关系</vt:lpstr>
      <vt:lpstr>中国人均GDP</vt:lpstr>
      <vt:lpstr>中国GDP占全球比</vt:lpstr>
      <vt:lpstr>提出建设小康社会目标</vt:lpstr>
      <vt:lpstr>提出建设小康社会目标</vt:lpstr>
      <vt:lpstr>国际视野下的小康</vt:lpstr>
      <vt:lpstr>建设小康社会下的央地行政关系</vt:lpstr>
      <vt:lpstr>建设小康社会下的央地行政关系</vt:lpstr>
      <vt:lpstr>建设小康社会下的央地行政关系</vt:lpstr>
      <vt:lpstr>建设小康社会下的央地行政关系</vt:lpstr>
      <vt:lpstr>建设小康社会下的央地行政关系</vt:lpstr>
      <vt:lpstr>建设小康社会下的央地行政关系</vt:lpstr>
      <vt:lpstr>建设小康社会下的央地行政关系</vt:lpstr>
      <vt:lpstr>实践：全面建设小康社会下的央地关系</vt:lpstr>
      <vt:lpstr>全面建设小康社会下的央地行政关系</vt:lpstr>
      <vt:lpstr>全面建设小康社会下的央地行政关系</vt:lpstr>
      <vt:lpstr>全面建设小康社会下的央地行政关系</vt:lpstr>
      <vt:lpstr>全面建设小康社会下的央地行政关系</vt:lpstr>
      <vt:lpstr>全面建设小康社会下的央地行政关系</vt:lpstr>
      <vt:lpstr>小康社会下的央地行政关系小结</vt:lpstr>
      <vt:lpstr>实践：高质量发展下的央地关系</vt:lpstr>
      <vt:lpstr>新阶段、新目标</vt:lpstr>
      <vt:lpstr>新阶段、新目标</vt:lpstr>
      <vt:lpstr>新阶段、新目标</vt:lpstr>
      <vt:lpstr>新阶段、新目标</vt:lpstr>
      <vt:lpstr>国际视野下的新目标</vt:lpstr>
      <vt:lpstr>国际视野下的新目标</vt:lpstr>
      <vt:lpstr>国际视野下的新目标</vt:lpstr>
      <vt:lpstr>高质量发展下的央地行政关系</vt:lpstr>
      <vt:lpstr>高质量发展下的央地行政关系</vt:lpstr>
      <vt:lpstr>回到理论</vt:lpstr>
      <vt:lpstr>央地行政关系：放权与协调</vt:lpstr>
      <vt:lpstr>央地行政关系：放权与协调</vt:lpstr>
      <vt:lpstr>央地行政关系：放权与协调</vt:lpstr>
      <vt:lpstr>非常感谢！</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中国经济的结构转型 </dc:title>
  <dc:creator>Cao HQ</dc:creator>
  <cp:lastModifiedBy>陆 铭</cp:lastModifiedBy>
  <cp:revision>192</cp:revision>
  <dcterms:created xsi:type="dcterms:W3CDTF">2022-05-31T15:10:17Z</dcterms:created>
  <dcterms:modified xsi:type="dcterms:W3CDTF">2023-06-07T04:58:57Z</dcterms:modified>
</cp:coreProperties>
</file>